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57" r:id="rId3"/>
    <p:sldId id="258" r:id="rId4"/>
    <p:sldId id="259" r:id="rId5"/>
    <p:sldId id="260" r:id="rId6"/>
    <p:sldId id="261" r:id="rId7"/>
    <p:sldId id="304" r:id="rId8"/>
    <p:sldId id="305" r:id="rId9"/>
    <p:sldId id="262" r:id="rId10"/>
    <p:sldId id="306" r:id="rId11"/>
    <p:sldId id="307" r:id="rId12"/>
    <p:sldId id="301" r:id="rId13"/>
    <p:sldId id="302" r:id="rId14"/>
    <p:sldId id="303" r:id="rId15"/>
    <p:sldId id="270" r:id="rId16"/>
    <p:sldId id="263" r:id="rId17"/>
    <p:sldId id="299" r:id="rId18"/>
    <p:sldId id="300" r:id="rId19"/>
    <p:sldId id="264" r:id="rId20"/>
    <p:sldId id="266" r:id="rId21"/>
    <p:sldId id="265" r:id="rId22"/>
    <p:sldId id="267" r:id="rId23"/>
    <p:sldId id="268" r:id="rId24"/>
    <p:sldId id="269" r:id="rId25"/>
    <p:sldId id="281" r:id="rId26"/>
    <p:sldId id="271" r:id="rId27"/>
    <p:sldId id="272" r:id="rId28"/>
    <p:sldId id="273" r:id="rId29"/>
    <p:sldId id="275" r:id="rId30"/>
    <p:sldId id="276" r:id="rId31"/>
    <p:sldId id="277" r:id="rId32"/>
    <p:sldId id="279" r:id="rId33"/>
    <p:sldId id="298"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3" autoAdjust="0"/>
    <p:restoredTop sz="94616"/>
  </p:normalViewPr>
  <p:slideViewPr>
    <p:cSldViewPr snapToGrid="0">
      <p:cViewPr>
        <p:scale>
          <a:sx n="93" d="100"/>
          <a:sy n="93" d="100"/>
        </p:scale>
        <p:origin x="1752" y="8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4EAF51-7508-4651-9D7A-39B5284D2E2A}" type="datetimeFigureOut">
              <a:rPr lang="en-US" smtClean="0"/>
              <a:t>12/16/25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389D7A-E98D-466C-AA8F-ABB26B98C7C9}" type="slidenum">
              <a:rPr lang="en-US" smtClean="0"/>
              <a:t>‹#›</a:t>
            </a:fld>
            <a:endParaRPr lang="en-US"/>
          </a:p>
        </p:txBody>
      </p:sp>
    </p:spTree>
    <p:extLst>
      <p:ext uri="{BB962C8B-B14F-4D97-AF65-F5344CB8AC3E}">
        <p14:creationId xmlns:p14="http://schemas.microsoft.com/office/powerpoint/2010/main" val="4121915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2DF781-FB6F-42AE-8CA6-0158D2404506}" type="datetimeFigureOut">
              <a:rPr lang="en-US" smtClean="0"/>
              <a:t>12/16/25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55495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3574478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3942515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B5173BE6-2642-433E-BB32-C223BE14B851}"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875615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1223258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F32DF781-FB6F-42AE-8CA6-0158D2404506}" type="datetimeFigureOut">
              <a:rPr lang="en-US" smtClean="0"/>
              <a:t>12/16/25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27736543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F32DF781-FB6F-42AE-8CA6-0158D2404506}" type="datetimeFigureOut">
              <a:rPr lang="en-US" smtClean="0"/>
              <a:t>12/16/25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3897151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2DF781-FB6F-42AE-8CA6-0158D2404506}" type="datetimeFigureOut">
              <a:rPr lang="en-US" smtClean="0"/>
              <a:t>12/16/25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8288549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F32DF781-FB6F-42AE-8CA6-0158D2404506}" type="datetimeFigureOut">
              <a:rPr lang="en-US" smtClean="0"/>
              <a:t>12/16/25</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B5173BE6-2642-433E-BB32-C223BE14B851}" type="slidenum">
              <a:rPr lang="en-US" smtClean="0"/>
              <a:t>‹#›</a:t>
            </a:fld>
            <a:endParaRPr lang="en-US"/>
          </a:p>
        </p:txBody>
      </p:sp>
    </p:spTree>
    <p:extLst>
      <p:ext uri="{BB962C8B-B14F-4D97-AF65-F5344CB8AC3E}">
        <p14:creationId xmlns:p14="http://schemas.microsoft.com/office/powerpoint/2010/main" val="1108226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2DF781-FB6F-42AE-8CA6-0158D2404506}" type="datetimeFigureOut">
              <a:rPr lang="en-US" smtClean="0"/>
              <a:t>12/16/25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4135966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2DF781-FB6F-42AE-8CA6-0158D2404506}" type="datetimeFigureOut">
              <a:rPr lang="en-US" smtClean="0"/>
              <a:t>12/16/25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4025600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2729565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2DF781-FB6F-42AE-8CA6-0158D2404506}" type="datetimeFigureOut">
              <a:rPr lang="en-US" smtClean="0"/>
              <a:t>12/16/25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2994545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2DF781-FB6F-42AE-8CA6-0158D2404506}" type="datetimeFigureOut">
              <a:rPr lang="en-US" smtClean="0"/>
              <a:t>12/16/25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1014690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F32DF781-FB6F-42AE-8CA6-0158D2404506}" type="datetimeFigureOut">
              <a:rPr lang="en-US" smtClean="0"/>
              <a:t>12/16/25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3587021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3514214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32DF781-FB6F-42AE-8CA6-0158D2404506}" type="datetimeFigureOut">
              <a:rPr lang="en-US" smtClean="0"/>
              <a:t>12/16/25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173BE6-2642-433E-BB32-C223BE14B851}" type="slidenum">
              <a:rPr lang="en-US" smtClean="0"/>
              <a:t>‹#›</a:t>
            </a:fld>
            <a:endParaRPr lang="en-US"/>
          </a:p>
        </p:txBody>
      </p:sp>
    </p:spTree>
    <p:extLst>
      <p:ext uri="{BB962C8B-B14F-4D97-AF65-F5344CB8AC3E}">
        <p14:creationId xmlns:p14="http://schemas.microsoft.com/office/powerpoint/2010/main" val="90177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32DF781-FB6F-42AE-8CA6-0158D2404506}" type="datetimeFigureOut">
              <a:rPr lang="en-US" smtClean="0"/>
              <a:t>12/16/25</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B5173BE6-2642-433E-BB32-C223BE14B851}" type="slidenum">
              <a:rPr lang="en-US" smtClean="0"/>
              <a:t>‹#›</a:t>
            </a:fld>
            <a:endParaRPr lang="en-US"/>
          </a:p>
        </p:txBody>
      </p:sp>
    </p:spTree>
    <p:extLst>
      <p:ext uri="{BB962C8B-B14F-4D97-AF65-F5344CB8AC3E}">
        <p14:creationId xmlns:p14="http://schemas.microsoft.com/office/powerpoint/2010/main" val="408966088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fif"/><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1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 Id="rId5" Type="http://schemas.openxmlformats.org/officeDocument/2006/relationships/image" Target="../media/image49.jpg"/><Relationship Id="rId4" Type="http://schemas.openxmlformats.org/officeDocument/2006/relationships/image" Target="../media/image48.jpg"/></Relationships>
</file>

<file path=ppt/slides/_rels/slide25.xml.rels><?xml version="1.0" encoding="UTF-8" standalone="yes"?>
<Relationships xmlns="http://schemas.openxmlformats.org/package/2006/relationships"><Relationship Id="rId8" Type="http://schemas.openxmlformats.org/officeDocument/2006/relationships/image" Target="../media/image54.jpg"/><Relationship Id="rId3" Type="http://schemas.openxmlformats.org/officeDocument/2006/relationships/image" Target="../media/image46.jpg"/><Relationship Id="rId7" Type="http://schemas.openxmlformats.org/officeDocument/2006/relationships/image" Target="../media/image35.jp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biosint.net/" TargetMode="Externa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91297-6C0E-90E6-FE27-F0240DD0B933}"/>
              </a:ext>
            </a:extLst>
          </p:cNvPr>
          <p:cNvSpPr>
            <a:spLocks noGrp="1"/>
          </p:cNvSpPr>
          <p:nvPr>
            <p:ph type="ctrTitle"/>
          </p:nvPr>
        </p:nvSpPr>
        <p:spPr>
          <a:xfrm>
            <a:off x="573438" y="2463961"/>
            <a:ext cx="8382754" cy="1727789"/>
          </a:xfrm>
        </p:spPr>
        <p:txBody>
          <a:bodyPr/>
          <a:lstStyle/>
          <a:p>
            <a:r>
              <a:rPr lang="en-US" sz="2800" dirty="0"/>
              <a:t>BIOSINT Project</a:t>
            </a:r>
            <a:br>
              <a:rPr lang="en-US" sz="2800" dirty="0"/>
            </a:br>
            <a:r>
              <a:rPr lang="en-US" sz="2800" dirty="0"/>
              <a:t>Strengthening Capacities and Digital Competences in Biomedical Education through Internationalization at Home</a:t>
            </a:r>
            <a:br>
              <a:rPr lang="en-US" sz="2800" dirty="0"/>
            </a:br>
            <a:r>
              <a:rPr lang="en-US" sz="2800" dirty="0"/>
              <a:t>BIOSINT final project presentation</a:t>
            </a:r>
          </a:p>
        </p:txBody>
      </p:sp>
      <p:sp>
        <p:nvSpPr>
          <p:cNvPr id="3" name="Subtitle 2">
            <a:extLst>
              <a:ext uri="{FF2B5EF4-FFF2-40B4-BE49-F238E27FC236}">
                <a16:creationId xmlns:a16="http://schemas.microsoft.com/office/drawing/2014/main" id="{69CC4E91-7A0F-5955-6F00-94A7ECED44FE}"/>
              </a:ext>
            </a:extLst>
          </p:cNvPr>
          <p:cNvSpPr>
            <a:spLocks noGrp="1"/>
          </p:cNvSpPr>
          <p:nvPr>
            <p:ph type="subTitle" idx="1"/>
          </p:nvPr>
        </p:nvSpPr>
        <p:spPr>
          <a:xfrm>
            <a:off x="478844" y="5134810"/>
            <a:ext cx="8144134" cy="1117687"/>
          </a:xfrm>
        </p:spPr>
        <p:txBody>
          <a:bodyPr>
            <a:normAutofit lnSpcReduction="10000"/>
          </a:bodyPr>
          <a:lstStyle/>
          <a:p>
            <a:r>
              <a:rPr lang="en-US" dirty="0"/>
              <a:t>Erasmus+ KA2 – Capacity Building in Higher Education</a:t>
            </a:r>
            <a:br>
              <a:rPr lang="en-US" dirty="0"/>
            </a:br>
            <a:r>
              <a:rPr lang="en-US" dirty="0"/>
              <a:t>Final Project Review</a:t>
            </a:r>
            <a:br>
              <a:rPr lang="en-US" dirty="0"/>
            </a:br>
            <a:r>
              <a:rPr lang="en-US" dirty="0" err="1"/>
              <a:t>Foča</a:t>
            </a:r>
            <a:r>
              <a:rPr lang="en-US" dirty="0"/>
              <a:t>, Bosnia and Herzegovina</a:t>
            </a:r>
            <a:br>
              <a:rPr lang="en-US" dirty="0"/>
            </a:br>
            <a:r>
              <a:rPr lang="en-US" dirty="0"/>
              <a:t>16–18 December 2025</a:t>
            </a:r>
          </a:p>
        </p:txBody>
      </p:sp>
      <p:pic>
        <p:nvPicPr>
          <p:cNvPr id="7" name="Picture 6">
            <a:extLst>
              <a:ext uri="{FF2B5EF4-FFF2-40B4-BE49-F238E27FC236}">
                <a16:creationId xmlns:a16="http://schemas.microsoft.com/office/drawing/2014/main" id="{D3C1AB07-A629-5462-3CBC-360AB88553A4}"/>
              </a:ext>
            </a:extLst>
          </p:cNvPr>
          <p:cNvPicPr>
            <a:picLocks noChangeAspect="1"/>
          </p:cNvPicPr>
          <p:nvPr/>
        </p:nvPicPr>
        <p:blipFill>
          <a:blip r:embed="rId2"/>
          <a:stretch>
            <a:fillRect/>
          </a:stretch>
        </p:blipFill>
        <p:spPr>
          <a:xfrm>
            <a:off x="8801208" y="4776798"/>
            <a:ext cx="3336546" cy="1886121"/>
          </a:xfrm>
          <a:prstGeom prst="rect">
            <a:avLst/>
          </a:prstGeom>
          <a:ln>
            <a:noFill/>
          </a:ln>
          <a:effectLst>
            <a:softEdge rad="112500"/>
          </a:effectLst>
        </p:spPr>
      </p:pic>
      <p:pic>
        <p:nvPicPr>
          <p:cNvPr id="9" name="Picture 8">
            <a:extLst>
              <a:ext uri="{FF2B5EF4-FFF2-40B4-BE49-F238E27FC236}">
                <a16:creationId xmlns:a16="http://schemas.microsoft.com/office/drawing/2014/main" id="{A38B7139-C6B6-96CA-20DB-751066C922C6}"/>
              </a:ext>
            </a:extLst>
          </p:cNvPr>
          <p:cNvPicPr>
            <a:picLocks noChangeAspect="1"/>
          </p:cNvPicPr>
          <p:nvPr/>
        </p:nvPicPr>
        <p:blipFill>
          <a:blip r:embed="rId3"/>
          <a:stretch>
            <a:fillRect/>
          </a:stretch>
        </p:blipFill>
        <p:spPr>
          <a:xfrm>
            <a:off x="1" y="1"/>
            <a:ext cx="4033519" cy="2587657"/>
          </a:xfrm>
          <a:prstGeom prst="rect">
            <a:avLst/>
          </a:prstGeom>
          <a:ln>
            <a:noFill/>
          </a:ln>
          <a:effectLst>
            <a:softEdge rad="112500"/>
          </a:effectLst>
        </p:spPr>
      </p:pic>
      <p:pic>
        <p:nvPicPr>
          <p:cNvPr id="4" name="Picture 3">
            <a:extLst>
              <a:ext uri="{FF2B5EF4-FFF2-40B4-BE49-F238E27FC236}">
                <a16:creationId xmlns:a16="http://schemas.microsoft.com/office/drawing/2014/main" id="{556D8C67-6449-B059-1E2E-04C9428A81DA}"/>
              </a:ext>
            </a:extLst>
          </p:cNvPr>
          <p:cNvPicPr>
            <a:picLocks noChangeAspect="1"/>
          </p:cNvPicPr>
          <p:nvPr/>
        </p:nvPicPr>
        <p:blipFill>
          <a:blip r:embed="rId4"/>
          <a:stretch>
            <a:fillRect/>
          </a:stretch>
        </p:blipFill>
        <p:spPr>
          <a:xfrm>
            <a:off x="4931482" y="732431"/>
            <a:ext cx="4428348" cy="1260000"/>
          </a:xfrm>
          <a:prstGeom prst="rect">
            <a:avLst/>
          </a:prstGeom>
        </p:spPr>
      </p:pic>
      <p:pic>
        <p:nvPicPr>
          <p:cNvPr id="5" name="Picture 4">
            <a:extLst>
              <a:ext uri="{FF2B5EF4-FFF2-40B4-BE49-F238E27FC236}">
                <a16:creationId xmlns:a16="http://schemas.microsoft.com/office/drawing/2014/main" id="{41A8EDE1-12F4-6641-49CE-68F395A15075}"/>
              </a:ext>
            </a:extLst>
          </p:cNvPr>
          <p:cNvPicPr>
            <a:picLocks noChangeAspect="1"/>
          </p:cNvPicPr>
          <p:nvPr/>
        </p:nvPicPr>
        <p:blipFill>
          <a:blip r:embed="rId5"/>
          <a:stretch>
            <a:fillRect/>
          </a:stretch>
        </p:blipFill>
        <p:spPr>
          <a:xfrm>
            <a:off x="9753804" y="732431"/>
            <a:ext cx="1500802" cy="1260000"/>
          </a:xfrm>
          <a:prstGeom prst="rect">
            <a:avLst/>
          </a:prstGeom>
        </p:spPr>
      </p:pic>
    </p:spTree>
    <p:extLst>
      <p:ext uri="{BB962C8B-B14F-4D97-AF65-F5344CB8AC3E}">
        <p14:creationId xmlns:p14="http://schemas.microsoft.com/office/powerpoint/2010/main" val="1928667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B59C8-2E3F-C1B8-E879-127848A0D32E}"/>
              </a:ext>
            </a:extLst>
          </p:cNvPr>
          <p:cNvSpPr>
            <a:spLocks noGrp="1"/>
          </p:cNvSpPr>
          <p:nvPr>
            <p:ph type="title"/>
          </p:nvPr>
        </p:nvSpPr>
        <p:spPr/>
        <p:txBody>
          <a:bodyPr>
            <a:normAutofit/>
          </a:bodyPr>
          <a:lstStyle/>
          <a:p>
            <a:r>
              <a:rPr lang="en-GB" dirty="0"/>
              <a:t>EU TRAINING, </a:t>
            </a:r>
            <a:r>
              <a:rPr lang="en-GB" dirty="0" err="1"/>
              <a:t>Vrdnik</a:t>
            </a:r>
            <a:r>
              <a:rPr lang="en-GB" dirty="0"/>
              <a:t>, </a:t>
            </a:r>
            <a:r>
              <a:rPr lang="en-GB" dirty="0" err="1"/>
              <a:t>Fruška</a:t>
            </a:r>
            <a:r>
              <a:rPr lang="en-GB" dirty="0"/>
              <a:t> Gora, Serbia, September 21-24 2023</a:t>
            </a:r>
            <a:endParaRPr lang="en-RS" dirty="0"/>
          </a:p>
        </p:txBody>
      </p:sp>
      <p:pic>
        <p:nvPicPr>
          <p:cNvPr id="5" name="Content Placeholder 4" descr="A person standing in front of a screen&#10;&#10;AI-generated content may be incorrect.">
            <a:extLst>
              <a:ext uri="{FF2B5EF4-FFF2-40B4-BE49-F238E27FC236}">
                <a16:creationId xmlns:a16="http://schemas.microsoft.com/office/drawing/2014/main" id="{C46D20E4-058E-68CA-8F52-C5E0E88937E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7481" y="4449110"/>
            <a:ext cx="3060700" cy="2298700"/>
          </a:xfrm>
        </p:spPr>
      </p:pic>
      <p:pic>
        <p:nvPicPr>
          <p:cNvPr id="7" name="Picture 6" descr="A person standing at a podium&#10;&#10;AI-generated content may be incorrect.">
            <a:extLst>
              <a:ext uri="{FF2B5EF4-FFF2-40B4-BE49-F238E27FC236}">
                <a16:creationId xmlns:a16="http://schemas.microsoft.com/office/drawing/2014/main" id="{F26AECEB-4CD5-4348-4BB9-D875B9DD4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8181" y="4468160"/>
            <a:ext cx="2730500" cy="2260600"/>
          </a:xfrm>
          <a:prstGeom prst="rect">
            <a:avLst/>
          </a:prstGeom>
        </p:spPr>
      </p:pic>
      <p:pic>
        <p:nvPicPr>
          <p:cNvPr id="9" name="Picture 8" descr="A person standing in front of a screen&#10;&#10;AI-generated content may be incorrect.">
            <a:extLst>
              <a:ext uri="{FF2B5EF4-FFF2-40B4-BE49-F238E27FC236}">
                <a16:creationId xmlns:a16="http://schemas.microsoft.com/office/drawing/2014/main" id="{2BF775C6-5DA4-3367-CE65-D73E957C3B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8681" y="4468160"/>
            <a:ext cx="3009970" cy="2260600"/>
          </a:xfrm>
          <a:prstGeom prst="rect">
            <a:avLst/>
          </a:prstGeom>
        </p:spPr>
      </p:pic>
      <p:pic>
        <p:nvPicPr>
          <p:cNvPr id="11" name="Picture 10" descr="A group of people sitting in chairs&#10;&#10;AI-generated content may be incorrect.">
            <a:extLst>
              <a:ext uri="{FF2B5EF4-FFF2-40B4-BE49-F238E27FC236}">
                <a16:creationId xmlns:a16="http://schemas.microsoft.com/office/drawing/2014/main" id="{3ACFB239-7AEB-51C4-0F5E-67B3C05FC8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3200" y="1985624"/>
            <a:ext cx="3136900" cy="2349500"/>
          </a:xfrm>
          <a:prstGeom prst="rect">
            <a:avLst/>
          </a:prstGeom>
        </p:spPr>
      </p:pic>
      <p:pic>
        <p:nvPicPr>
          <p:cNvPr id="13" name="Picture 12" descr="A group of people standing in a room&#10;&#10;AI-generated content may be incorrect.">
            <a:extLst>
              <a:ext uri="{FF2B5EF4-FFF2-40B4-BE49-F238E27FC236}">
                <a16:creationId xmlns:a16="http://schemas.microsoft.com/office/drawing/2014/main" id="{E72EDD3F-EAB9-52AB-71B9-3CBC0F5754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27250" y="1992288"/>
            <a:ext cx="3060700" cy="2298700"/>
          </a:xfrm>
          <a:prstGeom prst="rect">
            <a:avLst/>
          </a:prstGeom>
        </p:spPr>
      </p:pic>
    </p:spTree>
    <p:extLst>
      <p:ext uri="{BB962C8B-B14F-4D97-AF65-F5344CB8AC3E}">
        <p14:creationId xmlns:p14="http://schemas.microsoft.com/office/powerpoint/2010/main" val="1329108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A1BFF-008E-5048-17C8-AD3872875914}"/>
              </a:ext>
            </a:extLst>
          </p:cNvPr>
          <p:cNvSpPr>
            <a:spLocks noGrp="1"/>
          </p:cNvSpPr>
          <p:nvPr>
            <p:ph type="title"/>
          </p:nvPr>
        </p:nvSpPr>
        <p:spPr/>
        <p:txBody>
          <a:bodyPr>
            <a:normAutofit/>
          </a:bodyPr>
          <a:lstStyle/>
          <a:p>
            <a:r>
              <a:rPr lang="en-GB" dirty="0"/>
              <a:t>EU TRAINING, Timisoara, Romania, </a:t>
            </a:r>
            <a:br>
              <a:rPr lang="en-GB" dirty="0"/>
            </a:br>
            <a:r>
              <a:rPr lang="en-GB" dirty="0"/>
              <a:t>17 - 20 OCTOBER 2023</a:t>
            </a:r>
            <a:endParaRPr lang="en-RS" dirty="0"/>
          </a:p>
        </p:txBody>
      </p:sp>
      <p:pic>
        <p:nvPicPr>
          <p:cNvPr id="5" name="Content Placeholder 4" descr="A person standing in front of a group of people&#10;&#10;AI-generated content may be incorrect.">
            <a:extLst>
              <a:ext uri="{FF2B5EF4-FFF2-40B4-BE49-F238E27FC236}">
                <a16:creationId xmlns:a16="http://schemas.microsoft.com/office/drawing/2014/main" id="{C3085983-C1F6-A6BD-C383-48F7316773F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4192751"/>
            <a:ext cx="3992882" cy="2665249"/>
          </a:xfrm>
        </p:spPr>
      </p:pic>
      <p:pic>
        <p:nvPicPr>
          <p:cNvPr id="7" name="Picture 6" descr="A group of people in a room&#10;&#10;AI-generated content may be incorrect.">
            <a:extLst>
              <a:ext uri="{FF2B5EF4-FFF2-40B4-BE49-F238E27FC236}">
                <a16:creationId xmlns:a16="http://schemas.microsoft.com/office/drawing/2014/main" id="{851E4072-3580-D020-DA3F-E9A3EEC283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118" y="4192751"/>
            <a:ext cx="3992882" cy="2665249"/>
          </a:xfrm>
          <a:prstGeom prst="rect">
            <a:avLst/>
          </a:prstGeom>
        </p:spPr>
      </p:pic>
      <p:pic>
        <p:nvPicPr>
          <p:cNvPr id="9" name="Picture 8" descr="A presentation screen with a picture of a person&#10;&#10;AI-generated content may be incorrect.">
            <a:extLst>
              <a:ext uri="{FF2B5EF4-FFF2-40B4-BE49-F238E27FC236}">
                <a16:creationId xmlns:a16="http://schemas.microsoft.com/office/drawing/2014/main" id="{F1310C1B-038D-84D7-8A49-ED5D9B3CF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2882" y="1834166"/>
            <a:ext cx="4206236" cy="2797147"/>
          </a:xfrm>
          <a:prstGeom prst="rect">
            <a:avLst/>
          </a:prstGeom>
        </p:spPr>
      </p:pic>
    </p:spTree>
    <p:extLst>
      <p:ext uri="{BB962C8B-B14F-4D97-AF65-F5344CB8AC3E}">
        <p14:creationId xmlns:p14="http://schemas.microsoft.com/office/powerpoint/2010/main" val="931540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B93CD-D04B-C803-E2F6-2DC73188906E}"/>
              </a:ext>
            </a:extLst>
          </p:cNvPr>
          <p:cNvSpPr>
            <a:spLocks noGrp="1"/>
          </p:cNvSpPr>
          <p:nvPr>
            <p:ph type="title"/>
          </p:nvPr>
        </p:nvSpPr>
        <p:spPr/>
        <p:txBody>
          <a:bodyPr>
            <a:normAutofit/>
          </a:bodyPr>
          <a:lstStyle/>
          <a:p>
            <a:r>
              <a:rPr lang="en-US" dirty="0"/>
              <a:t>MOSTAR MEETING &amp; ACTIVITIES</a:t>
            </a:r>
            <a:br>
              <a:rPr lang="en-US" dirty="0"/>
            </a:br>
            <a:r>
              <a:rPr lang="en-US" dirty="0"/>
              <a:t>WORKSHOP IN MOSTAR, April 3-5 2024</a:t>
            </a:r>
          </a:p>
        </p:txBody>
      </p:sp>
      <p:sp>
        <p:nvSpPr>
          <p:cNvPr id="3" name="Content Placeholder 2">
            <a:extLst>
              <a:ext uri="{FF2B5EF4-FFF2-40B4-BE49-F238E27FC236}">
                <a16:creationId xmlns:a16="http://schemas.microsoft.com/office/drawing/2014/main" id="{05A7D2C0-C290-7578-FCBD-521BE90BEC49}"/>
              </a:ext>
            </a:extLst>
          </p:cNvPr>
          <p:cNvSpPr>
            <a:spLocks noGrp="1"/>
          </p:cNvSpPr>
          <p:nvPr>
            <p:ph idx="1"/>
          </p:nvPr>
        </p:nvSpPr>
        <p:spPr>
          <a:xfrm>
            <a:off x="591953" y="2168736"/>
            <a:ext cx="6826608" cy="4099329"/>
          </a:xfrm>
        </p:spPr>
        <p:txBody>
          <a:bodyPr>
            <a:noAutofit/>
          </a:bodyPr>
          <a:lstStyle/>
          <a:p>
            <a:pPr marL="0" indent="0">
              <a:buNone/>
            </a:pPr>
            <a:r>
              <a:rPr lang="en-US" sz="2000" b="1" dirty="0"/>
              <a:t>The following topics were addressed:</a:t>
            </a:r>
          </a:p>
          <a:p>
            <a:pPr lvl="1"/>
            <a:r>
              <a:rPr lang="en-US" b="1" dirty="0"/>
              <a:t>Guidelines for Incoming Students and Staff</a:t>
            </a:r>
            <a:endParaRPr lang="en-US" dirty="0"/>
          </a:p>
          <a:p>
            <a:pPr lvl="1"/>
            <a:r>
              <a:rPr lang="en-US" b="1" dirty="0"/>
              <a:t>Safety and Security Policy</a:t>
            </a:r>
            <a:endParaRPr lang="en-US" dirty="0"/>
          </a:p>
          <a:p>
            <a:pPr lvl="1"/>
            <a:r>
              <a:rPr lang="en-US" b="1" dirty="0"/>
              <a:t>Establishment of Buddy System</a:t>
            </a:r>
          </a:p>
          <a:p>
            <a:pPr marL="0" indent="0">
              <a:buNone/>
            </a:pPr>
            <a:r>
              <a:rPr lang="en-US" sz="2000" b="1" dirty="0"/>
              <a:t>Proposals:</a:t>
            </a:r>
            <a:br>
              <a:rPr lang="en-US" sz="2000" dirty="0"/>
            </a:br>
            <a:r>
              <a:rPr lang="en-US" sz="2000" dirty="0"/>
              <a:t>Written documents for each topic to be developed and</a:t>
            </a:r>
          </a:p>
          <a:p>
            <a:pPr marL="0" indent="0">
              <a:buNone/>
            </a:pPr>
            <a:r>
              <a:rPr lang="en-US" sz="2000" dirty="0"/>
              <a:t>formalized across the consortium.</a:t>
            </a:r>
            <a:endParaRPr lang="en-US" sz="2000" b="1" dirty="0"/>
          </a:p>
          <a:p>
            <a:pPr marL="0" indent="0">
              <a:buNone/>
            </a:pPr>
            <a:r>
              <a:rPr lang="en-US" sz="2000" b="1" dirty="0"/>
              <a:t>Consortium Board Meeting:</a:t>
            </a:r>
            <a:endParaRPr lang="en-US" sz="2000" dirty="0"/>
          </a:p>
          <a:p>
            <a:pPr marL="742950" lvl="1" indent="-285750">
              <a:buFont typeface="Arial" panose="020B0604020202020204" pitchFamily="34" charset="0"/>
              <a:buChar char="•"/>
            </a:pPr>
            <a:r>
              <a:rPr lang="en-US" dirty="0"/>
              <a:t>Review of the project status, </a:t>
            </a:r>
            <a:r>
              <a:rPr lang="en-US" b="1" dirty="0"/>
              <a:t>financial planning</a:t>
            </a:r>
            <a:r>
              <a:rPr lang="en-US" dirty="0"/>
              <a:t>, and </a:t>
            </a:r>
            <a:r>
              <a:rPr lang="en-US" b="1" dirty="0"/>
              <a:t>equipment purchases</a:t>
            </a:r>
            <a:r>
              <a:rPr lang="en-US" dirty="0"/>
              <a:t>.</a:t>
            </a:r>
          </a:p>
          <a:p>
            <a:pPr marL="742950" lvl="1" indent="-285750">
              <a:buFont typeface="Arial" panose="020B0604020202020204" pitchFamily="34" charset="0"/>
              <a:buChar char="•"/>
            </a:pPr>
            <a:r>
              <a:rPr lang="en-US" dirty="0"/>
              <a:t>Coordination of activities for the </a:t>
            </a:r>
            <a:r>
              <a:rPr lang="en-US" b="1" dirty="0"/>
              <a:t>follow up meeting in Shkodra</a:t>
            </a:r>
            <a:endParaRPr lang="en-US" dirty="0"/>
          </a:p>
        </p:txBody>
      </p:sp>
      <p:pic>
        <p:nvPicPr>
          <p:cNvPr id="5" name="Picture 4" descr="A person standing in front of a group of people&#10;&#10;AI-generated content may be incorrect.">
            <a:extLst>
              <a:ext uri="{FF2B5EF4-FFF2-40B4-BE49-F238E27FC236}">
                <a16:creationId xmlns:a16="http://schemas.microsoft.com/office/drawing/2014/main" id="{D92E1646-541E-7066-C629-371AC2ADCE89}"/>
              </a:ext>
            </a:extLst>
          </p:cNvPr>
          <p:cNvPicPr>
            <a:picLocks noChangeAspect="1"/>
          </p:cNvPicPr>
          <p:nvPr/>
        </p:nvPicPr>
        <p:blipFill rotWithShape="1">
          <a:blip r:embed="rId2">
            <a:extLst>
              <a:ext uri="{28A0092B-C50C-407E-A947-70E740481C1C}">
                <a14:useLocalDpi xmlns:a14="http://schemas.microsoft.com/office/drawing/2010/main" val="0"/>
              </a:ext>
            </a:extLst>
          </a:blip>
          <a:srcRect t="188" b="188"/>
          <a:stretch/>
        </p:blipFill>
        <p:spPr>
          <a:xfrm>
            <a:off x="8124835" y="4262280"/>
            <a:ext cx="3413760" cy="2560320"/>
          </a:xfrm>
          <a:prstGeom prst="rect">
            <a:avLst/>
          </a:prstGeom>
          <a:ln>
            <a:noFill/>
          </a:ln>
          <a:effectLst>
            <a:softEdge rad="112500"/>
          </a:effectLst>
        </p:spPr>
      </p:pic>
      <p:pic>
        <p:nvPicPr>
          <p:cNvPr id="7" name="Picture 6" descr="A person in a suit giving a presentation&#10;&#10;AI-generated content may be incorrect.">
            <a:extLst>
              <a:ext uri="{FF2B5EF4-FFF2-40B4-BE49-F238E27FC236}">
                <a16:creationId xmlns:a16="http://schemas.microsoft.com/office/drawing/2014/main" id="{E4E7573B-185E-7C4E-0DDF-564E85935ABF}"/>
              </a:ext>
            </a:extLst>
          </p:cNvPr>
          <p:cNvPicPr>
            <a:picLocks noChangeAspect="1"/>
          </p:cNvPicPr>
          <p:nvPr/>
        </p:nvPicPr>
        <p:blipFill rotWithShape="1">
          <a:blip r:embed="rId3">
            <a:extLst>
              <a:ext uri="{28A0092B-C50C-407E-A947-70E740481C1C}">
                <a14:useLocalDpi xmlns:a14="http://schemas.microsoft.com/office/drawing/2010/main" val="0"/>
              </a:ext>
            </a:extLst>
          </a:blip>
          <a:srcRect l="10719" r="10719"/>
          <a:stretch/>
        </p:blipFill>
        <p:spPr>
          <a:xfrm>
            <a:off x="8033887" y="1962739"/>
            <a:ext cx="3566160" cy="2377440"/>
          </a:xfrm>
          <a:prstGeom prst="rect">
            <a:avLst/>
          </a:prstGeom>
          <a:ln>
            <a:noFill/>
          </a:ln>
          <a:effectLst>
            <a:softEdge rad="112500"/>
          </a:effectLst>
        </p:spPr>
      </p:pic>
    </p:spTree>
    <p:extLst>
      <p:ext uri="{BB962C8B-B14F-4D97-AF65-F5344CB8AC3E}">
        <p14:creationId xmlns:p14="http://schemas.microsoft.com/office/powerpoint/2010/main" val="3371290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36CE9-947E-9330-9060-34F09AE1191A}"/>
              </a:ext>
            </a:extLst>
          </p:cNvPr>
          <p:cNvSpPr>
            <a:spLocks noGrp="1"/>
          </p:cNvSpPr>
          <p:nvPr>
            <p:ph type="title"/>
          </p:nvPr>
        </p:nvSpPr>
        <p:spPr/>
        <p:txBody>
          <a:bodyPr>
            <a:normAutofit/>
          </a:bodyPr>
          <a:lstStyle/>
          <a:p>
            <a:r>
              <a:rPr lang="en-US" dirty="0"/>
              <a:t>WORKSHOP IoC IN SKHODRA, </a:t>
            </a:r>
            <a:br>
              <a:rPr lang="en-US" dirty="0"/>
            </a:br>
            <a:r>
              <a:rPr lang="en-US" dirty="0"/>
              <a:t>October 8-11 2024</a:t>
            </a:r>
          </a:p>
        </p:txBody>
      </p:sp>
      <p:sp>
        <p:nvSpPr>
          <p:cNvPr id="3" name="Content Placeholder 2">
            <a:extLst>
              <a:ext uri="{FF2B5EF4-FFF2-40B4-BE49-F238E27FC236}">
                <a16:creationId xmlns:a16="http://schemas.microsoft.com/office/drawing/2014/main" id="{42B0F62B-579B-CC8E-3AD1-70B056B4F649}"/>
              </a:ext>
            </a:extLst>
          </p:cNvPr>
          <p:cNvSpPr>
            <a:spLocks noGrp="1"/>
          </p:cNvSpPr>
          <p:nvPr>
            <p:ph idx="1"/>
          </p:nvPr>
        </p:nvSpPr>
        <p:spPr>
          <a:xfrm>
            <a:off x="267366" y="2159892"/>
            <a:ext cx="7578775" cy="3827954"/>
          </a:xfrm>
        </p:spPr>
        <p:txBody>
          <a:bodyPr/>
          <a:lstStyle/>
          <a:p>
            <a:pPr algn="just"/>
            <a:r>
              <a:rPr lang="en-US" dirty="0"/>
              <a:t>Presentations on curriculum internationalization by </a:t>
            </a:r>
          </a:p>
          <a:p>
            <a:pPr marL="457200" lvl="1" indent="0" algn="just">
              <a:buNone/>
            </a:pPr>
            <a:r>
              <a:rPr lang="en-US" dirty="0"/>
              <a:t>Geert De </a:t>
            </a:r>
            <a:r>
              <a:rPr lang="en-US" dirty="0" err="1"/>
              <a:t>Lepeleer</a:t>
            </a:r>
            <a:r>
              <a:rPr lang="en-US" dirty="0"/>
              <a:t>, Nenad Markovic and </a:t>
            </a:r>
            <a:r>
              <a:rPr lang="en-US" dirty="0" err="1"/>
              <a:t>Ljiljana</a:t>
            </a:r>
            <a:r>
              <a:rPr lang="en-US" dirty="0"/>
              <a:t> Tasic </a:t>
            </a:r>
          </a:p>
          <a:p>
            <a:pPr algn="just"/>
            <a:r>
              <a:rPr lang="en-US" dirty="0"/>
              <a:t>Selection of existing courses for </a:t>
            </a:r>
            <a:r>
              <a:rPr lang="en-US" dirty="0" err="1"/>
              <a:t>IaH</a:t>
            </a:r>
            <a:r>
              <a:rPr lang="en-US" dirty="0"/>
              <a:t>.</a:t>
            </a:r>
          </a:p>
          <a:p>
            <a:pPr algn="just"/>
            <a:r>
              <a:rPr lang="en-US" dirty="0"/>
              <a:t>Developing strategies for integrating intercultural competencies into curricula.</a:t>
            </a:r>
          </a:p>
          <a:p>
            <a:pPr algn="just"/>
            <a:r>
              <a:rPr lang="en-US" dirty="0"/>
              <a:t>Models for International Collaboration:</a:t>
            </a:r>
          </a:p>
          <a:p>
            <a:pPr lvl="1" algn="just"/>
            <a:r>
              <a:rPr lang="en-US" dirty="0"/>
              <a:t>COIL/CLIL/TILT/EMI teaching methods presented by Nenad Markovic.</a:t>
            </a:r>
          </a:p>
        </p:txBody>
      </p:sp>
      <p:pic>
        <p:nvPicPr>
          <p:cNvPr id="6" name="Picture 5" descr="A group of people sitting at a podium&#10;&#10;AI-generated content may be incorrect.">
            <a:extLst>
              <a:ext uri="{FF2B5EF4-FFF2-40B4-BE49-F238E27FC236}">
                <a16:creationId xmlns:a16="http://schemas.microsoft.com/office/drawing/2014/main" id="{29CB8A25-6985-ED25-1EAC-F8EDDFFE9C9E}"/>
              </a:ext>
            </a:extLst>
          </p:cNvPr>
          <p:cNvPicPr>
            <a:picLocks noChangeAspect="1"/>
          </p:cNvPicPr>
          <p:nvPr/>
        </p:nvPicPr>
        <p:blipFill rotWithShape="1">
          <a:blip r:embed="rId2">
            <a:extLst>
              <a:ext uri="{28A0092B-C50C-407E-A947-70E740481C1C}">
                <a14:useLocalDpi xmlns:a14="http://schemas.microsoft.com/office/drawing/2010/main" val="0"/>
              </a:ext>
            </a:extLst>
          </a:blip>
          <a:srcRect l="14938" r="14938"/>
          <a:stretch/>
        </p:blipFill>
        <p:spPr>
          <a:xfrm>
            <a:off x="9232362" y="4829548"/>
            <a:ext cx="3042678" cy="2028452"/>
          </a:xfrm>
          <a:prstGeom prst="rect">
            <a:avLst/>
          </a:prstGeom>
          <a:ln>
            <a:noFill/>
          </a:ln>
          <a:effectLst>
            <a:softEdge rad="112500"/>
          </a:effectLst>
        </p:spPr>
      </p:pic>
      <p:pic>
        <p:nvPicPr>
          <p:cNvPr id="8" name="Picture 7" descr="A person standing at a podium&#10;&#10;AI-generated content may be incorrect.">
            <a:extLst>
              <a:ext uri="{FF2B5EF4-FFF2-40B4-BE49-F238E27FC236}">
                <a16:creationId xmlns:a16="http://schemas.microsoft.com/office/drawing/2014/main" id="{C4941A1E-77B4-351E-5383-AA01E1859E3A}"/>
              </a:ext>
            </a:extLst>
          </p:cNvPr>
          <p:cNvPicPr>
            <a:picLocks noChangeAspect="1"/>
          </p:cNvPicPr>
          <p:nvPr/>
        </p:nvPicPr>
        <p:blipFill rotWithShape="1">
          <a:blip r:embed="rId3">
            <a:extLst>
              <a:ext uri="{28A0092B-C50C-407E-A947-70E740481C1C}">
                <a14:useLocalDpi xmlns:a14="http://schemas.microsoft.com/office/drawing/2010/main" val="0"/>
              </a:ext>
            </a:extLst>
          </a:blip>
          <a:srcRect t="125" b="125"/>
          <a:stretch/>
        </p:blipFill>
        <p:spPr>
          <a:xfrm>
            <a:off x="9364428" y="464918"/>
            <a:ext cx="2910612" cy="2182959"/>
          </a:xfrm>
          <a:prstGeom prst="rect">
            <a:avLst/>
          </a:prstGeom>
          <a:ln>
            <a:noFill/>
          </a:ln>
          <a:effectLst>
            <a:softEdge rad="112500"/>
          </a:effectLst>
        </p:spPr>
      </p:pic>
      <p:pic>
        <p:nvPicPr>
          <p:cNvPr id="5" name="Picture 4" descr="A group of people standing in a room&#10;&#10;AI-generated content may be incorrect.">
            <a:extLst>
              <a:ext uri="{FF2B5EF4-FFF2-40B4-BE49-F238E27FC236}">
                <a16:creationId xmlns:a16="http://schemas.microsoft.com/office/drawing/2014/main" id="{90A4E1F6-55F6-1C51-C392-333EA712E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8900" y="2587893"/>
            <a:ext cx="3201232" cy="2400924"/>
          </a:xfrm>
          <a:prstGeom prst="rect">
            <a:avLst/>
          </a:prstGeom>
        </p:spPr>
      </p:pic>
    </p:spTree>
    <p:extLst>
      <p:ext uri="{BB962C8B-B14F-4D97-AF65-F5344CB8AC3E}">
        <p14:creationId xmlns:p14="http://schemas.microsoft.com/office/powerpoint/2010/main" val="41593634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E69A3-22A6-EC73-6A3C-92C05B4C97AB}"/>
              </a:ext>
            </a:extLst>
          </p:cNvPr>
          <p:cNvSpPr>
            <a:spLocks noGrp="1"/>
          </p:cNvSpPr>
          <p:nvPr>
            <p:ph type="title"/>
          </p:nvPr>
        </p:nvSpPr>
        <p:spPr>
          <a:xfrm>
            <a:off x="122259" y="771391"/>
            <a:ext cx="9613861" cy="1080938"/>
          </a:xfrm>
        </p:spPr>
        <p:txBody>
          <a:bodyPr/>
          <a:lstStyle/>
          <a:p>
            <a:r>
              <a:rPr lang="en-US" dirty="0"/>
              <a:t>WORKSHOP IN TUZLA, December 4-6 2024</a:t>
            </a:r>
          </a:p>
        </p:txBody>
      </p:sp>
      <p:sp>
        <p:nvSpPr>
          <p:cNvPr id="3" name="Content Placeholder 2">
            <a:extLst>
              <a:ext uri="{FF2B5EF4-FFF2-40B4-BE49-F238E27FC236}">
                <a16:creationId xmlns:a16="http://schemas.microsoft.com/office/drawing/2014/main" id="{B55FDBC5-C02B-E16A-1864-57CAEB00FAD4}"/>
              </a:ext>
            </a:extLst>
          </p:cNvPr>
          <p:cNvSpPr>
            <a:spLocks noGrp="1"/>
          </p:cNvSpPr>
          <p:nvPr>
            <p:ph idx="1"/>
          </p:nvPr>
        </p:nvSpPr>
        <p:spPr>
          <a:xfrm>
            <a:off x="385353" y="2277879"/>
            <a:ext cx="7313305" cy="3945940"/>
          </a:xfrm>
        </p:spPr>
        <p:txBody>
          <a:bodyPr>
            <a:normAutofit fontScale="85000" lnSpcReduction="20000"/>
          </a:bodyPr>
          <a:lstStyle/>
          <a:p>
            <a:pPr algn="just">
              <a:buFont typeface="Arial" panose="020B0604020202020204" pitchFamily="34" charset="0"/>
              <a:buChar char="•"/>
            </a:pPr>
            <a:r>
              <a:rPr lang="en-US" b="1" dirty="0"/>
              <a:t>Course Development and Piloting</a:t>
            </a:r>
            <a:r>
              <a:rPr lang="en-US" dirty="0"/>
              <a:t>:</a:t>
            </a:r>
          </a:p>
          <a:p>
            <a:pPr marL="742950" lvl="1" indent="-285750" algn="just">
              <a:buFont typeface="Arial" panose="020B0604020202020204" pitchFamily="34" charset="0"/>
              <a:buChar char="•"/>
            </a:pPr>
            <a:r>
              <a:rPr lang="en-US" dirty="0"/>
              <a:t>Selection of existing courses for </a:t>
            </a:r>
            <a:r>
              <a:rPr lang="en-US" dirty="0" err="1"/>
              <a:t>IaH</a:t>
            </a:r>
            <a:r>
              <a:rPr lang="en-US" dirty="0"/>
              <a:t>.</a:t>
            </a:r>
          </a:p>
          <a:p>
            <a:pPr marL="742950" lvl="1" indent="-285750" algn="just">
              <a:buFont typeface="Arial" panose="020B0604020202020204" pitchFamily="34" charset="0"/>
              <a:buChar char="•"/>
            </a:pPr>
            <a:r>
              <a:rPr lang="en-US" dirty="0"/>
              <a:t>Pilot virtual classrooms planned for March-June 2025.</a:t>
            </a:r>
          </a:p>
          <a:p>
            <a:pPr algn="just">
              <a:buFont typeface="Arial" panose="020B0604020202020204" pitchFamily="34" charset="0"/>
              <a:buChar char="•"/>
            </a:pPr>
            <a:r>
              <a:rPr lang="en-US" b="1" dirty="0"/>
              <a:t>Digital Protocols</a:t>
            </a:r>
            <a:r>
              <a:rPr lang="en-US" dirty="0"/>
              <a:t>:</a:t>
            </a:r>
          </a:p>
          <a:p>
            <a:pPr marL="742950" lvl="1" indent="-285750" algn="just">
              <a:buFont typeface="Arial" panose="020B0604020202020204" pitchFamily="34" charset="0"/>
              <a:buChar char="•"/>
            </a:pPr>
            <a:r>
              <a:rPr lang="en-US" dirty="0"/>
              <a:t>Institutional training and buddy system documentation completion.</a:t>
            </a:r>
          </a:p>
          <a:p>
            <a:pPr marL="742950" lvl="1" indent="-285750" algn="just">
              <a:buFont typeface="Arial" panose="020B0604020202020204" pitchFamily="34" charset="0"/>
              <a:buChar char="•"/>
            </a:pPr>
            <a:r>
              <a:rPr lang="en-US" dirty="0"/>
              <a:t>Challenges in Albania due to study program updates.</a:t>
            </a:r>
          </a:p>
          <a:p>
            <a:pPr algn="just">
              <a:buFont typeface="Arial" panose="020B0604020202020204" pitchFamily="34" charset="0"/>
              <a:buChar char="•"/>
            </a:pPr>
            <a:r>
              <a:rPr lang="en-US" b="1" dirty="0"/>
              <a:t>Deliverable Deadlines and Challenges</a:t>
            </a:r>
            <a:r>
              <a:rPr lang="en-US" dirty="0"/>
              <a:t>:</a:t>
            </a:r>
          </a:p>
          <a:p>
            <a:pPr marL="742950" lvl="1" indent="-285750" algn="just">
              <a:buFont typeface="Arial" panose="020B0604020202020204" pitchFamily="34" charset="0"/>
              <a:buChar char="•"/>
            </a:pPr>
            <a:r>
              <a:rPr lang="en-US" dirty="0"/>
              <a:t>Submit missing documents </a:t>
            </a:r>
          </a:p>
          <a:p>
            <a:pPr marL="742950" lvl="1" indent="-285750" algn="just">
              <a:buFont typeface="Arial" panose="020B0604020202020204" pitchFamily="34" charset="0"/>
              <a:buChar char="•"/>
            </a:pPr>
            <a:r>
              <a:rPr lang="en-US" dirty="0"/>
              <a:t>Deadline </a:t>
            </a:r>
            <a:r>
              <a:rPr lang="en-US" dirty="0" err="1"/>
              <a:t>extentions</a:t>
            </a:r>
            <a:endParaRPr lang="en-US" dirty="0"/>
          </a:p>
          <a:p>
            <a:pPr algn="just"/>
            <a:r>
              <a:rPr lang="en-US" b="1" dirty="0"/>
              <a:t>Dissemination Plans:</a:t>
            </a:r>
          </a:p>
          <a:p>
            <a:pPr lvl="1" algn="just"/>
            <a:r>
              <a:rPr lang="en-US" dirty="0"/>
              <a:t>Website development by UMT &amp; UES.</a:t>
            </a:r>
          </a:p>
          <a:p>
            <a:pPr lvl="1" algn="just"/>
            <a:r>
              <a:rPr lang="en-US" dirty="0"/>
              <a:t>Six newsletters from UNISHK, two completed.</a:t>
            </a:r>
          </a:p>
          <a:p>
            <a:pPr lvl="1" algn="just"/>
            <a:r>
              <a:rPr lang="en-US" dirty="0"/>
              <a:t>Research papers on </a:t>
            </a:r>
            <a:r>
              <a:rPr lang="en-US" dirty="0" err="1"/>
              <a:t>IaH</a:t>
            </a:r>
            <a:r>
              <a:rPr lang="en-US" dirty="0"/>
              <a:t> challenges and Buddy system</a:t>
            </a:r>
          </a:p>
          <a:p>
            <a:pPr algn="just"/>
            <a:endParaRPr lang="en-US" dirty="0"/>
          </a:p>
        </p:txBody>
      </p:sp>
      <p:pic>
        <p:nvPicPr>
          <p:cNvPr id="4" name="Picture 3">
            <a:extLst>
              <a:ext uri="{FF2B5EF4-FFF2-40B4-BE49-F238E27FC236}">
                <a16:creationId xmlns:a16="http://schemas.microsoft.com/office/drawing/2014/main" id="{40181769-FB65-4F6C-21A2-89FDCA1E947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35035" y="-87253"/>
            <a:ext cx="3156965" cy="2365132"/>
          </a:xfrm>
          <a:prstGeom prst="rect">
            <a:avLst/>
          </a:prstGeom>
          <a:ln>
            <a:noFill/>
          </a:ln>
          <a:effectLst>
            <a:softEdge rad="112500"/>
          </a:effectLst>
        </p:spPr>
      </p:pic>
      <p:pic>
        <p:nvPicPr>
          <p:cNvPr id="6" name="Picture 5">
            <a:extLst>
              <a:ext uri="{FF2B5EF4-FFF2-40B4-BE49-F238E27FC236}">
                <a16:creationId xmlns:a16="http://schemas.microsoft.com/office/drawing/2014/main" id="{24657A96-D430-184B-02B9-4831F991A3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1508" y="2183281"/>
            <a:ext cx="3520492" cy="2640369"/>
          </a:xfrm>
          <a:prstGeom prst="rect">
            <a:avLst/>
          </a:prstGeom>
        </p:spPr>
      </p:pic>
      <p:pic>
        <p:nvPicPr>
          <p:cNvPr id="8" name="Picture 7">
            <a:extLst>
              <a:ext uri="{FF2B5EF4-FFF2-40B4-BE49-F238E27FC236}">
                <a16:creationId xmlns:a16="http://schemas.microsoft.com/office/drawing/2014/main" id="{667D5CDF-8DCA-1C72-5FD7-C3B8A6725C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8557" y="4823650"/>
            <a:ext cx="2712467" cy="2034350"/>
          </a:xfrm>
          <a:prstGeom prst="rect">
            <a:avLst/>
          </a:prstGeom>
        </p:spPr>
      </p:pic>
    </p:spTree>
    <p:extLst>
      <p:ext uri="{BB962C8B-B14F-4D97-AF65-F5344CB8AC3E}">
        <p14:creationId xmlns:p14="http://schemas.microsoft.com/office/powerpoint/2010/main" val="2497400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4F909-0800-50C0-B865-8EA2DFAADD24}"/>
              </a:ext>
            </a:extLst>
          </p:cNvPr>
          <p:cNvSpPr>
            <a:spLocks noGrp="1"/>
          </p:cNvSpPr>
          <p:nvPr>
            <p:ph type="title"/>
          </p:nvPr>
        </p:nvSpPr>
        <p:spPr/>
        <p:txBody>
          <a:bodyPr>
            <a:normAutofit/>
          </a:bodyPr>
          <a:lstStyle/>
          <a:p>
            <a:r>
              <a:rPr lang="en-US" b="1" dirty="0"/>
              <a:t>CONSORTIUM MEETING, Tirana, June 4-5, 2025</a:t>
            </a:r>
            <a:endParaRPr lang="en-US" dirty="0"/>
          </a:p>
        </p:txBody>
      </p:sp>
      <p:sp>
        <p:nvSpPr>
          <p:cNvPr id="3" name="Content Placeholder 2">
            <a:extLst>
              <a:ext uri="{FF2B5EF4-FFF2-40B4-BE49-F238E27FC236}">
                <a16:creationId xmlns:a16="http://schemas.microsoft.com/office/drawing/2014/main" id="{6AD75233-18C4-0DBB-A364-425956C8FAA1}"/>
              </a:ext>
            </a:extLst>
          </p:cNvPr>
          <p:cNvSpPr>
            <a:spLocks noGrp="1"/>
          </p:cNvSpPr>
          <p:nvPr>
            <p:ph idx="1"/>
          </p:nvPr>
        </p:nvSpPr>
        <p:spPr>
          <a:xfrm>
            <a:off x="0" y="2883671"/>
            <a:ext cx="9613861" cy="2033649"/>
          </a:xfrm>
        </p:spPr>
        <p:txBody>
          <a:bodyPr>
            <a:normAutofit/>
          </a:bodyPr>
          <a:lstStyle/>
          <a:p>
            <a:pPr lvl="0"/>
            <a:r>
              <a:rPr lang="en-US" dirty="0"/>
              <a:t>High-level institutional and ministerial participation</a:t>
            </a:r>
          </a:p>
          <a:p>
            <a:pPr lvl="0"/>
            <a:r>
              <a:rPr lang="en-US" dirty="0"/>
              <a:t>Review of achievements across all WPs</a:t>
            </a:r>
          </a:p>
          <a:p>
            <a:pPr lvl="0"/>
            <a:r>
              <a:rPr lang="en-US" dirty="0"/>
              <a:t>Media coverage (RTSH, Euronews Albania)</a:t>
            </a:r>
          </a:p>
          <a:p>
            <a:pPr lvl="0"/>
            <a:r>
              <a:rPr lang="en-US" dirty="0"/>
              <a:t>Recognition of BIOSINT as a good practice</a:t>
            </a:r>
          </a:p>
          <a:p>
            <a:endParaRPr lang="en-US" dirty="0"/>
          </a:p>
        </p:txBody>
      </p:sp>
      <p:sp>
        <p:nvSpPr>
          <p:cNvPr id="4" name="TextBox 3">
            <a:extLst>
              <a:ext uri="{FF2B5EF4-FFF2-40B4-BE49-F238E27FC236}">
                <a16:creationId xmlns:a16="http://schemas.microsoft.com/office/drawing/2014/main" id="{4A3F285D-7EF4-B5D8-9DEA-469584837E12}"/>
              </a:ext>
            </a:extLst>
          </p:cNvPr>
          <p:cNvSpPr txBox="1"/>
          <p:nvPr/>
        </p:nvSpPr>
        <p:spPr>
          <a:xfrm>
            <a:off x="2422900" y="-22156"/>
            <a:ext cx="7098224" cy="646331"/>
          </a:xfrm>
          <a:prstGeom prst="rect">
            <a:avLst/>
          </a:prstGeom>
          <a:noFill/>
        </p:spPr>
        <p:txBody>
          <a:bodyPr wrap="square" rtlCol="0">
            <a:spAutoFit/>
          </a:bodyPr>
          <a:lstStyle/>
          <a:p>
            <a:pPr algn="ctr"/>
            <a:r>
              <a:rPr lang="en-US" dirty="0"/>
              <a:t>The Tirana meeting represented both a milestone and a validation of the project’s relevance and impact</a:t>
            </a:r>
          </a:p>
        </p:txBody>
      </p:sp>
      <p:pic>
        <p:nvPicPr>
          <p:cNvPr id="6" name="Picture 5">
            <a:extLst>
              <a:ext uri="{FF2B5EF4-FFF2-40B4-BE49-F238E27FC236}">
                <a16:creationId xmlns:a16="http://schemas.microsoft.com/office/drawing/2014/main" id="{65FFC0D0-C858-C822-E683-7909ACDAC1B5}"/>
              </a:ext>
            </a:extLst>
          </p:cNvPr>
          <p:cNvPicPr>
            <a:picLocks noChangeAspect="1"/>
          </p:cNvPicPr>
          <p:nvPr/>
        </p:nvPicPr>
        <p:blipFill rotWithShape="1">
          <a:blip r:embed="rId2">
            <a:extLst>
              <a:ext uri="{28A0092B-C50C-407E-A947-70E740481C1C}">
                <a14:useLocalDpi xmlns:a14="http://schemas.microsoft.com/office/drawing/2010/main" val="0"/>
              </a:ext>
            </a:extLst>
          </a:blip>
          <a:srcRect t="5556" b="5556"/>
          <a:stretch>
            <a:fillRect/>
          </a:stretch>
        </p:blipFill>
        <p:spPr>
          <a:xfrm>
            <a:off x="8771906" y="2189136"/>
            <a:ext cx="3429000" cy="2286000"/>
          </a:xfrm>
          <a:prstGeom prst="rect">
            <a:avLst/>
          </a:prstGeom>
          <a:ln>
            <a:noFill/>
          </a:ln>
          <a:effectLst>
            <a:softEdge rad="112500"/>
          </a:effectLst>
        </p:spPr>
      </p:pic>
      <p:pic>
        <p:nvPicPr>
          <p:cNvPr id="8" name="Picture 7">
            <a:extLst>
              <a:ext uri="{FF2B5EF4-FFF2-40B4-BE49-F238E27FC236}">
                <a16:creationId xmlns:a16="http://schemas.microsoft.com/office/drawing/2014/main" id="{4A583A21-65B8-AA89-5536-067BA049D42D}"/>
              </a:ext>
            </a:extLst>
          </p:cNvPr>
          <p:cNvPicPr>
            <a:picLocks noChangeAspect="1"/>
          </p:cNvPicPr>
          <p:nvPr/>
        </p:nvPicPr>
        <p:blipFill rotWithShape="1">
          <a:blip r:embed="rId3">
            <a:extLst>
              <a:ext uri="{28A0092B-C50C-407E-A947-70E740481C1C}">
                <a14:useLocalDpi xmlns:a14="http://schemas.microsoft.com/office/drawing/2010/main" val="0"/>
              </a:ext>
            </a:extLst>
          </a:blip>
          <a:srcRect t="5556" b="5556"/>
          <a:stretch>
            <a:fillRect/>
          </a:stretch>
        </p:blipFill>
        <p:spPr>
          <a:xfrm>
            <a:off x="8855287" y="4601311"/>
            <a:ext cx="3429000" cy="2286000"/>
          </a:xfrm>
          <a:prstGeom prst="rect">
            <a:avLst/>
          </a:prstGeom>
          <a:ln>
            <a:noFill/>
          </a:ln>
          <a:effectLst>
            <a:softEdge rad="112500"/>
          </a:effectLst>
        </p:spPr>
      </p:pic>
      <p:pic>
        <p:nvPicPr>
          <p:cNvPr id="14" name="Picture 13">
            <a:extLst>
              <a:ext uri="{FF2B5EF4-FFF2-40B4-BE49-F238E27FC236}">
                <a16:creationId xmlns:a16="http://schemas.microsoft.com/office/drawing/2014/main" id="{C1BB5A9C-80A7-7585-5A09-1629F02C2ACE}"/>
              </a:ext>
            </a:extLst>
          </p:cNvPr>
          <p:cNvPicPr>
            <a:picLocks noChangeAspect="1"/>
          </p:cNvPicPr>
          <p:nvPr/>
        </p:nvPicPr>
        <p:blipFill rotWithShape="1">
          <a:blip r:embed="rId4">
            <a:extLst>
              <a:ext uri="{28A0092B-C50C-407E-A947-70E740481C1C}">
                <a14:useLocalDpi xmlns:a14="http://schemas.microsoft.com/office/drawing/2010/main" val="0"/>
              </a:ext>
            </a:extLst>
          </a:blip>
          <a:srcRect t="13944" b="13944"/>
          <a:stretch>
            <a:fillRect/>
          </a:stretch>
        </p:blipFill>
        <p:spPr>
          <a:xfrm>
            <a:off x="5576887" y="4572000"/>
            <a:ext cx="3429000" cy="2286000"/>
          </a:xfrm>
          <a:prstGeom prst="rect">
            <a:avLst/>
          </a:prstGeom>
          <a:ln>
            <a:noFill/>
          </a:ln>
          <a:effectLst>
            <a:softEdge rad="112500"/>
          </a:effectLst>
        </p:spPr>
      </p:pic>
      <p:sp>
        <p:nvSpPr>
          <p:cNvPr id="7" name="TextBox 6">
            <a:extLst>
              <a:ext uri="{FF2B5EF4-FFF2-40B4-BE49-F238E27FC236}">
                <a16:creationId xmlns:a16="http://schemas.microsoft.com/office/drawing/2014/main" id="{95A79863-0CEC-63C3-09DA-3C939D3457A1}"/>
              </a:ext>
            </a:extLst>
          </p:cNvPr>
          <p:cNvSpPr txBox="1"/>
          <p:nvPr/>
        </p:nvSpPr>
        <p:spPr>
          <a:xfrm>
            <a:off x="283952" y="1931030"/>
            <a:ext cx="8487954" cy="923330"/>
          </a:xfrm>
          <a:prstGeom prst="rect">
            <a:avLst/>
          </a:prstGeom>
          <a:noFill/>
        </p:spPr>
        <p:txBody>
          <a:bodyPr wrap="square">
            <a:spAutoFit/>
          </a:bodyPr>
          <a:lstStyle/>
          <a:p>
            <a:r>
              <a:rPr lang="en-RS" dirty="0"/>
              <a:t>T4.5. Strengthening of online teaching platform/ equipment – development international virtual classroom</a:t>
            </a:r>
          </a:p>
          <a:p>
            <a:r>
              <a:rPr lang="en-RS" dirty="0"/>
              <a:t>D. 4.5 Virtual Classroom</a:t>
            </a:r>
          </a:p>
        </p:txBody>
      </p:sp>
    </p:spTree>
    <p:extLst>
      <p:ext uri="{BB962C8B-B14F-4D97-AF65-F5344CB8AC3E}">
        <p14:creationId xmlns:p14="http://schemas.microsoft.com/office/powerpoint/2010/main" val="2369437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94F8F-6A27-8092-49BA-94DBAA917CFD}"/>
              </a:ext>
            </a:extLst>
          </p:cNvPr>
          <p:cNvSpPr>
            <a:spLocks noGrp="1"/>
          </p:cNvSpPr>
          <p:nvPr>
            <p:ph type="title"/>
          </p:nvPr>
        </p:nvSpPr>
        <p:spPr/>
        <p:txBody>
          <a:bodyPr/>
          <a:lstStyle/>
          <a:p>
            <a:r>
              <a:rPr lang="en-US" b="1" dirty="0"/>
              <a:t>CAPACITY BUILDING FOR TEACHERS</a:t>
            </a:r>
            <a:endParaRPr lang="en-US" dirty="0"/>
          </a:p>
        </p:txBody>
      </p:sp>
      <p:sp>
        <p:nvSpPr>
          <p:cNvPr id="3" name="Content Placeholder 2">
            <a:extLst>
              <a:ext uri="{FF2B5EF4-FFF2-40B4-BE49-F238E27FC236}">
                <a16:creationId xmlns:a16="http://schemas.microsoft.com/office/drawing/2014/main" id="{5E62BAB3-C449-5031-E5C9-976344403762}"/>
              </a:ext>
            </a:extLst>
          </p:cNvPr>
          <p:cNvSpPr>
            <a:spLocks noGrp="1"/>
          </p:cNvSpPr>
          <p:nvPr>
            <p:ph idx="1"/>
          </p:nvPr>
        </p:nvSpPr>
        <p:spPr>
          <a:xfrm>
            <a:off x="680320" y="2234140"/>
            <a:ext cx="9613861" cy="2686962"/>
          </a:xfrm>
        </p:spPr>
        <p:txBody>
          <a:bodyPr>
            <a:normAutofit/>
          </a:bodyPr>
          <a:lstStyle/>
          <a:p>
            <a:pPr marL="0" indent="0">
              <a:buNone/>
            </a:pPr>
            <a:r>
              <a:rPr lang="en-US" sz="2800" b="1" dirty="0"/>
              <a:t>Training academic staff</a:t>
            </a:r>
            <a:endParaRPr lang="en-US" sz="2800" dirty="0"/>
          </a:p>
          <a:p>
            <a:pPr lvl="1"/>
            <a:r>
              <a:rPr lang="en-US" sz="2800" dirty="0"/>
              <a:t>International pedagogy and </a:t>
            </a:r>
            <a:r>
              <a:rPr lang="en-US" sz="2800" dirty="0" err="1"/>
              <a:t>IaH</a:t>
            </a:r>
            <a:r>
              <a:rPr lang="en-US" sz="2800" dirty="0"/>
              <a:t> concepts</a:t>
            </a:r>
          </a:p>
          <a:p>
            <a:pPr lvl="1"/>
            <a:r>
              <a:rPr lang="en-US" sz="2800" dirty="0"/>
              <a:t>Digital teaching methods</a:t>
            </a:r>
          </a:p>
          <a:p>
            <a:pPr lvl="1"/>
            <a:r>
              <a:rPr lang="en-US" sz="2800" dirty="0"/>
              <a:t>Intercultural competence</a:t>
            </a:r>
          </a:p>
          <a:p>
            <a:pPr lvl="1"/>
            <a:r>
              <a:rPr lang="en-US" sz="2800" dirty="0"/>
              <a:t>English language proficiency</a:t>
            </a:r>
          </a:p>
          <a:p>
            <a:pPr marL="0" indent="0">
              <a:buNone/>
            </a:pPr>
            <a:endParaRPr lang="en-US" sz="2800" dirty="0"/>
          </a:p>
        </p:txBody>
      </p:sp>
      <p:sp>
        <p:nvSpPr>
          <p:cNvPr id="4" name="TextBox 3">
            <a:extLst>
              <a:ext uri="{FF2B5EF4-FFF2-40B4-BE49-F238E27FC236}">
                <a16:creationId xmlns:a16="http://schemas.microsoft.com/office/drawing/2014/main" id="{158605DE-85E5-FDF4-FCC1-5F4AC9E64F51}"/>
              </a:ext>
            </a:extLst>
          </p:cNvPr>
          <p:cNvSpPr txBox="1"/>
          <p:nvPr/>
        </p:nvSpPr>
        <p:spPr>
          <a:xfrm>
            <a:off x="5966513" y="5460295"/>
            <a:ext cx="6225487" cy="369332"/>
          </a:xfrm>
          <a:prstGeom prst="rect">
            <a:avLst/>
          </a:prstGeom>
          <a:noFill/>
        </p:spPr>
        <p:txBody>
          <a:bodyPr wrap="none" rtlCol="0">
            <a:spAutoFit/>
          </a:bodyPr>
          <a:lstStyle/>
          <a:p>
            <a:r>
              <a:rPr lang="en-US" dirty="0"/>
              <a:t>A major success factor of BIOSINT was investing in people.</a:t>
            </a:r>
          </a:p>
        </p:txBody>
      </p:sp>
      <p:pic>
        <p:nvPicPr>
          <p:cNvPr id="8" name="Picture 7">
            <a:extLst>
              <a:ext uri="{FF2B5EF4-FFF2-40B4-BE49-F238E27FC236}">
                <a16:creationId xmlns:a16="http://schemas.microsoft.com/office/drawing/2014/main" id="{E323B644-6D4E-9E2D-B504-B641F2854E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941" y="4657598"/>
            <a:ext cx="2560320" cy="1920240"/>
          </a:xfrm>
          <a:prstGeom prst="rect">
            <a:avLst/>
          </a:prstGeom>
          <a:ln>
            <a:noFill/>
          </a:ln>
          <a:effectLst>
            <a:softEdge rad="112500"/>
          </a:effectLst>
        </p:spPr>
      </p:pic>
      <p:pic>
        <p:nvPicPr>
          <p:cNvPr id="10" name="Picture 9">
            <a:extLst>
              <a:ext uri="{FF2B5EF4-FFF2-40B4-BE49-F238E27FC236}">
                <a16:creationId xmlns:a16="http://schemas.microsoft.com/office/drawing/2014/main" id="{72963CA5-BE35-1C91-9524-632364FED9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3881" y="4657598"/>
            <a:ext cx="2560319" cy="1920240"/>
          </a:xfrm>
          <a:prstGeom prst="rect">
            <a:avLst/>
          </a:prstGeom>
          <a:ln>
            <a:noFill/>
          </a:ln>
          <a:effectLst>
            <a:softEdge rad="112500"/>
          </a:effectLst>
        </p:spPr>
      </p:pic>
      <p:pic>
        <p:nvPicPr>
          <p:cNvPr id="7" name="Picture 6" descr="A person standing in front of a group of people in a room&#10;&#10;AI-generated content may be incorrect.">
            <a:extLst>
              <a:ext uri="{FF2B5EF4-FFF2-40B4-BE49-F238E27FC236}">
                <a16:creationId xmlns:a16="http://schemas.microsoft.com/office/drawing/2014/main" id="{5EBE2EBC-E17E-9CA7-A53B-DA1F20BEC09E}"/>
              </a:ext>
            </a:extLst>
          </p:cNvPr>
          <p:cNvPicPr>
            <a:picLocks noChangeAspect="1"/>
          </p:cNvPicPr>
          <p:nvPr/>
        </p:nvPicPr>
        <p:blipFill rotWithShape="1">
          <a:blip r:embed="rId4">
            <a:extLst>
              <a:ext uri="{28A0092B-C50C-407E-A947-70E740481C1C}">
                <a14:useLocalDpi xmlns:a14="http://schemas.microsoft.com/office/drawing/2010/main" val="0"/>
              </a:ext>
            </a:extLst>
          </a:blip>
          <a:srcRect l="5500" r="5500"/>
          <a:stretch/>
        </p:blipFill>
        <p:spPr>
          <a:xfrm>
            <a:off x="8377084" y="2564090"/>
            <a:ext cx="3134596" cy="2350947"/>
          </a:xfrm>
          <a:prstGeom prst="rect">
            <a:avLst/>
          </a:prstGeom>
          <a:ln>
            <a:noFill/>
          </a:ln>
          <a:effectLst>
            <a:softEdge rad="112500"/>
          </a:effectLst>
        </p:spPr>
      </p:pic>
    </p:spTree>
    <p:extLst>
      <p:ext uri="{BB962C8B-B14F-4D97-AF65-F5344CB8AC3E}">
        <p14:creationId xmlns:p14="http://schemas.microsoft.com/office/powerpoint/2010/main" val="1215812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74FA3-48F2-B5D8-ED85-758FD125BDFD}"/>
              </a:ext>
            </a:extLst>
          </p:cNvPr>
          <p:cNvSpPr>
            <a:spLocks noGrp="1"/>
          </p:cNvSpPr>
          <p:nvPr>
            <p:ph type="title"/>
          </p:nvPr>
        </p:nvSpPr>
        <p:spPr/>
        <p:txBody>
          <a:bodyPr/>
          <a:lstStyle/>
          <a:p>
            <a:r>
              <a:rPr lang="en-US" dirty="0"/>
              <a:t>TRAINING OVERVIEW</a:t>
            </a:r>
          </a:p>
        </p:txBody>
      </p:sp>
      <p:sp>
        <p:nvSpPr>
          <p:cNvPr id="3" name="Content Placeholder 2">
            <a:extLst>
              <a:ext uri="{FF2B5EF4-FFF2-40B4-BE49-F238E27FC236}">
                <a16:creationId xmlns:a16="http://schemas.microsoft.com/office/drawing/2014/main" id="{FA3DF1CB-49DF-8704-0154-962AE36379FF}"/>
              </a:ext>
            </a:extLst>
          </p:cNvPr>
          <p:cNvSpPr>
            <a:spLocks noGrp="1"/>
          </p:cNvSpPr>
          <p:nvPr>
            <p:ph idx="1"/>
          </p:nvPr>
        </p:nvSpPr>
        <p:spPr>
          <a:xfrm>
            <a:off x="90386" y="2064772"/>
            <a:ext cx="8389937" cy="4793228"/>
          </a:xfrm>
        </p:spPr>
        <p:txBody>
          <a:bodyPr>
            <a:normAutofit fontScale="92500" lnSpcReduction="10000"/>
          </a:bodyPr>
          <a:lstStyle/>
          <a:p>
            <a:pPr algn="just"/>
            <a:r>
              <a:rPr lang="en-US" b="1" dirty="0"/>
              <a:t>KU Leuven Ghent Campus (June 2023)</a:t>
            </a:r>
            <a:endParaRPr lang="en-US" dirty="0"/>
          </a:p>
          <a:p>
            <a:pPr lvl="1" algn="just"/>
            <a:r>
              <a:rPr lang="en-US" dirty="0"/>
              <a:t>Internationalization strategies at KU Leuven and lab visits</a:t>
            </a:r>
          </a:p>
          <a:p>
            <a:pPr lvl="1" algn="just"/>
            <a:r>
              <a:rPr lang="en-US" dirty="0"/>
              <a:t>Internationalization at Home, collaborative research projects, and curriculum integration</a:t>
            </a:r>
          </a:p>
          <a:p>
            <a:pPr lvl="1" algn="just"/>
            <a:endParaRPr lang="en-US" dirty="0"/>
          </a:p>
          <a:p>
            <a:pPr algn="just"/>
            <a:r>
              <a:rPr lang="en-US" b="1" dirty="0"/>
              <a:t>BIOSINT Training at </a:t>
            </a:r>
            <a:r>
              <a:rPr lang="en-US" b="1" dirty="0" err="1"/>
              <a:t>Educons</a:t>
            </a:r>
            <a:r>
              <a:rPr lang="en-US" b="1" dirty="0"/>
              <a:t> University Center in </a:t>
            </a:r>
            <a:r>
              <a:rPr lang="en-US" b="1" dirty="0" err="1"/>
              <a:t>Vrdnik</a:t>
            </a:r>
            <a:r>
              <a:rPr lang="en-US" b="1" dirty="0"/>
              <a:t> (Sept. 2023)</a:t>
            </a:r>
            <a:endParaRPr lang="en-US" dirty="0"/>
          </a:p>
          <a:p>
            <a:pPr lvl="1" algn="just"/>
            <a:r>
              <a:rPr lang="en-US" dirty="0"/>
              <a:t>Integration of knowledge and skills for </a:t>
            </a:r>
            <a:r>
              <a:rPr lang="en-US" dirty="0" err="1"/>
              <a:t>IaH</a:t>
            </a:r>
            <a:r>
              <a:rPr lang="en-US" dirty="0"/>
              <a:t> in biomedical education</a:t>
            </a:r>
          </a:p>
          <a:p>
            <a:pPr lvl="1" algn="just"/>
            <a:r>
              <a:rPr lang="en-US" dirty="0"/>
              <a:t>Innovative approaches in research, interdisciplinary learning, and developing joint projects</a:t>
            </a:r>
          </a:p>
          <a:p>
            <a:pPr lvl="1" algn="just"/>
            <a:endParaRPr lang="en-US" dirty="0"/>
          </a:p>
          <a:p>
            <a:pPr algn="just"/>
            <a:r>
              <a:rPr lang="en-US" b="1" dirty="0"/>
              <a:t>Victor Babes University Timisoara (Oct. 2023)</a:t>
            </a:r>
            <a:endParaRPr lang="en-US" dirty="0"/>
          </a:p>
          <a:p>
            <a:pPr lvl="1" algn="just"/>
            <a:r>
              <a:rPr lang="en-US" dirty="0"/>
              <a:t>Internationalization practices and research-driven education at Victor Babes University</a:t>
            </a:r>
          </a:p>
          <a:p>
            <a:pPr lvl="1" algn="just"/>
            <a:r>
              <a:rPr lang="en-US" dirty="0"/>
              <a:t>Doctoral education, research integration, and internationalization strategies for medical and biomedical sciences</a:t>
            </a:r>
          </a:p>
        </p:txBody>
      </p:sp>
      <p:pic>
        <p:nvPicPr>
          <p:cNvPr id="11" name="Picture 10" descr="A person standing in front of a large screen&#10;&#10;AI-generated content may be incorrect.">
            <a:extLst>
              <a:ext uri="{FF2B5EF4-FFF2-40B4-BE49-F238E27FC236}">
                <a16:creationId xmlns:a16="http://schemas.microsoft.com/office/drawing/2014/main" id="{CA8DD775-28B8-A124-1EED-8D62E5B87C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4579" y="2563504"/>
            <a:ext cx="2788375" cy="3717833"/>
          </a:xfrm>
          <a:prstGeom prst="rect">
            <a:avLst/>
          </a:prstGeom>
          <a:ln>
            <a:noFill/>
          </a:ln>
          <a:effectLst>
            <a:softEdge rad="112500"/>
          </a:effectLst>
        </p:spPr>
      </p:pic>
    </p:spTree>
    <p:extLst>
      <p:ext uri="{BB962C8B-B14F-4D97-AF65-F5344CB8AC3E}">
        <p14:creationId xmlns:p14="http://schemas.microsoft.com/office/powerpoint/2010/main" val="9735504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3694A-0476-79A8-28CC-061F9FA8FD5E}"/>
              </a:ext>
            </a:extLst>
          </p:cNvPr>
          <p:cNvSpPr>
            <a:spLocks noGrp="1"/>
          </p:cNvSpPr>
          <p:nvPr>
            <p:ph type="title"/>
          </p:nvPr>
        </p:nvSpPr>
        <p:spPr/>
        <p:txBody>
          <a:bodyPr/>
          <a:lstStyle/>
          <a:p>
            <a:r>
              <a:rPr lang="en-US" dirty="0"/>
              <a:t>Key Outcomes from the Trainings</a:t>
            </a:r>
          </a:p>
        </p:txBody>
      </p:sp>
      <p:sp>
        <p:nvSpPr>
          <p:cNvPr id="3" name="Content Placeholder 2">
            <a:extLst>
              <a:ext uri="{FF2B5EF4-FFF2-40B4-BE49-F238E27FC236}">
                <a16:creationId xmlns:a16="http://schemas.microsoft.com/office/drawing/2014/main" id="{91E342A8-703E-2D8B-C131-4752EC301E42}"/>
              </a:ext>
            </a:extLst>
          </p:cNvPr>
          <p:cNvSpPr>
            <a:spLocks noGrp="1"/>
          </p:cNvSpPr>
          <p:nvPr>
            <p:ph idx="1"/>
          </p:nvPr>
        </p:nvSpPr>
        <p:spPr>
          <a:xfrm>
            <a:off x="949760" y="2321632"/>
            <a:ext cx="10292479" cy="3621967"/>
          </a:xfrm>
        </p:spPr>
        <p:txBody>
          <a:bodyPr>
            <a:normAutofit fontScale="92500"/>
          </a:bodyPr>
          <a:lstStyle/>
          <a:p>
            <a:pPr algn="just"/>
            <a:r>
              <a:rPr lang="en-US" dirty="0"/>
              <a:t>All participants gained deeper insights into how internationalization can be used and implemented within biomedical education programs at different institutions.</a:t>
            </a:r>
          </a:p>
          <a:p>
            <a:pPr algn="just"/>
            <a:r>
              <a:rPr lang="en-US" dirty="0"/>
              <a:t>Focus on shared research interests such as affordable medical technologies and healthcare innovations, strengthening future research partnerships.</a:t>
            </a:r>
          </a:p>
          <a:p>
            <a:pPr algn="just"/>
            <a:r>
              <a:rPr lang="en-US" dirty="0"/>
              <a:t>Sharing of best practices for integrating international perspectives into curricula, fostering a more interdisciplinary, collaborative educational environment.</a:t>
            </a:r>
          </a:p>
          <a:p>
            <a:pPr algn="just"/>
            <a:r>
              <a:rPr lang="en-US" dirty="0"/>
              <a:t>Strengthened connections between universities from the Western Balkans and EU institutions through shared workshops, lab visits, and creative dialogues.</a:t>
            </a:r>
          </a:p>
        </p:txBody>
      </p:sp>
    </p:spTree>
    <p:extLst>
      <p:ext uri="{BB962C8B-B14F-4D97-AF65-F5344CB8AC3E}">
        <p14:creationId xmlns:p14="http://schemas.microsoft.com/office/powerpoint/2010/main" val="3442092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22C96-53FC-B705-4CD9-9D48A09ABD8F}"/>
              </a:ext>
            </a:extLst>
          </p:cNvPr>
          <p:cNvSpPr>
            <a:spLocks noGrp="1"/>
          </p:cNvSpPr>
          <p:nvPr>
            <p:ph type="title"/>
          </p:nvPr>
        </p:nvSpPr>
        <p:spPr/>
        <p:txBody>
          <a:bodyPr/>
          <a:lstStyle/>
          <a:p>
            <a:r>
              <a:rPr lang="en-US" dirty="0"/>
              <a:t>On-line Teacher Training, December 2024</a:t>
            </a:r>
          </a:p>
        </p:txBody>
      </p:sp>
      <p:sp>
        <p:nvSpPr>
          <p:cNvPr id="3" name="Content Placeholder 2">
            <a:extLst>
              <a:ext uri="{FF2B5EF4-FFF2-40B4-BE49-F238E27FC236}">
                <a16:creationId xmlns:a16="http://schemas.microsoft.com/office/drawing/2014/main" id="{527DDF05-0D0C-7613-6CD8-0D3328762F4E}"/>
              </a:ext>
            </a:extLst>
          </p:cNvPr>
          <p:cNvSpPr>
            <a:spLocks noGrp="1"/>
          </p:cNvSpPr>
          <p:nvPr>
            <p:ph idx="1"/>
          </p:nvPr>
        </p:nvSpPr>
        <p:spPr>
          <a:xfrm>
            <a:off x="3291840" y="4308876"/>
            <a:ext cx="6222550" cy="1346001"/>
          </a:xfrm>
        </p:spPr>
        <p:txBody>
          <a:bodyPr>
            <a:normAutofit fontScale="77500" lnSpcReduction="20000"/>
          </a:bodyPr>
          <a:lstStyle/>
          <a:p>
            <a:pPr lvl="0"/>
            <a:r>
              <a:rPr lang="en-US" sz="2800" dirty="0"/>
              <a:t>Focus on international curriculum design</a:t>
            </a:r>
          </a:p>
          <a:p>
            <a:pPr lvl="0"/>
            <a:r>
              <a:rPr lang="en-US" sz="2800" dirty="0"/>
              <a:t>Practical recommendations from EU partners</a:t>
            </a:r>
          </a:p>
          <a:p>
            <a:pPr lvl="0"/>
            <a:r>
              <a:rPr lang="en-US" sz="2800" dirty="0"/>
              <a:t>Strong interaction and discussion</a:t>
            </a:r>
          </a:p>
        </p:txBody>
      </p:sp>
      <p:pic>
        <p:nvPicPr>
          <p:cNvPr id="9" name="Picture 8">
            <a:extLst>
              <a:ext uri="{FF2B5EF4-FFF2-40B4-BE49-F238E27FC236}">
                <a16:creationId xmlns:a16="http://schemas.microsoft.com/office/drawing/2014/main" id="{A9CEDEDA-63C7-3D4F-2E43-FEA8BA7DDF33}"/>
              </a:ext>
            </a:extLst>
          </p:cNvPr>
          <p:cNvPicPr>
            <a:picLocks noChangeAspect="1"/>
          </p:cNvPicPr>
          <p:nvPr/>
        </p:nvPicPr>
        <p:blipFill rotWithShape="1">
          <a:blip r:embed="rId2">
            <a:extLst>
              <a:ext uri="{28A0092B-C50C-407E-A947-70E740481C1C}">
                <a14:useLocalDpi xmlns:a14="http://schemas.microsoft.com/office/drawing/2010/main" val="0"/>
              </a:ext>
            </a:extLst>
          </a:blip>
          <a:srcRect t="5556" b="5556"/>
          <a:stretch>
            <a:fillRect/>
          </a:stretch>
        </p:blipFill>
        <p:spPr>
          <a:xfrm>
            <a:off x="0" y="4663440"/>
            <a:ext cx="3291840" cy="2194560"/>
          </a:xfrm>
          <a:prstGeom prst="rect">
            <a:avLst/>
          </a:prstGeom>
          <a:ln>
            <a:noFill/>
          </a:ln>
          <a:effectLst>
            <a:softEdge rad="112500"/>
          </a:effectLst>
        </p:spPr>
      </p:pic>
      <p:sp>
        <p:nvSpPr>
          <p:cNvPr id="5" name="TextBox 4">
            <a:extLst>
              <a:ext uri="{FF2B5EF4-FFF2-40B4-BE49-F238E27FC236}">
                <a16:creationId xmlns:a16="http://schemas.microsoft.com/office/drawing/2014/main" id="{3888E09E-F900-19C0-B4E7-5C00585292A3}"/>
              </a:ext>
            </a:extLst>
          </p:cNvPr>
          <p:cNvSpPr txBox="1"/>
          <p:nvPr/>
        </p:nvSpPr>
        <p:spPr>
          <a:xfrm>
            <a:off x="499635" y="2009692"/>
            <a:ext cx="10776040" cy="2123658"/>
          </a:xfrm>
          <a:prstGeom prst="rect">
            <a:avLst/>
          </a:prstGeom>
          <a:noFill/>
        </p:spPr>
        <p:txBody>
          <a:bodyPr wrap="square">
            <a:spAutoFit/>
          </a:bodyPr>
          <a:lstStyle/>
          <a:p>
            <a:pPr marL="457200" indent="-457200">
              <a:buAutoNum type="arabicPeriod"/>
            </a:pPr>
            <a:r>
              <a:rPr lang="en-RS" sz="2200" dirty="0"/>
              <a:t>Teachers’ competence in Biomedical education – international approach </a:t>
            </a:r>
          </a:p>
          <a:p>
            <a:r>
              <a:rPr lang="en-RS" sz="2200" dirty="0"/>
              <a:t>Prof. dr Ljiljana Tasić, UniKG</a:t>
            </a:r>
          </a:p>
          <a:p>
            <a:endParaRPr lang="en-RS" sz="2200" dirty="0"/>
          </a:p>
          <a:p>
            <a:r>
              <a:rPr lang="en-RS" sz="2200" dirty="0"/>
              <a:t>2. How to internationalize the curriculum: practical recommendations for teachers from a holistic point of view</a:t>
            </a:r>
          </a:p>
          <a:p>
            <a:r>
              <a:rPr lang="en-RS" sz="2200" dirty="0"/>
              <a:t>Geert De Lepeleer, KU Leuven</a:t>
            </a:r>
          </a:p>
        </p:txBody>
      </p:sp>
      <p:pic>
        <p:nvPicPr>
          <p:cNvPr id="7" name="Picture 6">
            <a:extLst>
              <a:ext uri="{FF2B5EF4-FFF2-40B4-BE49-F238E27FC236}">
                <a16:creationId xmlns:a16="http://schemas.microsoft.com/office/drawing/2014/main" id="{518EAF78-6506-A3B0-11EB-6E83B1399C60}"/>
              </a:ext>
            </a:extLst>
          </p:cNvPr>
          <p:cNvPicPr>
            <a:picLocks noChangeAspect="1"/>
          </p:cNvPicPr>
          <p:nvPr/>
        </p:nvPicPr>
        <p:blipFill rotWithShape="1">
          <a:blip r:embed="rId3">
            <a:extLst>
              <a:ext uri="{28A0092B-C50C-407E-A947-70E740481C1C}">
                <a14:useLocalDpi xmlns:a14="http://schemas.microsoft.com/office/drawing/2010/main" val="0"/>
              </a:ext>
            </a:extLst>
          </a:blip>
          <a:srcRect l="5731" r="5731"/>
          <a:stretch>
            <a:fillRect/>
          </a:stretch>
        </p:blipFill>
        <p:spPr>
          <a:xfrm>
            <a:off x="9174480" y="4846320"/>
            <a:ext cx="3017520" cy="2011680"/>
          </a:xfrm>
          <a:prstGeom prst="rect">
            <a:avLst/>
          </a:prstGeom>
          <a:ln>
            <a:noFill/>
          </a:ln>
          <a:effectLst>
            <a:softEdge rad="112500"/>
          </a:effectLst>
        </p:spPr>
      </p:pic>
    </p:spTree>
    <p:extLst>
      <p:ext uri="{BB962C8B-B14F-4D97-AF65-F5344CB8AC3E}">
        <p14:creationId xmlns:p14="http://schemas.microsoft.com/office/powerpoint/2010/main" val="898141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B8229-BD58-CE48-8840-4C9F9B6047AF}"/>
              </a:ext>
            </a:extLst>
          </p:cNvPr>
          <p:cNvSpPr>
            <a:spLocks noGrp="1"/>
          </p:cNvSpPr>
          <p:nvPr>
            <p:ph type="title"/>
          </p:nvPr>
        </p:nvSpPr>
        <p:spPr/>
        <p:txBody>
          <a:bodyPr/>
          <a:lstStyle/>
          <a:p>
            <a:r>
              <a:rPr lang="en-US" b="1" dirty="0"/>
              <a:t>AGENDA</a:t>
            </a:r>
            <a:endParaRPr lang="en-US" dirty="0"/>
          </a:p>
        </p:txBody>
      </p:sp>
      <p:sp>
        <p:nvSpPr>
          <p:cNvPr id="3" name="Content Placeholder 2">
            <a:extLst>
              <a:ext uri="{FF2B5EF4-FFF2-40B4-BE49-F238E27FC236}">
                <a16:creationId xmlns:a16="http://schemas.microsoft.com/office/drawing/2014/main" id="{E6DC12A4-AB0C-719E-7AB1-499F9326EE5E}"/>
              </a:ext>
            </a:extLst>
          </p:cNvPr>
          <p:cNvSpPr>
            <a:spLocks noGrp="1"/>
          </p:cNvSpPr>
          <p:nvPr>
            <p:ph idx="1"/>
          </p:nvPr>
        </p:nvSpPr>
        <p:spPr/>
        <p:txBody>
          <a:bodyPr>
            <a:normAutofit lnSpcReduction="10000"/>
          </a:bodyPr>
          <a:lstStyle/>
          <a:p>
            <a:pPr lvl="0"/>
            <a:r>
              <a:rPr lang="en-US" dirty="0"/>
              <a:t>Project background </a:t>
            </a:r>
          </a:p>
          <a:p>
            <a:pPr lvl="0"/>
            <a:r>
              <a:rPr lang="en-US" dirty="0"/>
              <a:t>Objectives and structure</a:t>
            </a:r>
          </a:p>
          <a:p>
            <a:pPr lvl="0"/>
            <a:r>
              <a:rPr lang="en-US" dirty="0"/>
              <a:t>Project journey from planning to implementation</a:t>
            </a:r>
          </a:p>
          <a:p>
            <a:pPr lvl="0"/>
            <a:r>
              <a:rPr lang="en-US" dirty="0"/>
              <a:t>Key achievements by work packages</a:t>
            </a:r>
          </a:p>
          <a:p>
            <a:pPr lvl="0"/>
            <a:r>
              <a:rPr lang="en-US" dirty="0"/>
              <a:t>Virtual classrooms and international courses</a:t>
            </a:r>
          </a:p>
          <a:p>
            <a:pPr lvl="0"/>
            <a:r>
              <a:rPr lang="en-US" dirty="0"/>
              <a:t>Impact on students, staff, and institutions</a:t>
            </a:r>
          </a:p>
          <a:p>
            <a:pPr lvl="0"/>
            <a:r>
              <a:rPr lang="en-US" dirty="0"/>
              <a:t>Dissemination, visibility, and sustainability</a:t>
            </a:r>
          </a:p>
          <a:p>
            <a:pPr lvl="0"/>
            <a:r>
              <a:rPr lang="en-US" dirty="0"/>
              <a:t>Lessons learned and next steps</a:t>
            </a:r>
          </a:p>
        </p:txBody>
      </p:sp>
    </p:spTree>
    <p:extLst>
      <p:ext uri="{BB962C8B-B14F-4D97-AF65-F5344CB8AC3E}">
        <p14:creationId xmlns:p14="http://schemas.microsoft.com/office/powerpoint/2010/main" val="1188618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862D2-D869-FFBD-A251-F34CB2C194CF}"/>
              </a:ext>
            </a:extLst>
          </p:cNvPr>
          <p:cNvSpPr>
            <a:spLocks noGrp="1"/>
          </p:cNvSpPr>
          <p:nvPr>
            <p:ph type="title"/>
          </p:nvPr>
        </p:nvSpPr>
        <p:spPr/>
        <p:txBody>
          <a:bodyPr/>
          <a:lstStyle/>
          <a:p>
            <a:r>
              <a:rPr lang="en-US" b="1" dirty="0"/>
              <a:t>OVERCOMING CHALLENGES</a:t>
            </a:r>
            <a:endParaRPr lang="en-US" dirty="0"/>
          </a:p>
        </p:txBody>
      </p:sp>
      <p:sp>
        <p:nvSpPr>
          <p:cNvPr id="3" name="Content Placeholder 2">
            <a:extLst>
              <a:ext uri="{FF2B5EF4-FFF2-40B4-BE49-F238E27FC236}">
                <a16:creationId xmlns:a16="http://schemas.microsoft.com/office/drawing/2014/main" id="{D690B2A4-35D6-8AA6-5838-2B037E647624}"/>
              </a:ext>
            </a:extLst>
          </p:cNvPr>
          <p:cNvSpPr>
            <a:spLocks noGrp="1"/>
          </p:cNvSpPr>
          <p:nvPr>
            <p:ph idx="1"/>
          </p:nvPr>
        </p:nvSpPr>
        <p:spPr>
          <a:xfrm>
            <a:off x="0" y="2971787"/>
            <a:ext cx="7766975" cy="3220733"/>
          </a:xfrm>
        </p:spPr>
        <p:txBody>
          <a:bodyPr>
            <a:normAutofit/>
          </a:bodyPr>
          <a:lstStyle/>
          <a:p>
            <a:pPr marL="0" indent="0">
              <a:buNone/>
            </a:pPr>
            <a:r>
              <a:rPr lang="en-US" sz="2800" b="1" dirty="0"/>
              <a:t>How we responded</a:t>
            </a:r>
            <a:endParaRPr lang="en-US" sz="2800" dirty="0"/>
          </a:p>
          <a:p>
            <a:pPr lvl="1"/>
            <a:r>
              <a:rPr lang="en-US" sz="2800" dirty="0"/>
              <a:t>Parallel implementation of activities</a:t>
            </a:r>
          </a:p>
          <a:p>
            <a:pPr lvl="1"/>
            <a:r>
              <a:rPr lang="en-US" sz="2800" dirty="0"/>
              <a:t>Regular online coordination meetings</a:t>
            </a:r>
          </a:p>
          <a:p>
            <a:pPr lvl="1"/>
            <a:r>
              <a:rPr lang="en-US" sz="2800" dirty="0"/>
              <a:t>Adjusted timelines without reducing scope</a:t>
            </a:r>
          </a:p>
          <a:p>
            <a:pPr lvl="1"/>
            <a:r>
              <a:rPr lang="en-US" sz="2800" dirty="0"/>
              <a:t>Strong leadership and partner commitment</a:t>
            </a:r>
          </a:p>
          <a:p>
            <a:endParaRPr lang="en-US" sz="2800" dirty="0"/>
          </a:p>
        </p:txBody>
      </p:sp>
      <p:pic>
        <p:nvPicPr>
          <p:cNvPr id="5" name="Picture 4">
            <a:extLst>
              <a:ext uri="{FF2B5EF4-FFF2-40B4-BE49-F238E27FC236}">
                <a16:creationId xmlns:a16="http://schemas.microsoft.com/office/drawing/2014/main" id="{A58E4D4E-7A78-8F06-37E1-28CD9CE617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6975" y="2738005"/>
            <a:ext cx="4418205" cy="3326127"/>
          </a:xfrm>
          <a:prstGeom prst="rect">
            <a:avLst/>
          </a:prstGeom>
          <a:ln>
            <a:noFill/>
          </a:ln>
          <a:effectLst>
            <a:softEdge rad="112500"/>
          </a:effectLst>
        </p:spPr>
      </p:pic>
    </p:spTree>
    <p:extLst>
      <p:ext uri="{BB962C8B-B14F-4D97-AF65-F5344CB8AC3E}">
        <p14:creationId xmlns:p14="http://schemas.microsoft.com/office/powerpoint/2010/main" val="81054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E124C-C9A4-0B62-FA93-50ECD27E8609}"/>
              </a:ext>
            </a:extLst>
          </p:cNvPr>
          <p:cNvSpPr>
            <a:spLocks noGrp="1"/>
          </p:cNvSpPr>
          <p:nvPr>
            <p:ph type="title"/>
          </p:nvPr>
        </p:nvSpPr>
        <p:spPr/>
        <p:txBody>
          <a:bodyPr/>
          <a:lstStyle/>
          <a:p>
            <a:r>
              <a:rPr lang="en-US" b="1" dirty="0"/>
              <a:t>CHALLENGES ENCOUNTERED</a:t>
            </a:r>
            <a:endParaRPr lang="en-US" dirty="0"/>
          </a:p>
        </p:txBody>
      </p:sp>
      <p:sp>
        <p:nvSpPr>
          <p:cNvPr id="3" name="Content Placeholder 2">
            <a:extLst>
              <a:ext uri="{FF2B5EF4-FFF2-40B4-BE49-F238E27FC236}">
                <a16:creationId xmlns:a16="http://schemas.microsoft.com/office/drawing/2014/main" id="{4A7F912A-F5AC-3A28-CEE2-CC516733423C}"/>
              </a:ext>
            </a:extLst>
          </p:cNvPr>
          <p:cNvSpPr>
            <a:spLocks noGrp="1"/>
          </p:cNvSpPr>
          <p:nvPr>
            <p:ph idx="1"/>
          </p:nvPr>
        </p:nvSpPr>
        <p:spPr>
          <a:xfrm>
            <a:off x="390761" y="2209873"/>
            <a:ext cx="9613861" cy="3599316"/>
          </a:xfrm>
        </p:spPr>
        <p:txBody>
          <a:bodyPr>
            <a:normAutofit/>
          </a:bodyPr>
          <a:lstStyle/>
          <a:p>
            <a:pPr marL="0" indent="0">
              <a:buNone/>
            </a:pPr>
            <a:r>
              <a:rPr lang="en-US" sz="2800" b="1" dirty="0"/>
              <a:t>Challenges during implementation</a:t>
            </a:r>
            <a:endParaRPr lang="en-US" sz="2800" dirty="0"/>
          </a:p>
          <a:p>
            <a:pPr lvl="1"/>
            <a:r>
              <a:rPr lang="en-US" sz="2800" dirty="0"/>
              <a:t>Procurement delays for virtual classroom equipment</a:t>
            </a:r>
          </a:p>
          <a:p>
            <a:pPr lvl="1"/>
            <a:r>
              <a:rPr lang="en-US" sz="2800" dirty="0"/>
              <a:t>Administrative and accreditation procedures</a:t>
            </a:r>
          </a:p>
          <a:p>
            <a:pPr lvl="1"/>
            <a:r>
              <a:rPr lang="en-US" sz="2800" dirty="0"/>
              <a:t>Different national regulations</a:t>
            </a:r>
          </a:p>
          <a:p>
            <a:pPr lvl="1"/>
            <a:r>
              <a:rPr lang="en-US" sz="2800" dirty="0"/>
              <a:t>Coordination across multiple institutions</a:t>
            </a:r>
          </a:p>
          <a:p>
            <a:endParaRPr lang="en-US" sz="2800" dirty="0"/>
          </a:p>
        </p:txBody>
      </p:sp>
      <p:sp>
        <p:nvSpPr>
          <p:cNvPr id="4" name="TextBox 3">
            <a:extLst>
              <a:ext uri="{FF2B5EF4-FFF2-40B4-BE49-F238E27FC236}">
                <a16:creationId xmlns:a16="http://schemas.microsoft.com/office/drawing/2014/main" id="{6F90024D-EF75-E0F6-A468-0C45C23165CA}"/>
              </a:ext>
            </a:extLst>
          </p:cNvPr>
          <p:cNvSpPr txBox="1"/>
          <p:nvPr/>
        </p:nvSpPr>
        <p:spPr>
          <a:xfrm>
            <a:off x="583027" y="5173749"/>
            <a:ext cx="7845798" cy="923330"/>
          </a:xfrm>
          <a:prstGeom prst="rect">
            <a:avLst/>
          </a:prstGeom>
          <a:noFill/>
        </p:spPr>
        <p:txBody>
          <a:bodyPr wrap="square" rtlCol="0">
            <a:spAutoFit/>
          </a:bodyPr>
          <a:lstStyle/>
          <a:p>
            <a:pPr algn="ctr"/>
            <a:r>
              <a:rPr lang="en-US" dirty="0"/>
              <a:t>As with many international projects, BIOSINT faced challenges. The important part is that these challenges were anticipated, monitored, and addressed collaboratively.</a:t>
            </a:r>
          </a:p>
        </p:txBody>
      </p:sp>
      <p:pic>
        <p:nvPicPr>
          <p:cNvPr id="6" name="Picture 5">
            <a:extLst>
              <a:ext uri="{FF2B5EF4-FFF2-40B4-BE49-F238E27FC236}">
                <a16:creationId xmlns:a16="http://schemas.microsoft.com/office/drawing/2014/main" id="{61BD4D25-9DBE-D068-4475-A5EA6245D6DD}"/>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a:xfrm rot="5400000">
            <a:off x="8026730" y="4724400"/>
            <a:ext cx="2438400" cy="1828800"/>
          </a:xfrm>
          <a:prstGeom prst="rect">
            <a:avLst/>
          </a:prstGeom>
          <a:ln>
            <a:noFill/>
          </a:ln>
          <a:effectLst>
            <a:softEdge rad="112500"/>
          </a:effectLst>
        </p:spPr>
      </p:pic>
      <p:pic>
        <p:nvPicPr>
          <p:cNvPr id="8" name="Picture 7">
            <a:extLst>
              <a:ext uri="{FF2B5EF4-FFF2-40B4-BE49-F238E27FC236}">
                <a16:creationId xmlns:a16="http://schemas.microsoft.com/office/drawing/2014/main" id="{1BF76CA9-C467-D0EE-55AA-0C546C36B46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rot="5400000">
            <a:off x="9872718" y="4721014"/>
            <a:ext cx="2438400" cy="1828800"/>
          </a:xfrm>
          <a:prstGeom prst="rect">
            <a:avLst/>
          </a:prstGeom>
          <a:ln>
            <a:noFill/>
          </a:ln>
          <a:effectLst>
            <a:softEdge rad="112500"/>
          </a:effectLst>
        </p:spPr>
      </p:pic>
      <p:pic>
        <p:nvPicPr>
          <p:cNvPr id="10" name="Picture 9">
            <a:extLst>
              <a:ext uri="{FF2B5EF4-FFF2-40B4-BE49-F238E27FC236}">
                <a16:creationId xmlns:a16="http://schemas.microsoft.com/office/drawing/2014/main" id="{C816DC63-22CF-8909-51EB-CBEF2E91D464}"/>
              </a:ext>
            </a:extLst>
          </p:cNvPr>
          <p:cNvPicPr>
            <a:picLocks noChangeAspect="1"/>
          </p:cNvPicPr>
          <p:nvPr/>
        </p:nvPicPr>
        <p:blipFill rotWithShape="1">
          <a:blip r:embed="rId4">
            <a:extLst>
              <a:ext uri="{28A0092B-C50C-407E-A947-70E740481C1C}">
                <a14:useLocalDpi xmlns:a14="http://schemas.microsoft.com/office/drawing/2010/main" val="0"/>
              </a:ext>
            </a:extLst>
          </a:blip>
          <a:srcRect l="5556" t="5556" r="5556" b="5556"/>
          <a:stretch>
            <a:fillRect/>
          </a:stretch>
        </p:blipFill>
        <p:spPr>
          <a:xfrm rot="5400000">
            <a:off x="9889906" y="2282614"/>
            <a:ext cx="2438400" cy="1828800"/>
          </a:xfrm>
          <a:prstGeom prst="rect">
            <a:avLst/>
          </a:prstGeom>
          <a:ln>
            <a:noFill/>
          </a:ln>
          <a:effectLst>
            <a:softEdge rad="112500"/>
          </a:effectLst>
        </p:spPr>
      </p:pic>
    </p:spTree>
    <p:extLst>
      <p:ext uri="{BB962C8B-B14F-4D97-AF65-F5344CB8AC3E}">
        <p14:creationId xmlns:p14="http://schemas.microsoft.com/office/powerpoint/2010/main" val="2891551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B7051-9AF5-B10B-D589-D8EDE01453FE}"/>
              </a:ext>
            </a:extLst>
          </p:cNvPr>
          <p:cNvSpPr>
            <a:spLocks noGrp="1"/>
          </p:cNvSpPr>
          <p:nvPr>
            <p:ph type="title"/>
          </p:nvPr>
        </p:nvSpPr>
        <p:spPr/>
        <p:txBody>
          <a:bodyPr/>
          <a:lstStyle/>
          <a:p>
            <a:r>
              <a:rPr lang="en-US" b="1" dirty="0"/>
              <a:t>FROM PLANNING TO DELIVERY</a:t>
            </a:r>
            <a:endParaRPr lang="en-US" dirty="0"/>
          </a:p>
        </p:txBody>
      </p:sp>
      <p:sp>
        <p:nvSpPr>
          <p:cNvPr id="3" name="Content Placeholder 2">
            <a:extLst>
              <a:ext uri="{FF2B5EF4-FFF2-40B4-BE49-F238E27FC236}">
                <a16:creationId xmlns:a16="http://schemas.microsoft.com/office/drawing/2014/main" id="{6A462A7C-7A21-376E-F38C-EC8C10BFDEC5}"/>
              </a:ext>
            </a:extLst>
          </p:cNvPr>
          <p:cNvSpPr>
            <a:spLocks noGrp="1"/>
          </p:cNvSpPr>
          <p:nvPr>
            <p:ph idx="1"/>
          </p:nvPr>
        </p:nvSpPr>
        <p:spPr>
          <a:xfrm>
            <a:off x="77541" y="2586125"/>
            <a:ext cx="7166471" cy="3543218"/>
          </a:xfrm>
        </p:spPr>
        <p:txBody>
          <a:bodyPr>
            <a:normAutofit/>
          </a:bodyPr>
          <a:lstStyle/>
          <a:p>
            <a:pPr marL="0" indent="0">
              <a:buNone/>
            </a:pPr>
            <a:r>
              <a:rPr lang="en-US" sz="2800" b="1" dirty="0"/>
              <a:t>Transition to full implementation (2025)</a:t>
            </a:r>
            <a:endParaRPr lang="en-US" sz="2800" dirty="0"/>
          </a:p>
          <a:p>
            <a:pPr lvl="1"/>
            <a:r>
              <a:rPr lang="en-US" sz="2800" dirty="0"/>
              <a:t>Adoption of new courses at institutional councils</a:t>
            </a:r>
          </a:p>
          <a:p>
            <a:pPr lvl="1"/>
            <a:r>
              <a:rPr lang="en-US" sz="2800" dirty="0"/>
              <a:t>Allocation of teachers and students</a:t>
            </a:r>
          </a:p>
          <a:p>
            <a:pPr lvl="1"/>
            <a:r>
              <a:rPr lang="en-US" sz="2800" dirty="0"/>
              <a:t>Platform alignment (Microsoft Teams)</a:t>
            </a:r>
          </a:p>
          <a:p>
            <a:pPr lvl="1"/>
            <a:r>
              <a:rPr lang="en-US" sz="2800" dirty="0"/>
              <a:t>Launch of virtual classrooms</a:t>
            </a:r>
          </a:p>
        </p:txBody>
      </p:sp>
      <p:sp>
        <p:nvSpPr>
          <p:cNvPr id="4" name="TextBox 3">
            <a:extLst>
              <a:ext uri="{FF2B5EF4-FFF2-40B4-BE49-F238E27FC236}">
                <a16:creationId xmlns:a16="http://schemas.microsoft.com/office/drawing/2014/main" id="{86580A3D-DE60-0A3A-A18F-9FB8EB64039D}"/>
              </a:ext>
            </a:extLst>
          </p:cNvPr>
          <p:cNvSpPr txBox="1"/>
          <p:nvPr/>
        </p:nvSpPr>
        <p:spPr>
          <a:xfrm>
            <a:off x="2091011" y="5616085"/>
            <a:ext cx="5967572" cy="648292"/>
          </a:xfrm>
          <a:prstGeom prst="rect">
            <a:avLst/>
          </a:prstGeom>
          <a:noFill/>
        </p:spPr>
        <p:txBody>
          <a:bodyPr wrap="square" rtlCol="0">
            <a:spAutoFit/>
          </a:bodyPr>
          <a:lstStyle/>
          <a:p>
            <a:pPr algn="ctr"/>
            <a:r>
              <a:rPr lang="en-US" dirty="0"/>
              <a:t>This phase was a critical milestone for us — BIOSINT moved from preparation into real educational territory</a:t>
            </a:r>
          </a:p>
        </p:txBody>
      </p:sp>
      <p:pic>
        <p:nvPicPr>
          <p:cNvPr id="10" name="Picture 9">
            <a:extLst>
              <a:ext uri="{FF2B5EF4-FFF2-40B4-BE49-F238E27FC236}">
                <a16:creationId xmlns:a16="http://schemas.microsoft.com/office/drawing/2014/main" id="{1B7DB123-D66A-FB70-54A9-15B4BBF4EE7B}"/>
              </a:ext>
            </a:extLst>
          </p:cNvPr>
          <p:cNvPicPr>
            <a:picLocks noChangeAspect="1"/>
          </p:cNvPicPr>
          <p:nvPr/>
        </p:nvPicPr>
        <p:blipFill rotWithShape="1">
          <a:blip r:embed="rId2">
            <a:extLst>
              <a:ext uri="{28A0092B-C50C-407E-A947-70E740481C1C}">
                <a14:useLocalDpi xmlns:a14="http://schemas.microsoft.com/office/drawing/2010/main" val="0"/>
              </a:ext>
            </a:extLst>
          </a:blip>
          <a:srcRect l="22531" t="25616" r="10294" b="14674"/>
          <a:stretch>
            <a:fillRect/>
          </a:stretch>
        </p:blipFill>
        <p:spPr>
          <a:xfrm>
            <a:off x="6865182" y="2071734"/>
            <a:ext cx="3429000" cy="2286000"/>
          </a:xfrm>
          <a:prstGeom prst="rect">
            <a:avLst/>
          </a:prstGeom>
          <a:ln>
            <a:noFill/>
          </a:ln>
          <a:effectLst>
            <a:softEdge rad="112500"/>
          </a:effectLst>
        </p:spPr>
      </p:pic>
      <p:pic>
        <p:nvPicPr>
          <p:cNvPr id="11" name="Picture 10">
            <a:extLst>
              <a:ext uri="{FF2B5EF4-FFF2-40B4-BE49-F238E27FC236}">
                <a16:creationId xmlns:a16="http://schemas.microsoft.com/office/drawing/2014/main" id="{2A2F14B1-ACBB-CA67-B72B-03C5C4CBAC9E}"/>
              </a:ext>
            </a:extLst>
          </p:cNvPr>
          <p:cNvPicPr>
            <a:picLocks noChangeAspect="1"/>
          </p:cNvPicPr>
          <p:nvPr/>
        </p:nvPicPr>
        <p:blipFill rotWithShape="1">
          <a:blip r:embed="rId3">
            <a:extLst>
              <a:ext uri="{28A0092B-C50C-407E-A947-70E740481C1C}">
                <a14:useLocalDpi xmlns:a14="http://schemas.microsoft.com/office/drawing/2010/main" val="0"/>
              </a:ext>
            </a:extLst>
          </a:blip>
          <a:srcRect l="7813" r="7813"/>
          <a:stretch>
            <a:fillRect/>
          </a:stretch>
        </p:blipFill>
        <p:spPr>
          <a:xfrm>
            <a:off x="8579682" y="4443963"/>
            <a:ext cx="3256401" cy="2170934"/>
          </a:xfrm>
          <a:prstGeom prst="rect">
            <a:avLst/>
          </a:prstGeom>
          <a:ln>
            <a:noFill/>
          </a:ln>
          <a:effectLst>
            <a:softEdge rad="112500"/>
          </a:effectLst>
        </p:spPr>
      </p:pic>
    </p:spTree>
    <p:extLst>
      <p:ext uri="{BB962C8B-B14F-4D97-AF65-F5344CB8AC3E}">
        <p14:creationId xmlns:p14="http://schemas.microsoft.com/office/powerpoint/2010/main" val="3446189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1EE26-1D4E-9820-F048-357096E06D5A}"/>
              </a:ext>
            </a:extLst>
          </p:cNvPr>
          <p:cNvSpPr>
            <a:spLocks noGrp="1"/>
          </p:cNvSpPr>
          <p:nvPr>
            <p:ph type="title"/>
          </p:nvPr>
        </p:nvSpPr>
        <p:spPr/>
        <p:txBody>
          <a:bodyPr/>
          <a:lstStyle/>
          <a:p>
            <a:r>
              <a:rPr lang="en-US" b="1" dirty="0"/>
              <a:t>INTERNATIONAL VIRTUAL COURSES</a:t>
            </a:r>
            <a:endParaRPr lang="en-US" dirty="0"/>
          </a:p>
        </p:txBody>
      </p:sp>
      <p:sp>
        <p:nvSpPr>
          <p:cNvPr id="3" name="Content Placeholder 2">
            <a:extLst>
              <a:ext uri="{FF2B5EF4-FFF2-40B4-BE49-F238E27FC236}">
                <a16:creationId xmlns:a16="http://schemas.microsoft.com/office/drawing/2014/main" id="{83C983D1-FAF3-9E2C-1DA1-C6296101F1CE}"/>
              </a:ext>
            </a:extLst>
          </p:cNvPr>
          <p:cNvSpPr>
            <a:spLocks noGrp="1"/>
          </p:cNvSpPr>
          <p:nvPr>
            <p:ph idx="1"/>
          </p:nvPr>
        </p:nvSpPr>
        <p:spPr>
          <a:xfrm>
            <a:off x="680321" y="2336872"/>
            <a:ext cx="8223455" cy="4397141"/>
          </a:xfrm>
        </p:spPr>
        <p:txBody>
          <a:bodyPr>
            <a:noAutofit/>
          </a:bodyPr>
          <a:lstStyle/>
          <a:p>
            <a:pPr marL="0" indent="0">
              <a:buNone/>
            </a:pPr>
            <a:r>
              <a:rPr lang="en-US" sz="2800" b="1" dirty="0"/>
              <a:t>Three new international courses</a:t>
            </a:r>
            <a:endParaRPr lang="en-US" sz="2800" dirty="0"/>
          </a:p>
          <a:p>
            <a:pPr lvl="1"/>
            <a:r>
              <a:rPr lang="en-US" sz="2800" dirty="0"/>
              <a:t>Medical Nutritional Therapy</a:t>
            </a:r>
          </a:p>
          <a:p>
            <a:pPr lvl="1"/>
            <a:r>
              <a:rPr lang="en-US" sz="2800" dirty="0"/>
              <a:t>Personalized Medicine</a:t>
            </a:r>
          </a:p>
          <a:p>
            <a:pPr lvl="1"/>
            <a:r>
              <a:rPr lang="en-US" sz="2800" dirty="0"/>
              <a:t>Health Management in Crisis</a:t>
            </a:r>
          </a:p>
          <a:p>
            <a:r>
              <a:rPr lang="en-US" sz="2800" dirty="0"/>
              <a:t>Key characteristics:</a:t>
            </a:r>
          </a:p>
          <a:p>
            <a:pPr lvl="1"/>
            <a:r>
              <a:rPr lang="en-US" sz="2800" dirty="0"/>
              <a:t>15 weeks per course</a:t>
            </a:r>
          </a:p>
          <a:p>
            <a:pPr lvl="1"/>
            <a:r>
              <a:rPr lang="en-US" sz="2800" dirty="0"/>
              <a:t>International teaching teams</a:t>
            </a:r>
          </a:p>
          <a:p>
            <a:pPr lvl="1"/>
            <a:r>
              <a:rPr lang="en-US" sz="2800" dirty="0"/>
              <a:t>COIL and </a:t>
            </a:r>
            <a:r>
              <a:rPr lang="en-US" sz="2800" dirty="0" err="1"/>
              <a:t>IaH</a:t>
            </a:r>
            <a:r>
              <a:rPr lang="en-US" sz="2800" dirty="0"/>
              <a:t> models</a:t>
            </a:r>
          </a:p>
          <a:p>
            <a:pPr lvl="1"/>
            <a:r>
              <a:rPr lang="en-US" sz="2800" dirty="0"/>
              <a:t>Digital assessment and certification</a:t>
            </a:r>
          </a:p>
          <a:p>
            <a:endParaRPr lang="en-US" sz="2800" dirty="0"/>
          </a:p>
        </p:txBody>
      </p:sp>
      <p:sp>
        <p:nvSpPr>
          <p:cNvPr id="4" name="TextBox 3">
            <a:extLst>
              <a:ext uri="{FF2B5EF4-FFF2-40B4-BE49-F238E27FC236}">
                <a16:creationId xmlns:a16="http://schemas.microsoft.com/office/drawing/2014/main" id="{68C8C891-045F-7720-034A-2CABB31B8A5F}"/>
              </a:ext>
            </a:extLst>
          </p:cNvPr>
          <p:cNvSpPr txBox="1"/>
          <p:nvPr/>
        </p:nvSpPr>
        <p:spPr>
          <a:xfrm>
            <a:off x="7108514" y="3612112"/>
            <a:ext cx="4726983" cy="923330"/>
          </a:xfrm>
          <a:prstGeom prst="rect">
            <a:avLst/>
          </a:prstGeom>
          <a:noFill/>
        </p:spPr>
        <p:txBody>
          <a:bodyPr wrap="square" rtlCol="0">
            <a:spAutoFit/>
          </a:bodyPr>
          <a:lstStyle/>
          <a:p>
            <a:pPr algn="ctr"/>
            <a:r>
              <a:rPr lang="en-US" dirty="0"/>
              <a:t>These courses are the core educational output of BIOSINT and a concrete example of Internationalization at Home in action</a:t>
            </a:r>
          </a:p>
        </p:txBody>
      </p:sp>
    </p:spTree>
    <p:extLst>
      <p:ext uri="{BB962C8B-B14F-4D97-AF65-F5344CB8AC3E}">
        <p14:creationId xmlns:p14="http://schemas.microsoft.com/office/powerpoint/2010/main" val="2154034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535E9-94A9-AE2F-51D2-6DD126A6B82C}"/>
              </a:ext>
            </a:extLst>
          </p:cNvPr>
          <p:cNvSpPr>
            <a:spLocks noGrp="1"/>
          </p:cNvSpPr>
          <p:nvPr>
            <p:ph type="title"/>
          </p:nvPr>
        </p:nvSpPr>
        <p:spPr/>
        <p:txBody>
          <a:bodyPr/>
          <a:lstStyle/>
          <a:p>
            <a:r>
              <a:rPr lang="en-US" b="1" dirty="0"/>
              <a:t>STUDENT PARTICIPATION &amp; FEEDBACK</a:t>
            </a:r>
            <a:endParaRPr lang="en-US" dirty="0"/>
          </a:p>
        </p:txBody>
      </p:sp>
      <p:sp>
        <p:nvSpPr>
          <p:cNvPr id="3" name="Content Placeholder 2">
            <a:extLst>
              <a:ext uri="{FF2B5EF4-FFF2-40B4-BE49-F238E27FC236}">
                <a16:creationId xmlns:a16="http://schemas.microsoft.com/office/drawing/2014/main" id="{515D4491-ED04-FBA9-5508-2CF6FA1B93A8}"/>
              </a:ext>
            </a:extLst>
          </p:cNvPr>
          <p:cNvSpPr>
            <a:spLocks noGrp="1"/>
          </p:cNvSpPr>
          <p:nvPr>
            <p:ph idx="1"/>
          </p:nvPr>
        </p:nvSpPr>
        <p:spPr>
          <a:xfrm>
            <a:off x="680321" y="2336873"/>
            <a:ext cx="9613861" cy="3358754"/>
          </a:xfrm>
        </p:spPr>
        <p:txBody>
          <a:bodyPr>
            <a:normAutofit/>
          </a:bodyPr>
          <a:lstStyle/>
          <a:p>
            <a:pPr marL="0" indent="0" algn="just">
              <a:buNone/>
            </a:pPr>
            <a:r>
              <a:rPr lang="en-US" sz="2800" b="1" dirty="0"/>
              <a:t>Student engagement</a:t>
            </a:r>
            <a:endParaRPr lang="en-US" sz="2800" dirty="0"/>
          </a:p>
          <a:p>
            <a:pPr lvl="1" algn="just"/>
            <a:r>
              <a:rPr lang="en-US" sz="2800" dirty="0"/>
              <a:t>300+ students per course</a:t>
            </a:r>
          </a:p>
          <a:p>
            <a:pPr lvl="1" algn="just"/>
            <a:r>
              <a:rPr lang="en-US" sz="2800" dirty="0"/>
              <a:t>High attendance and completion rates</a:t>
            </a:r>
          </a:p>
          <a:p>
            <a:pPr lvl="1" algn="just"/>
            <a:r>
              <a:rPr lang="en-US" sz="2800" dirty="0"/>
              <a:t>Positive feedback on the experience</a:t>
            </a:r>
          </a:p>
          <a:p>
            <a:pPr lvl="1" algn="just"/>
            <a:r>
              <a:rPr lang="en-US" sz="2800" dirty="0"/>
              <a:t>Appreciation of mobility-at-home</a:t>
            </a:r>
          </a:p>
          <a:p>
            <a:pPr algn="just"/>
            <a:endParaRPr lang="en-US" sz="2800" dirty="0"/>
          </a:p>
        </p:txBody>
      </p:sp>
      <p:pic>
        <p:nvPicPr>
          <p:cNvPr id="7" name="Picture 6">
            <a:extLst>
              <a:ext uri="{FF2B5EF4-FFF2-40B4-BE49-F238E27FC236}">
                <a16:creationId xmlns:a16="http://schemas.microsoft.com/office/drawing/2014/main" id="{990F607B-BEBA-32A5-7E4C-C516A3A8F64D}"/>
              </a:ext>
            </a:extLst>
          </p:cNvPr>
          <p:cNvPicPr>
            <a:picLocks noChangeAspect="1"/>
          </p:cNvPicPr>
          <p:nvPr/>
        </p:nvPicPr>
        <p:blipFill rotWithShape="1">
          <a:blip r:embed="rId2">
            <a:extLst>
              <a:ext uri="{28A0092B-C50C-407E-A947-70E740481C1C}">
                <a14:useLocalDpi xmlns:a14="http://schemas.microsoft.com/office/drawing/2010/main" val="0"/>
              </a:ext>
            </a:extLst>
          </a:blip>
          <a:srcRect l="16250" r="16250"/>
          <a:stretch>
            <a:fillRect/>
          </a:stretch>
        </p:blipFill>
        <p:spPr>
          <a:xfrm>
            <a:off x="8579682" y="2266627"/>
            <a:ext cx="3429000" cy="2286000"/>
          </a:xfrm>
          <a:prstGeom prst="rect">
            <a:avLst/>
          </a:prstGeom>
          <a:ln>
            <a:noFill/>
          </a:ln>
          <a:effectLst>
            <a:softEdge rad="112500"/>
          </a:effectLst>
        </p:spPr>
      </p:pic>
      <p:pic>
        <p:nvPicPr>
          <p:cNvPr id="9" name="Picture 8">
            <a:extLst>
              <a:ext uri="{FF2B5EF4-FFF2-40B4-BE49-F238E27FC236}">
                <a16:creationId xmlns:a16="http://schemas.microsoft.com/office/drawing/2014/main" id="{0E551C2C-AA6B-E847-16F3-1B6DEDB71383}"/>
              </a:ext>
            </a:extLst>
          </p:cNvPr>
          <p:cNvPicPr>
            <a:picLocks noChangeAspect="1"/>
          </p:cNvPicPr>
          <p:nvPr/>
        </p:nvPicPr>
        <p:blipFill rotWithShape="1">
          <a:blip r:embed="rId3">
            <a:extLst>
              <a:ext uri="{28A0092B-C50C-407E-A947-70E740481C1C}">
                <a14:useLocalDpi xmlns:a14="http://schemas.microsoft.com/office/drawing/2010/main" val="0"/>
              </a:ext>
            </a:extLst>
          </a:blip>
          <a:srcRect t="5556" b="5556"/>
          <a:stretch>
            <a:fillRect/>
          </a:stretch>
        </p:blipFill>
        <p:spPr>
          <a:xfrm>
            <a:off x="4381500" y="4552627"/>
            <a:ext cx="3429000" cy="2286000"/>
          </a:xfrm>
          <a:prstGeom prst="rect">
            <a:avLst/>
          </a:prstGeom>
          <a:ln>
            <a:noFill/>
          </a:ln>
          <a:effectLst>
            <a:softEdge rad="112500"/>
          </a:effectLst>
        </p:spPr>
      </p:pic>
      <p:pic>
        <p:nvPicPr>
          <p:cNvPr id="11" name="Picture 10">
            <a:extLst>
              <a:ext uri="{FF2B5EF4-FFF2-40B4-BE49-F238E27FC236}">
                <a16:creationId xmlns:a16="http://schemas.microsoft.com/office/drawing/2014/main" id="{68AC9B51-C19E-74B7-B37D-B931C1CA04C8}"/>
              </a:ext>
            </a:extLst>
          </p:cNvPr>
          <p:cNvPicPr>
            <a:picLocks noChangeAspect="1"/>
          </p:cNvPicPr>
          <p:nvPr/>
        </p:nvPicPr>
        <p:blipFill rotWithShape="1">
          <a:blip r:embed="rId4">
            <a:extLst>
              <a:ext uri="{28A0092B-C50C-407E-A947-70E740481C1C}">
                <a14:useLocalDpi xmlns:a14="http://schemas.microsoft.com/office/drawing/2010/main" val="0"/>
              </a:ext>
            </a:extLst>
          </a:blip>
          <a:srcRect t="5703" b="5703"/>
          <a:stretch>
            <a:fillRect/>
          </a:stretch>
        </p:blipFill>
        <p:spPr>
          <a:xfrm>
            <a:off x="8579682" y="4552627"/>
            <a:ext cx="3429000" cy="2286000"/>
          </a:xfrm>
          <a:prstGeom prst="rect">
            <a:avLst/>
          </a:prstGeom>
          <a:ln>
            <a:noFill/>
          </a:ln>
          <a:effectLst>
            <a:softEdge rad="112500"/>
          </a:effectLst>
        </p:spPr>
      </p:pic>
      <p:pic>
        <p:nvPicPr>
          <p:cNvPr id="15" name="Picture 14">
            <a:extLst>
              <a:ext uri="{FF2B5EF4-FFF2-40B4-BE49-F238E27FC236}">
                <a16:creationId xmlns:a16="http://schemas.microsoft.com/office/drawing/2014/main" id="{39EF519A-F13E-8C92-0C11-36E4540596B4}"/>
              </a:ext>
            </a:extLst>
          </p:cNvPr>
          <p:cNvPicPr>
            <a:picLocks noChangeAspect="1"/>
          </p:cNvPicPr>
          <p:nvPr/>
        </p:nvPicPr>
        <p:blipFill rotWithShape="1">
          <a:blip r:embed="rId5">
            <a:extLst>
              <a:ext uri="{28A0092B-C50C-407E-A947-70E740481C1C}">
                <a14:useLocalDpi xmlns:a14="http://schemas.microsoft.com/office/drawing/2010/main" val="0"/>
              </a:ext>
            </a:extLst>
          </a:blip>
          <a:srcRect t="5556" b="5556"/>
          <a:stretch>
            <a:fillRect/>
          </a:stretch>
        </p:blipFill>
        <p:spPr>
          <a:xfrm>
            <a:off x="183318" y="4552627"/>
            <a:ext cx="3429000" cy="2286000"/>
          </a:xfrm>
          <a:prstGeom prst="rect">
            <a:avLst/>
          </a:prstGeom>
          <a:ln>
            <a:noFill/>
          </a:ln>
          <a:effectLst>
            <a:softEdge rad="112500"/>
          </a:effectLst>
        </p:spPr>
      </p:pic>
    </p:spTree>
    <p:extLst>
      <p:ext uri="{BB962C8B-B14F-4D97-AF65-F5344CB8AC3E}">
        <p14:creationId xmlns:p14="http://schemas.microsoft.com/office/powerpoint/2010/main" val="2434420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89B18-B4D7-F639-9C48-C787E0EC69AA}"/>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C7ECA0AD-B76F-D241-9500-2A91AF4CA306}"/>
              </a:ext>
            </a:extLst>
          </p:cNvPr>
          <p:cNvSpPr/>
          <p:nvPr/>
        </p:nvSpPr>
        <p:spPr>
          <a:xfrm>
            <a:off x="8735375" y="2279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Foca</a:t>
            </a:r>
            <a:endParaRPr dirty="0"/>
          </a:p>
        </p:txBody>
      </p:sp>
      <p:pic>
        <p:nvPicPr>
          <p:cNvPr id="13" name="Picture 12">
            <a:extLst>
              <a:ext uri="{FF2B5EF4-FFF2-40B4-BE49-F238E27FC236}">
                <a16:creationId xmlns:a16="http://schemas.microsoft.com/office/drawing/2014/main" id="{8C839F53-6781-26CB-90AF-2F539BC1577D}"/>
              </a:ext>
            </a:extLst>
          </p:cNvPr>
          <p:cNvPicPr>
            <a:picLocks noChangeAspect="1"/>
          </p:cNvPicPr>
          <p:nvPr/>
        </p:nvPicPr>
        <p:blipFill rotWithShape="1">
          <a:blip r:embed="rId2"/>
          <a:srcRect/>
          <a:stretch/>
        </p:blipFill>
        <p:spPr>
          <a:xfrm>
            <a:off x="8963975" y="1448175"/>
            <a:ext cx="1828800" cy="1371600"/>
          </a:xfrm>
          <a:prstGeom prst="rect">
            <a:avLst/>
          </a:prstGeom>
        </p:spPr>
      </p:pic>
      <p:sp>
        <p:nvSpPr>
          <p:cNvPr id="2" name="Rectangle 1">
            <a:extLst>
              <a:ext uri="{FF2B5EF4-FFF2-40B4-BE49-F238E27FC236}">
                <a16:creationId xmlns:a16="http://schemas.microsoft.com/office/drawing/2014/main" id="{7B9AF1E3-FAA9-50BD-9200-644A616D9CFD}"/>
              </a:ext>
            </a:extLst>
          </p:cNvPr>
          <p:cNvSpPr/>
          <p:nvPr/>
        </p:nvSpPr>
        <p:spPr>
          <a:xfrm>
            <a:off x="758591" y="2286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Mostar</a:t>
            </a:r>
            <a:endParaRPr dirty="0"/>
          </a:p>
        </p:txBody>
      </p:sp>
      <p:pic>
        <p:nvPicPr>
          <p:cNvPr id="10" name="Picture 9">
            <a:extLst>
              <a:ext uri="{FF2B5EF4-FFF2-40B4-BE49-F238E27FC236}">
                <a16:creationId xmlns:a16="http://schemas.microsoft.com/office/drawing/2014/main" id="{0EEBE4F3-9096-8C48-74F6-2D204C9CAAA5}"/>
              </a:ext>
            </a:extLst>
          </p:cNvPr>
          <p:cNvPicPr>
            <a:picLocks noChangeAspect="1"/>
          </p:cNvPicPr>
          <p:nvPr/>
        </p:nvPicPr>
        <p:blipFill rotWithShape="1">
          <a:blip r:embed="rId3"/>
          <a:srcRect l="20000" r="20000"/>
          <a:stretch/>
        </p:blipFill>
        <p:spPr>
          <a:xfrm>
            <a:off x="948190" y="1431097"/>
            <a:ext cx="1840185" cy="1380139"/>
          </a:xfrm>
          <a:prstGeom prst="rect">
            <a:avLst/>
          </a:prstGeom>
        </p:spPr>
      </p:pic>
      <p:sp>
        <p:nvSpPr>
          <p:cNvPr id="6" name="Rectangle 5">
            <a:extLst>
              <a:ext uri="{FF2B5EF4-FFF2-40B4-BE49-F238E27FC236}">
                <a16:creationId xmlns:a16="http://schemas.microsoft.com/office/drawing/2014/main" id="{261144B3-BE5F-7958-8DE9-4DDD3DF1778C}"/>
              </a:ext>
            </a:extLst>
          </p:cNvPr>
          <p:cNvSpPr/>
          <p:nvPr/>
        </p:nvSpPr>
        <p:spPr>
          <a:xfrm>
            <a:off x="6103595" y="2286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Podgorica</a:t>
            </a:r>
            <a:endParaRPr dirty="0"/>
          </a:p>
        </p:txBody>
      </p:sp>
      <p:sp>
        <p:nvSpPr>
          <p:cNvPr id="7" name="Rectangle 6">
            <a:extLst>
              <a:ext uri="{FF2B5EF4-FFF2-40B4-BE49-F238E27FC236}">
                <a16:creationId xmlns:a16="http://schemas.microsoft.com/office/drawing/2014/main" id="{0E6CFA8A-D5E1-0975-35A2-EB5BCF12D963}"/>
              </a:ext>
            </a:extLst>
          </p:cNvPr>
          <p:cNvSpPr/>
          <p:nvPr/>
        </p:nvSpPr>
        <p:spPr>
          <a:xfrm>
            <a:off x="1980536" y="4352068"/>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Shkodra</a:t>
            </a:r>
            <a:endParaRPr dirty="0"/>
          </a:p>
        </p:txBody>
      </p:sp>
      <p:sp>
        <p:nvSpPr>
          <p:cNvPr id="8" name="Rectangle 7">
            <a:extLst>
              <a:ext uri="{FF2B5EF4-FFF2-40B4-BE49-F238E27FC236}">
                <a16:creationId xmlns:a16="http://schemas.microsoft.com/office/drawing/2014/main" id="{5F408914-1E9B-BBAE-9903-13FF95E443AB}"/>
              </a:ext>
            </a:extLst>
          </p:cNvPr>
          <p:cNvSpPr/>
          <p:nvPr/>
        </p:nvSpPr>
        <p:spPr>
          <a:xfrm>
            <a:off x="4758813" y="4359849"/>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Tirana</a:t>
            </a:r>
            <a:endParaRPr dirty="0"/>
          </a:p>
        </p:txBody>
      </p:sp>
      <p:sp>
        <p:nvSpPr>
          <p:cNvPr id="9" name="Rectangle 8">
            <a:extLst>
              <a:ext uri="{FF2B5EF4-FFF2-40B4-BE49-F238E27FC236}">
                <a16:creationId xmlns:a16="http://schemas.microsoft.com/office/drawing/2014/main" id="{13603F21-37C4-3678-284C-1F71C05495AC}"/>
              </a:ext>
            </a:extLst>
          </p:cNvPr>
          <p:cNvSpPr/>
          <p:nvPr/>
        </p:nvSpPr>
        <p:spPr>
          <a:xfrm>
            <a:off x="7537090" y="4359849"/>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Tuzla</a:t>
            </a:r>
            <a:endParaRPr dirty="0"/>
          </a:p>
        </p:txBody>
      </p:sp>
      <p:sp>
        <p:nvSpPr>
          <p:cNvPr id="18" name="Rectangle 17">
            <a:extLst>
              <a:ext uri="{FF2B5EF4-FFF2-40B4-BE49-F238E27FC236}">
                <a16:creationId xmlns:a16="http://schemas.microsoft.com/office/drawing/2014/main" id="{9263BB78-AE63-BD93-E967-44A61439B9D7}"/>
              </a:ext>
            </a:extLst>
          </p:cNvPr>
          <p:cNvSpPr/>
          <p:nvPr/>
        </p:nvSpPr>
        <p:spPr>
          <a:xfrm>
            <a:off x="3297222" y="2286000"/>
            <a:ext cx="22860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Timisoara</a:t>
            </a:r>
            <a:endParaRPr dirty="0"/>
          </a:p>
        </p:txBody>
      </p:sp>
      <p:pic>
        <p:nvPicPr>
          <p:cNvPr id="3" name="Picture 2">
            <a:extLst>
              <a:ext uri="{FF2B5EF4-FFF2-40B4-BE49-F238E27FC236}">
                <a16:creationId xmlns:a16="http://schemas.microsoft.com/office/drawing/2014/main" id="{8A9BB21B-62AD-B557-6314-9430E1E8528F}"/>
              </a:ext>
            </a:extLst>
          </p:cNvPr>
          <p:cNvPicPr>
            <a:picLocks noChangeAspect="1"/>
          </p:cNvPicPr>
          <p:nvPr/>
        </p:nvPicPr>
        <p:blipFill rotWithShape="1">
          <a:blip r:embed="rId4"/>
          <a:srcRect l="12500" r="12500"/>
          <a:stretch>
            <a:fillRect/>
          </a:stretch>
        </p:blipFill>
        <p:spPr>
          <a:xfrm>
            <a:off x="6332195" y="1448175"/>
            <a:ext cx="1828800" cy="1371600"/>
          </a:xfrm>
          <a:prstGeom prst="rect">
            <a:avLst/>
          </a:prstGeom>
        </p:spPr>
      </p:pic>
      <p:pic>
        <p:nvPicPr>
          <p:cNvPr id="5" name="Picture 4">
            <a:extLst>
              <a:ext uri="{FF2B5EF4-FFF2-40B4-BE49-F238E27FC236}">
                <a16:creationId xmlns:a16="http://schemas.microsoft.com/office/drawing/2014/main" id="{688CB76B-653A-50B3-EDEB-13D438C24DD2}"/>
              </a:ext>
            </a:extLst>
          </p:cNvPr>
          <p:cNvPicPr>
            <a:picLocks noChangeAspect="1"/>
          </p:cNvPicPr>
          <p:nvPr/>
        </p:nvPicPr>
        <p:blipFill rotWithShape="1">
          <a:blip r:embed="rId5"/>
          <a:srcRect/>
          <a:stretch>
            <a:fillRect/>
          </a:stretch>
        </p:blipFill>
        <p:spPr>
          <a:xfrm>
            <a:off x="2209136" y="3429000"/>
            <a:ext cx="1828800" cy="1371600"/>
          </a:xfrm>
          <a:prstGeom prst="rect">
            <a:avLst/>
          </a:prstGeom>
        </p:spPr>
      </p:pic>
      <p:pic>
        <p:nvPicPr>
          <p:cNvPr id="12" name="Picture 11">
            <a:extLst>
              <a:ext uri="{FF2B5EF4-FFF2-40B4-BE49-F238E27FC236}">
                <a16:creationId xmlns:a16="http://schemas.microsoft.com/office/drawing/2014/main" id="{F484C3E5-F64B-9526-4A4B-43BE4F75C447}"/>
              </a:ext>
            </a:extLst>
          </p:cNvPr>
          <p:cNvPicPr>
            <a:picLocks noChangeAspect="1"/>
          </p:cNvPicPr>
          <p:nvPr/>
        </p:nvPicPr>
        <p:blipFill rotWithShape="1">
          <a:blip r:embed="rId6"/>
          <a:srcRect/>
          <a:stretch>
            <a:fillRect/>
          </a:stretch>
        </p:blipFill>
        <p:spPr>
          <a:xfrm>
            <a:off x="4987413" y="3429000"/>
            <a:ext cx="1828800" cy="1371600"/>
          </a:xfrm>
          <a:prstGeom prst="rect">
            <a:avLst/>
          </a:prstGeom>
        </p:spPr>
      </p:pic>
      <p:pic>
        <p:nvPicPr>
          <p:cNvPr id="16" name="Picture 15">
            <a:extLst>
              <a:ext uri="{FF2B5EF4-FFF2-40B4-BE49-F238E27FC236}">
                <a16:creationId xmlns:a16="http://schemas.microsoft.com/office/drawing/2014/main" id="{7D6B5E79-6F6B-F872-A615-CFB5D7B6CCC7}"/>
              </a:ext>
            </a:extLst>
          </p:cNvPr>
          <p:cNvPicPr>
            <a:picLocks noChangeAspect="1"/>
          </p:cNvPicPr>
          <p:nvPr/>
        </p:nvPicPr>
        <p:blipFill rotWithShape="1">
          <a:blip r:embed="rId7"/>
          <a:srcRect/>
          <a:stretch>
            <a:fillRect/>
          </a:stretch>
        </p:blipFill>
        <p:spPr>
          <a:xfrm>
            <a:off x="3525822" y="1448175"/>
            <a:ext cx="1828800" cy="1371600"/>
          </a:xfrm>
          <a:prstGeom prst="rect">
            <a:avLst/>
          </a:prstGeom>
        </p:spPr>
      </p:pic>
      <p:pic>
        <p:nvPicPr>
          <p:cNvPr id="4" name="Picture 3">
            <a:extLst>
              <a:ext uri="{FF2B5EF4-FFF2-40B4-BE49-F238E27FC236}">
                <a16:creationId xmlns:a16="http://schemas.microsoft.com/office/drawing/2014/main" id="{6FF39066-9389-480E-1D3A-5A38712DCAEE}"/>
              </a:ext>
            </a:extLst>
          </p:cNvPr>
          <p:cNvPicPr>
            <a:picLocks noChangeAspect="1"/>
          </p:cNvPicPr>
          <p:nvPr/>
        </p:nvPicPr>
        <p:blipFill rotWithShape="1">
          <a:blip r:embed="rId8">
            <a:extLst>
              <a:ext uri="{28A0092B-C50C-407E-A947-70E740481C1C}">
                <a14:useLocalDpi xmlns:a14="http://schemas.microsoft.com/office/drawing/2010/main" val="0"/>
              </a:ext>
            </a:extLst>
          </a:blip>
          <a:srcRect l="5556" t="5703" r="5556" b="5703"/>
          <a:stretch>
            <a:fillRect/>
          </a:stretch>
        </p:blipFill>
        <p:spPr>
          <a:xfrm>
            <a:off x="7765690" y="3481449"/>
            <a:ext cx="1828800" cy="1371600"/>
          </a:xfrm>
          <a:prstGeom prst="rect">
            <a:avLst/>
          </a:prstGeom>
        </p:spPr>
      </p:pic>
    </p:spTree>
    <p:extLst>
      <p:ext uri="{BB962C8B-B14F-4D97-AF65-F5344CB8AC3E}">
        <p14:creationId xmlns:p14="http://schemas.microsoft.com/office/powerpoint/2010/main" val="1336758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9634-458C-C9D8-9154-265D21F76FBE}"/>
              </a:ext>
            </a:extLst>
          </p:cNvPr>
          <p:cNvSpPr>
            <a:spLocks noGrp="1"/>
          </p:cNvSpPr>
          <p:nvPr>
            <p:ph type="title"/>
          </p:nvPr>
        </p:nvSpPr>
        <p:spPr/>
        <p:txBody>
          <a:bodyPr/>
          <a:lstStyle/>
          <a:p>
            <a:r>
              <a:rPr lang="en-US" b="1" dirty="0"/>
              <a:t>IMPACT ON INSTITUTIONS</a:t>
            </a:r>
            <a:endParaRPr lang="en-US" dirty="0"/>
          </a:p>
        </p:txBody>
      </p:sp>
      <p:sp>
        <p:nvSpPr>
          <p:cNvPr id="3" name="Content Placeholder 2">
            <a:extLst>
              <a:ext uri="{FF2B5EF4-FFF2-40B4-BE49-F238E27FC236}">
                <a16:creationId xmlns:a16="http://schemas.microsoft.com/office/drawing/2014/main" id="{B50E25C3-B2A5-BF6A-C60F-72D2414483F1}"/>
              </a:ext>
            </a:extLst>
          </p:cNvPr>
          <p:cNvSpPr>
            <a:spLocks noGrp="1"/>
          </p:cNvSpPr>
          <p:nvPr>
            <p:ph idx="1"/>
          </p:nvPr>
        </p:nvSpPr>
        <p:spPr>
          <a:xfrm>
            <a:off x="335280" y="2432247"/>
            <a:ext cx="7580276" cy="2591588"/>
          </a:xfrm>
        </p:spPr>
        <p:txBody>
          <a:bodyPr>
            <a:normAutofit/>
          </a:bodyPr>
          <a:lstStyle/>
          <a:p>
            <a:pPr marL="0" indent="0">
              <a:buNone/>
            </a:pPr>
            <a:r>
              <a:rPr lang="en-US" sz="2800" b="1" dirty="0"/>
              <a:t>Institutional impact</a:t>
            </a:r>
            <a:endParaRPr lang="en-US" sz="2800" dirty="0"/>
          </a:p>
          <a:p>
            <a:pPr lvl="1"/>
            <a:r>
              <a:rPr lang="en-US" sz="2800" dirty="0"/>
              <a:t>Strengthened digital infrastructure</a:t>
            </a:r>
          </a:p>
          <a:p>
            <a:pPr lvl="1"/>
            <a:r>
              <a:rPr lang="en-US" sz="2800" dirty="0"/>
              <a:t>Improved readiness for accreditation</a:t>
            </a:r>
          </a:p>
          <a:p>
            <a:pPr lvl="1"/>
            <a:r>
              <a:rPr lang="en-US" sz="2800" dirty="0"/>
              <a:t>Institutionalization of </a:t>
            </a:r>
            <a:r>
              <a:rPr lang="en-US" sz="2800" dirty="0" err="1"/>
              <a:t>IaH</a:t>
            </a:r>
            <a:r>
              <a:rPr lang="en-US" sz="2800" dirty="0"/>
              <a:t> strategies</a:t>
            </a:r>
          </a:p>
          <a:p>
            <a:pPr lvl="1"/>
            <a:r>
              <a:rPr lang="en-US" sz="2800" dirty="0"/>
              <a:t>Enhanced international cooperation</a:t>
            </a:r>
          </a:p>
        </p:txBody>
      </p:sp>
    </p:spTree>
    <p:extLst>
      <p:ext uri="{BB962C8B-B14F-4D97-AF65-F5344CB8AC3E}">
        <p14:creationId xmlns:p14="http://schemas.microsoft.com/office/powerpoint/2010/main" val="38993106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F19C8-9580-301F-B12B-E3F1A6B76840}"/>
              </a:ext>
            </a:extLst>
          </p:cNvPr>
          <p:cNvSpPr>
            <a:spLocks noGrp="1"/>
          </p:cNvSpPr>
          <p:nvPr>
            <p:ph type="title"/>
          </p:nvPr>
        </p:nvSpPr>
        <p:spPr/>
        <p:txBody>
          <a:bodyPr/>
          <a:lstStyle/>
          <a:p>
            <a:r>
              <a:rPr lang="en-US" b="1" dirty="0"/>
              <a:t>DISSEMINATION &amp; VISIBILITY</a:t>
            </a:r>
            <a:endParaRPr lang="en-US" dirty="0"/>
          </a:p>
        </p:txBody>
      </p:sp>
      <p:sp>
        <p:nvSpPr>
          <p:cNvPr id="3" name="Content Placeholder 2">
            <a:extLst>
              <a:ext uri="{FF2B5EF4-FFF2-40B4-BE49-F238E27FC236}">
                <a16:creationId xmlns:a16="http://schemas.microsoft.com/office/drawing/2014/main" id="{896B8436-EFED-67CA-5320-15442C40954E}"/>
              </a:ext>
            </a:extLst>
          </p:cNvPr>
          <p:cNvSpPr>
            <a:spLocks noGrp="1"/>
          </p:cNvSpPr>
          <p:nvPr>
            <p:ph idx="1"/>
          </p:nvPr>
        </p:nvSpPr>
        <p:spPr>
          <a:xfrm>
            <a:off x="314562" y="2844657"/>
            <a:ext cx="5965628" cy="2126639"/>
          </a:xfrm>
        </p:spPr>
        <p:txBody>
          <a:bodyPr/>
          <a:lstStyle/>
          <a:p>
            <a:pPr lvl="0"/>
            <a:r>
              <a:rPr lang="en-US" dirty="0"/>
              <a:t>Websites (</a:t>
            </a:r>
            <a:r>
              <a:rPr lang="en-US" dirty="0">
                <a:hlinkClick r:id="rId2"/>
              </a:rPr>
              <a:t>https://biosint.net/) </a:t>
            </a:r>
            <a:r>
              <a:rPr lang="en-US" dirty="0"/>
              <a:t>and social media </a:t>
            </a:r>
          </a:p>
          <a:p>
            <a:pPr lvl="0"/>
            <a:r>
              <a:rPr lang="en-US" dirty="0"/>
              <a:t>Newsletters and info days</a:t>
            </a:r>
          </a:p>
          <a:p>
            <a:pPr lvl="0"/>
            <a:r>
              <a:rPr lang="en-US" dirty="0"/>
              <a:t>Round tables and stakeholder meetings</a:t>
            </a:r>
          </a:p>
          <a:p>
            <a:pPr lvl="0"/>
            <a:r>
              <a:rPr lang="en-US" dirty="0"/>
              <a:t>Scientific publications in preparation</a:t>
            </a:r>
          </a:p>
          <a:p>
            <a:endParaRPr lang="en-US" dirty="0"/>
          </a:p>
        </p:txBody>
      </p:sp>
      <p:sp>
        <p:nvSpPr>
          <p:cNvPr id="4" name="TextBox 3">
            <a:extLst>
              <a:ext uri="{FF2B5EF4-FFF2-40B4-BE49-F238E27FC236}">
                <a16:creationId xmlns:a16="http://schemas.microsoft.com/office/drawing/2014/main" id="{62341F4F-220E-E28B-BBB1-6916FF0ABBE8}"/>
              </a:ext>
            </a:extLst>
          </p:cNvPr>
          <p:cNvSpPr txBox="1"/>
          <p:nvPr/>
        </p:nvSpPr>
        <p:spPr>
          <a:xfrm>
            <a:off x="1361267" y="5664913"/>
            <a:ext cx="9469465" cy="646331"/>
          </a:xfrm>
          <a:prstGeom prst="rect">
            <a:avLst/>
          </a:prstGeom>
          <a:noFill/>
        </p:spPr>
        <p:txBody>
          <a:bodyPr wrap="square" rtlCol="0">
            <a:spAutoFit/>
          </a:bodyPr>
          <a:lstStyle/>
          <a:p>
            <a:pPr algn="ctr"/>
            <a:r>
              <a:rPr lang="en-US" dirty="0"/>
              <a:t>Dissemination ensured that BIOSINT’s results reached not only project partners, but also policymakers, academics, and the wider public</a:t>
            </a:r>
          </a:p>
        </p:txBody>
      </p:sp>
      <p:pic>
        <p:nvPicPr>
          <p:cNvPr id="9" name="Picture 8">
            <a:extLst>
              <a:ext uri="{FF2B5EF4-FFF2-40B4-BE49-F238E27FC236}">
                <a16:creationId xmlns:a16="http://schemas.microsoft.com/office/drawing/2014/main" id="{55AB1BE5-2B9D-EC18-F114-BB51E67C702F}"/>
              </a:ext>
            </a:extLst>
          </p:cNvPr>
          <p:cNvPicPr>
            <a:picLocks noChangeAspect="1"/>
          </p:cNvPicPr>
          <p:nvPr/>
        </p:nvPicPr>
        <p:blipFill>
          <a:blip r:embed="rId3"/>
          <a:stretch>
            <a:fillRect/>
          </a:stretch>
        </p:blipFill>
        <p:spPr>
          <a:xfrm>
            <a:off x="6468680" y="2681030"/>
            <a:ext cx="5379262" cy="2866839"/>
          </a:xfrm>
          <a:prstGeom prst="rect">
            <a:avLst/>
          </a:prstGeom>
          <a:ln>
            <a:noFill/>
          </a:ln>
          <a:effectLst>
            <a:softEdge rad="112500"/>
          </a:effectLst>
        </p:spPr>
      </p:pic>
      <p:grpSp>
        <p:nvGrpSpPr>
          <p:cNvPr id="13" name="Group 12">
            <a:extLst>
              <a:ext uri="{FF2B5EF4-FFF2-40B4-BE49-F238E27FC236}">
                <a16:creationId xmlns:a16="http://schemas.microsoft.com/office/drawing/2014/main" id="{27754E85-8A71-2FA1-EA9E-38F7A3EE462F}"/>
              </a:ext>
            </a:extLst>
          </p:cNvPr>
          <p:cNvGrpSpPr/>
          <p:nvPr/>
        </p:nvGrpSpPr>
        <p:grpSpPr>
          <a:xfrm>
            <a:off x="8283286" y="2190513"/>
            <a:ext cx="1903816" cy="696638"/>
            <a:chOff x="2321559" y="4863494"/>
            <a:chExt cx="1903816" cy="696638"/>
          </a:xfrm>
        </p:grpSpPr>
        <p:pic>
          <p:nvPicPr>
            <p:cNvPr id="11" name="Picture 10" descr="A logo of a camera&#10;&#10;AI-generated content may be incorrect.">
              <a:extLst>
                <a:ext uri="{FF2B5EF4-FFF2-40B4-BE49-F238E27FC236}">
                  <a16:creationId xmlns:a16="http://schemas.microsoft.com/office/drawing/2014/main" id="{B37B830A-525D-D782-C3B7-9A3C82BFDC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1559" y="4863494"/>
              <a:ext cx="449693" cy="449693"/>
            </a:xfrm>
            <a:prstGeom prst="rect">
              <a:avLst/>
            </a:prstGeom>
          </p:spPr>
        </p:pic>
        <p:sp>
          <p:nvSpPr>
            <p:cNvPr id="12" name="TextBox 11">
              <a:extLst>
                <a:ext uri="{FF2B5EF4-FFF2-40B4-BE49-F238E27FC236}">
                  <a16:creationId xmlns:a16="http://schemas.microsoft.com/office/drawing/2014/main" id="{AE725697-5044-5397-7583-103D0C20F4FD}"/>
                </a:ext>
              </a:extLst>
            </p:cNvPr>
            <p:cNvSpPr txBox="1"/>
            <p:nvPr/>
          </p:nvSpPr>
          <p:spPr>
            <a:xfrm>
              <a:off x="2925019" y="4913801"/>
              <a:ext cx="1300356" cy="646331"/>
            </a:xfrm>
            <a:prstGeom prst="rect">
              <a:avLst/>
            </a:prstGeom>
            <a:noFill/>
          </p:spPr>
          <p:txBody>
            <a:bodyPr wrap="none" rtlCol="0">
              <a:spAutoFit/>
            </a:bodyPr>
            <a:lstStyle/>
            <a:p>
              <a:r>
                <a:rPr lang="en-US" dirty="0"/>
                <a:t>@_biosint_</a:t>
              </a:r>
            </a:p>
            <a:p>
              <a:endParaRPr lang="en-US" dirty="0"/>
            </a:p>
          </p:txBody>
        </p:sp>
      </p:grpSp>
      <p:pic>
        <p:nvPicPr>
          <p:cNvPr id="1026" name="Picture 2" descr="Instagram, facebook and twitter icons. Round social media logo set. Isolated instagram, facebook and twitter logotype in circle. Editorial vector. Rivne, Ukraine - November 13, 2020.">
            <a:extLst>
              <a:ext uri="{FF2B5EF4-FFF2-40B4-BE49-F238E27FC236}">
                <a16:creationId xmlns:a16="http://schemas.microsoft.com/office/drawing/2014/main" id="{8E3CAC79-49FA-4802-28D7-948B69679FC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3038" b="5944"/>
          <a:stretch>
            <a:fillRect/>
          </a:stretch>
        </p:blipFill>
        <p:spPr bwMode="auto">
          <a:xfrm>
            <a:off x="7232550" y="2092193"/>
            <a:ext cx="1610509" cy="646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172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52F83-F0F0-E328-D934-D6C8FDD1E7BB}"/>
              </a:ext>
            </a:extLst>
          </p:cNvPr>
          <p:cNvSpPr>
            <a:spLocks noGrp="1"/>
          </p:cNvSpPr>
          <p:nvPr>
            <p:ph type="title"/>
          </p:nvPr>
        </p:nvSpPr>
        <p:spPr/>
        <p:txBody>
          <a:bodyPr/>
          <a:lstStyle/>
          <a:p>
            <a:r>
              <a:rPr lang="en-US" b="1" dirty="0"/>
              <a:t>SCIENTIFIC OUTPUTS</a:t>
            </a:r>
            <a:endParaRPr lang="en-US" dirty="0"/>
          </a:p>
        </p:txBody>
      </p:sp>
      <p:sp>
        <p:nvSpPr>
          <p:cNvPr id="3" name="Content Placeholder 2">
            <a:extLst>
              <a:ext uri="{FF2B5EF4-FFF2-40B4-BE49-F238E27FC236}">
                <a16:creationId xmlns:a16="http://schemas.microsoft.com/office/drawing/2014/main" id="{A92255E9-6AF4-CD1A-0B0D-073DAC484DD6}"/>
              </a:ext>
            </a:extLst>
          </p:cNvPr>
          <p:cNvSpPr>
            <a:spLocks noGrp="1"/>
          </p:cNvSpPr>
          <p:nvPr>
            <p:ph idx="1"/>
          </p:nvPr>
        </p:nvSpPr>
        <p:spPr>
          <a:xfrm>
            <a:off x="680321" y="2336873"/>
            <a:ext cx="9613861" cy="2529595"/>
          </a:xfrm>
        </p:spPr>
        <p:txBody>
          <a:bodyPr>
            <a:noAutofit/>
          </a:bodyPr>
          <a:lstStyle/>
          <a:p>
            <a:pPr marL="0" indent="0">
              <a:buNone/>
            </a:pPr>
            <a:r>
              <a:rPr lang="en-US" sz="2800" b="1" dirty="0"/>
              <a:t>Research and publications</a:t>
            </a:r>
            <a:endParaRPr lang="en-US" sz="2800" dirty="0"/>
          </a:p>
          <a:p>
            <a:pPr lvl="1"/>
            <a:r>
              <a:rPr lang="en-US" sz="2400" dirty="0"/>
              <a:t>Joint scientific paper </a:t>
            </a:r>
          </a:p>
          <a:p>
            <a:pPr lvl="1"/>
            <a:r>
              <a:rPr lang="en-US" sz="2400" dirty="0"/>
              <a:t>Planned second paper related to Buddy System</a:t>
            </a:r>
          </a:p>
          <a:p>
            <a:pPr lvl="1"/>
            <a:r>
              <a:rPr lang="en-US" sz="2400" dirty="0"/>
              <a:t>Contribution to international academic discourse in general</a:t>
            </a:r>
          </a:p>
        </p:txBody>
      </p:sp>
      <p:pic>
        <p:nvPicPr>
          <p:cNvPr id="5" name="Picture 4">
            <a:extLst>
              <a:ext uri="{FF2B5EF4-FFF2-40B4-BE49-F238E27FC236}">
                <a16:creationId xmlns:a16="http://schemas.microsoft.com/office/drawing/2014/main" id="{1A68155A-33C6-8D5E-A676-2C5FB09989C2}"/>
              </a:ext>
            </a:extLst>
          </p:cNvPr>
          <p:cNvPicPr>
            <a:picLocks noChangeAspect="1"/>
          </p:cNvPicPr>
          <p:nvPr/>
        </p:nvPicPr>
        <p:blipFill rotWithShape="1">
          <a:blip r:embed="rId2"/>
          <a:srcRect l="12333" t="32642" r="2833" b="40268"/>
          <a:stretch>
            <a:fillRect/>
          </a:stretch>
        </p:blipFill>
        <p:spPr>
          <a:xfrm>
            <a:off x="924560" y="4208651"/>
            <a:ext cx="10342880" cy="1795910"/>
          </a:xfrm>
          <a:prstGeom prst="rect">
            <a:avLst/>
          </a:prstGeom>
        </p:spPr>
      </p:pic>
    </p:spTree>
    <p:extLst>
      <p:ext uri="{BB962C8B-B14F-4D97-AF65-F5344CB8AC3E}">
        <p14:creationId xmlns:p14="http://schemas.microsoft.com/office/powerpoint/2010/main" val="567562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5A7C-BBEB-50AB-13FF-9384BDD656A3}"/>
              </a:ext>
            </a:extLst>
          </p:cNvPr>
          <p:cNvSpPr>
            <a:spLocks noGrp="1"/>
          </p:cNvSpPr>
          <p:nvPr>
            <p:ph type="title"/>
          </p:nvPr>
        </p:nvSpPr>
        <p:spPr/>
        <p:txBody>
          <a:bodyPr/>
          <a:lstStyle/>
          <a:p>
            <a:r>
              <a:rPr lang="en-US" b="1" dirty="0"/>
              <a:t>SUSTAINABILITY</a:t>
            </a:r>
            <a:endParaRPr lang="en-US" dirty="0"/>
          </a:p>
        </p:txBody>
      </p:sp>
      <p:sp>
        <p:nvSpPr>
          <p:cNvPr id="3" name="Content Placeholder 2">
            <a:extLst>
              <a:ext uri="{FF2B5EF4-FFF2-40B4-BE49-F238E27FC236}">
                <a16:creationId xmlns:a16="http://schemas.microsoft.com/office/drawing/2014/main" id="{AC0BAFB1-56C7-FD46-3965-AB089C30CBCE}"/>
              </a:ext>
            </a:extLst>
          </p:cNvPr>
          <p:cNvSpPr>
            <a:spLocks noGrp="1"/>
          </p:cNvSpPr>
          <p:nvPr>
            <p:ph idx="1"/>
          </p:nvPr>
        </p:nvSpPr>
        <p:spPr>
          <a:xfrm>
            <a:off x="680321" y="2336872"/>
            <a:ext cx="9613861" cy="3518238"/>
          </a:xfrm>
        </p:spPr>
        <p:txBody>
          <a:bodyPr>
            <a:noAutofit/>
          </a:bodyPr>
          <a:lstStyle/>
          <a:p>
            <a:pPr marL="0" indent="0">
              <a:buNone/>
            </a:pPr>
            <a:r>
              <a:rPr lang="en-US" sz="2800" b="1" dirty="0"/>
              <a:t>Beyond the project</a:t>
            </a:r>
          </a:p>
          <a:p>
            <a:pPr marL="0" indent="0">
              <a:buNone/>
            </a:pPr>
            <a:endParaRPr lang="en-US" sz="2800" b="1" dirty="0"/>
          </a:p>
          <a:p>
            <a:pPr marL="0" indent="0">
              <a:buNone/>
            </a:pPr>
            <a:r>
              <a:rPr lang="en-US" sz="2800" b="1" dirty="0"/>
              <a:t>The possibilities of:</a:t>
            </a:r>
            <a:endParaRPr lang="en-US" sz="2800" dirty="0"/>
          </a:p>
          <a:p>
            <a:pPr lvl="1"/>
            <a:r>
              <a:rPr lang="en-US" sz="2800" dirty="0"/>
              <a:t>Continued delivery of virtual courses</a:t>
            </a:r>
          </a:p>
          <a:p>
            <a:pPr lvl="1"/>
            <a:r>
              <a:rPr lang="en-US" sz="2800" dirty="0"/>
              <a:t>Integration into regular curricula</a:t>
            </a:r>
          </a:p>
          <a:p>
            <a:pPr lvl="1"/>
            <a:r>
              <a:rPr lang="en-US" sz="2800" dirty="0"/>
              <a:t>Strengthened EU–WB partnerships</a:t>
            </a:r>
          </a:p>
          <a:p>
            <a:pPr lvl="1"/>
            <a:r>
              <a:rPr lang="en-US" sz="2800" dirty="0"/>
              <a:t>Foundation for future Erasmus+ projects</a:t>
            </a:r>
          </a:p>
          <a:p>
            <a:endParaRPr lang="en-US" sz="2800" dirty="0"/>
          </a:p>
        </p:txBody>
      </p:sp>
    </p:spTree>
    <p:extLst>
      <p:ext uri="{BB962C8B-B14F-4D97-AF65-F5344CB8AC3E}">
        <p14:creationId xmlns:p14="http://schemas.microsoft.com/office/powerpoint/2010/main" val="1743352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58015-3962-7B93-BE3D-18473FE66A37}"/>
              </a:ext>
            </a:extLst>
          </p:cNvPr>
          <p:cNvSpPr>
            <a:spLocks noGrp="1"/>
          </p:cNvSpPr>
          <p:nvPr>
            <p:ph type="title"/>
          </p:nvPr>
        </p:nvSpPr>
        <p:spPr/>
        <p:txBody>
          <a:bodyPr/>
          <a:lstStyle/>
          <a:p>
            <a:r>
              <a:rPr lang="en-US" b="1" dirty="0"/>
              <a:t>WHY BIOSINT?</a:t>
            </a:r>
            <a:endParaRPr lang="en-US" dirty="0"/>
          </a:p>
        </p:txBody>
      </p:sp>
      <p:sp>
        <p:nvSpPr>
          <p:cNvPr id="3" name="Content Placeholder 2">
            <a:extLst>
              <a:ext uri="{FF2B5EF4-FFF2-40B4-BE49-F238E27FC236}">
                <a16:creationId xmlns:a16="http://schemas.microsoft.com/office/drawing/2014/main" id="{5F444939-5A63-B458-E17F-BBB49EE95AA4}"/>
              </a:ext>
            </a:extLst>
          </p:cNvPr>
          <p:cNvSpPr>
            <a:spLocks noGrp="1"/>
          </p:cNvSpPr>
          <p:nvPr>
            <p:ph idx="1"/>
          </p:nvPr>
        </p:nvSpPr>
        <p:spPr>
          <a:xfrm>
            <a:off x="56953" y="2160158"/>
            <a:ext cx="9613861" cy="3599316"/>
          </a:xfrm>
        </p:spPr>
        <p:txBody>
          <a:bodyPr>
            <a:normAutofit/>
          </a:bodyPr>
          <a:lstStyle/>
          <a:p>
            <a:pPr marL="0" indent="0">
              <a:buNone/>
            </a:pPr>
            <a:r>
              <a:rPr lang="en-US" sz="2800" b="1" dirty="0"/>
              <a:t>Why was BIOSINT needed?</a:t>
            </a:r>
            <a:endParaRPr lang="en-US" sz="2800" dirty="0"/>
          </a:p>
          <a:p>
            <a:pPr lvl="1"/>
            <a:r>
              <a:rPr lang="en-US" dirty="0"/>
              <a:t>Limited international exposure for many WB students</a:t>
            </a:r>
          </a:p>
          <a:p>
            <a:pPr lvl="1"/>
            <a:r>
              <a:rPr lang="en-GB" dirty="0"/>
              <a:t>Mobility opportunities are relatively limited, and not equally accessible to everyone</a:t>
            </a:r>
          </a:p>
          <a:p>
            <a:pPr lvl="1"/>
            <a:r>
              <a:rPr lang="en-US" dirty="0"/>
              <a:t>Need for modern, digitally supported biomedical education</a:t>
            </a:r>
          </a:p>
          <a:p>
            <a:pPr lvl="1"/>
            <a:r>
              <a:rPr lang="en-US" dirty="0"/>
              <a:t>Growing importance of Internationalization at Home (</a:t>
            </a:r>
            <a:r>
              <a:rPr lang="en-US" dirty="0" err="1"/>
              <a:t>IaH</a:t>
            </a:r>
            <a:r>
              <a:rPr lang="en-US" dirty="0"/>
              <a:t>)</a:t>
            </a:r>
          </a:p>
          <a:p>
            <a:pPr lvl="1"/>
            <a:r>
              <a:rPr lang="en-US" dirty="0"/>
              <a:t>Alignment with European Higher Education Area</a:t>
            </a:r>
          </a:p>
          <a:p>
            <a:endParaRPr lang="en-US" sz="2800" dirty="0"/>
          </a:p>
        </p:txBody>
      </p:sp>
      <p:pic>
        <p:nvPicPr>
          <p:cNvPr id="7" name="Picture 6">
            <a:extLst>
              <a:ext uri="{FF2B5EF4-FFF2-40B4-BE49-F238E27FC236}">
                <a16:creationId xmlns:a16="http://schemas.microsoft.com/office/drawing/2014/main" id="{1C26F591-91CF-1CF6-82F2-27BBE620D8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3346" y="3669224"/>
            <a:ext cx="4251701" cy="3188776"/>
          </a:xfrm>
          <a:prstGeom prst="rect">
            <a:avLst/>
          </a:prstGeom>
          <a:ln>
            <a:noFill/>
          </a:ln>
          <a:effectLst>
            <a:softEdge rad="112500"/>
          </a:effectLst>
        </p:spPr>
      </p:pic>
    </p:spTree>
    <p:extLst>
      <p:ext uri="{BB962C8B-B14F-4D97-AF65-F5344CB8AC3E}">
        <p14:creationId xmlns:p14="http://schemas.microsoft.com/office/powerpoint/2010/main" val="3077642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FA6FF-9B64-A564-53D6-8C52B8F23E32}"/>
              </a:ext>
            </a:extLst>
          </p:cNvPr>
          <p:cNvSpPr>
            <a:spLocks noGrp="1"/>
          </p:cNvSpPr>
          <p:nvPr>
            <p:ph type="title"/>
          </p:nvPr>
        </p:nvSpPr>
        <p:spPr/>
        <p:txBody>
          <a:bodyPr/>
          <a:lstStyle/>
          <a:p>
            <a:r>
              <a:rPr lang="en-US" b="1" dirty="0"/>
              <a:t>KEY LESSONS LEARNED</a:t>
            </a:r>
            <a:endParaRPr lang="en-US" dirty="0"/>
          </a:p>
        </p:txBody>
      </p:sp>
      <p:sp>
        <p:nvSpPr>
          <p:cNvPr id="3" name="Content Placeholder 2">
            <a:extLst>
              <a:ext uri="{FF2B5EF4-FFF2-40B4-BE49-F238E27FC236}">
                <a16:creationId xmlns:a16="http://schemas.microsoft.com/office/drawing/2014/main" id="{5CE48410-70C8-BFDB-D33C-582DCBF5C6D1}"/>
              </a:ext>
            </a:extLst>
          </p:cNvPr>
          <p:cNvSpPr>
            <a:spLocks noGrp="1"/>
          </p:cNvSpPr>
          <p:nvPr>
            <p:ph idx="1"/>
          </p:nvPr>
        </p:nvSpPr>
        <p:spPr>
          <a:xfrm>
            <a:off x="680321" y="2336873"/>
            <a:ext cx="10911911" cy="2855059"/>
          </a:xfrm>
        </p:spPr>
        <p:txBody>
          <a:bodyPr>
            <a:noAutofit/>
          </a:bodyPr>
          <a:lstStyle/>
          <a:p>
            <a:pPr marL="0" indent="0" algn="just">
              <a:buNone/>
            </a:pPr>
            <a:r>
              <a:rPr lang="en-US" sz="2800" b="1" dirty="0"/>
              <a:t>What we learned</a:t>
            </a:r>
          </a:p>
          <a:p>
            <a:pPr marL="0" indent="0" algn="just">
              <a:buNone/>
            </a:pPr>
            <a:endParaRPr lang="en-US" sz="2800" dirty="0"/>
          </a:p>
          <a:p>
            <a:pPr lvl="1" algn="just"/>
            <a:r>
              <a:rPr lang="en-US" sz="2800" dirty="0"/>
              <a:t>Internationalization works best when inclusive</a:t>
            </a:r>
          </a:p>
          <a:p>
            <a:pPr lvl="1" algn="just"/>
            <a:r>
              <a:rPr lang="en-US" sz="2800" dirty="0"/>
              <a:t>Digital tools enable, but people are those who ensure success</a:t>
            </a:r>
          </a:p>
          <a:p>
            <a:pPr lvl="1" algn="just"/>
            <a:r>
              <a:rPr lang="en-US" sz="2800" dirty="0"/>
              <a:t>Strong coordination is essential</a:t>
            </a:r>
          </a:p>
          <a:p>
            <a:pPr lvl="1" algn="just"/>
            <a:r>
              <a:rPr lang="en-US" sz="2800" dirty="0"/>
              <a:t>Flexibility makes success possible</a:t>
            </a:r>
          </a:p>
        </p:txBody>
      </p:sp>
    </p:spTree>
    <p:extLst>
      <p:ext uri="{BB962C8B-B14F-4D97-AF65-F5344CB8AC3E}">
        <p14:creationId xmlns:p14="http://schemas.microsoft.com/office/powerpoint/2010/main" val="25970014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33E04-AA9F-51F1-A96C-EA493E35CD34}"/>
              </a:ext>
            </a:extLst>
          </p:cNvPr>
          <p:cNvSpPr>
            <a:spLocks noGrp="1"/>
          </p:cNvSpPr>
          <p:nvPr>
            <p:ph type="title"/>
          </p:nvPr>
        </p:nvSpPr>
        <p:spPr/>
        <p:txBody>
          <a:bodyPr/>
          <a:lstStyle/>
          <a:p>
            <a:r>
              <a:rPr lang="en-US" b="1" dirty="0"/>
              <a:t>CONCLUSION</a:t>
            </a:r>
            <a:endParaRPr lang="en-US" dirty="0"/>
          </a:p>
        </p:txBody>
      </p:sp>
      <p:sp>
        <p:nvSpPr>
          <p:cNvPr id="3" name="Content Placeholder 2">
            <a:extLst>
              <a:ext uri="{FF2B5EF4-FFF2-40B4-BE49-F238E27FC236}">
                <a16:creationId xmlns:a16="http://schemas.microsoft.com/office/drawing/2014/main" id="{40A9A1FF-C3F0-E7FF-C9A2-5AF0F96E9DDC}"/>
              </a:ext>
            </a:extLst>
          </p:cNvPr>
          <p:cNvSpPr>
            <a:spLocks noGrp="1"/>
          </p:cNvSpPr>
          <p:nvPr>
            <p:ph idx="1"/>
          </p:nvPr>
        </p:nvSpPr>
        <p:spPr>
          <a:xfrm>
            <a:off x="1114273" y="3181530"/>
            <a:ext cx="9613861" cy="1653941"/>
          </a:xfrm>
        </p:spPr>
        <p:txBody>
          <a:bodyPr/>
          <a:lstStyle/>
          <a:p>
            <a:pPr marL="0" indent="0" algn="ctr">
              <a:buNone/>
            </a:pPr>
            <a:r>
              <a:rPr lang="en-US" b="1" dirty="0"/>
              <a:t>A successful transformation of biomedical education through Internationalization at Home, digital innovation, and strong partnership.</a:t>
            </a:r>
            <a:endParaRPr lang="en-US" dirty="0"/>
          </a:p>
        </p:txBody>
      </p:sp>
    </p:spTree>
    <p:extLst>
      <p:ext uri="{BB962C8B-B14F-4D97-AF65-F5344CB8AC3E}">
        <p14:creationId xmlns:p14="http://schemas.microsoft.com/office/powerpoint/2010/main" val="4584031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32DE8C-C769-5828-2932-51202B5AA1A6}"/>
              </a:ext>
            </a:extLst>
          </p:cNvPr>
          <p:cNvSpPr>
            <a:spLocks noGrp="1"/>
          </p:cNvSpPr>
          <p:nvPr>
            <p:ph idx="1"/>
          </p:nvPr>
        </p:nvSpPr>
        <p:spPr>
          <a:xfrm>
            <a:off x="1055389" y="682276"/>
            <a:ext cx="9613861" cy="1216087"/>
          </a:xfrm>
        </p:spPr>
        <p:txBody>
          <a:bodyPr>
            <a:noAutofit/>
          </a:bodyPr>
          <a:lstStyle/>
          <a:p>
            <a:pPr marL="0" indent="0" algn="ctr">
              <a:buNone/>
            </a:pPr>
            <a:r>
              <a:rPr lang="en-US" sz="4000" b="1" dirty="0"/>
              <a:t>Thank You for Your Attention</a:t>
            </a:r>
            <a:endParaRPr lang="en-US" sz="4000" dirty="0"/>
          </a:p>
          <a:p>
            <a:pPr marL="0" indent="0" algn="ctr">
              <a:buNone/>
            </a:pPr>
            <a:r>
              <a:rPr lang="en-US" sz="4000" dirty="0"/>
              <a:t>Questions &amp; Discussion</a:t>
            </a:r>
          </a:p>
          <a:p>
            <a:pPr algn="ctr"/>
            <a:endParaRPr lang="en-US" sz="4000" dirty="0"/>
          </a:p>
        </p:txBody>
      </p:sp>
      <p:pic>
        <p:nvPicPr>
          <p:cNvPr id="4" name="Picture 3">
            <a:extLst>
              <a:ext uri="{FF2B5EF4-FFF2-40B4-BE49-F238E27FC236}">
                <a16:creationId xmlns:a16="http://schemas.microsoft.com/office/drawing/2014/main" id="{120434F3-4DEF-1A82-C888-7594B5ABA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4161" y="2272831"/>
            <a:ext cx="7794271" cy="4082249"/>
          </a:xfrm>
          <a:prstGeom prst="rect">
            <a:avLst/>
          </a:prstGeom>
          <a:ln>
            <a:noFill/>
          </a:ln>
          <a:effectLst>
            <a:softEdge rad="112500"/>
          </a:effectLst>
        </p:spPr>
      </p:pic>
    </p:spTree>
    <p:extLst>
      <p:ext uri="{BB962C8B-B14F-4D97-AF65-F5344CB8AC3E}">
        <p14:creationId xmlns:p14="http://schemas.microsoft.com/office/powerpoint/2010/main" val="12443017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Disclaimer and Acknowledgement</a:t>
            </a:r>
          </a:p>
        </p:txBody>
      </p:sp>
      <p:sp>
        <p:nvSpPr>
          <p:cNvPr id="3" name="Content Placeholder 2"/>
          <p:cNvSpPr>
            <a:spLocks noGrp="1"/>
          </p:cNvSpPr>
          <p:nvPr>
            <p:ph idx="1"/>
          </p:nvPr>
        </p:nvSpPr>
        <p:spPr>
          <a:xfrm>
            <a:off x="1289069" y="2505456"/>
            <a:ext cx="9613861" cy="3599316"/>
          </a:xfrm>
        </p:spPr>
        <p:txBody>
          <a:bodyPr/>
          <a:lstStyle/>
          <a:p>
            <a:pPr algn="just"/>
            <a:r>
              <a:rPr lang="en-US" dirty="0"/>
              <a:t>Project number:  101082863-BIOSINT-ERASMUS-EDU-2022-CBHE</a:t>
            </a:r>
          </a:p>
          <a:p>
            <a:pPr marL="0" indent="0" algn="just">
              <a:buNone/>
            </a:pPr>
            <a:endParaRPr lang="en-US" dirty="0"/>
          </a:p>
          <a:p>
            <a:pPr algn="just"/>
            <a:r>
              <a:rPr lang="en-US" dirty="0"/>
              <a:t>Funded by the European Union. Views and opinions expressed are however those of the author(s) only and do not necessarily reflect those of the European Union or European Education and Culture Executive Agency (EACEA). Neither the European Union nor the granting authority can be held responsible for them.</a:t>
            </a:r>
          </a:p>
          <a:p>
            <a:pPr algn="just"/>
            <a:endParaRPr lang="en-US" dirty="0"/>
          </a:p>
        </p:txBody>
      </p:sp>
      <p:sp>
        <p:nvSpPr>
          <p:cNvPr id="4" name="Slide Number Placeholder 3"/>
          <p:cNvSpPr>
            <a:spLocks noGrp="1"/>
          </p:cNvSpPr>
          <p:nvPr>
            <p:ph type="sldNum" sz="quarter" idx="12"/>
          </p:nvPr>
        </p:nvSpPr>
        <p:spPr/>
        <p:txBody>
          <a:bodyPr/>
          <a:lstStyle/>
          <a:p>
            <a:fld id="{ED678E57-39F4-4DE7-B236-1743E1E3EF16}" type="slidenum">
              <a:rPr lang="en-US" smtClean="0"/>
              <a:t>33</a:t>
            </a:fld>
            <a:endParaRPr lang="en-US"/>
          </a:p>
        </p:txBody>
      </p:sp>
    </p:spTree>
    <p:extLst>
      <p:ext uri="{BB962C8B-B14F-4D97-AF65-F5344CB8AC3E}">
        <p14:creationId xmlns:p14="http://schemas.microsoft.com/office/powerpoint/2010/main" val="1108634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F4E85-EB0C-73C0-B9D1-570D078EBD40}"/>
              </a:ext>
            </a:extLst>
          </p:cNvPr>
          <p:cNvSpPr>
            <a:spLocks noGrp="1"/>
          </p:cNvSpPr>
          <p:nvPr>
            <p:ph type="title"/>
          </p:nvPr>
        </p:nvSpPr>
        <p:spPr/>
        <p:txBody>
          <a:bodyPr/>
          <a:lstStyle/>
          <a:p>
            <a:r>
              <a:rPr lang="en-US" b="1" dirty="0"/>
              <a:t>BIOSINT CONSORTIUM</a:t>
            </a:r>
            <a:endParaRPr lang="en-US" dirty="0"/>
          </a:p>
        </p:txBody>
      </p:sp>
      <p:sp>
        <p:nvSpPr>
          <p:cNvPr id="3" name="Content Placeholder 2">
            <a:extLst>
              <a:ext uri="{FF2B5EF4-FFF2-40B4-BE49-F238E27FC236}">
                <a16:creationId xmlns:a16="http://schemas.microsoft.com/office/drawing/2014/main" id="{087C9F3B-FAD1-35B2-147C-3BCE44D37C42}"/>
              </a:ext>
            </a:extLst>
          </p:cNvPr>
          <p:cNvSpPr>
            <a:spLocks noGrp="1"/>
          </p:cNvSpPr>
          <p:nvPr>
            <p:ph idx="1"/>
          </p:nvPr>
        </p:nvSpPr>
        <p:spPr>
          <a:xfrm>
            <a:off x="2563782" y="3132627"/>
            <a:ext cx="8482660" cy="2717959"/>
          </a:xfrm>
        </p:spPr>
        <p:txBody>
          <a:bodyPr>
            <a:normAutofit/>
          </a:bodyPr>
          <a:lstStyle/>
          <a:p>
            <a:pPr marL="0" indent="0">
              <a:buNone/>
            </a:pPr>
            <a:r>
              <a:rPr lang="en-US" b="1" dirty="0"/>
              <a:t>Project partnership</a:t>
            </a:r>
            <a:endParaRPr lang="en-US" dirty="0"/>
          </a:p>
          <a:p>
            <a:pPr lvl="1"/>
            <a:r>
              <a:rPr lang="en-US" sz="2400" dirty="0"/>
              <a:t>Western Balkan universities</a:t>
            </a:r>
          </a:p>
          <a:p>
            <a:pPr lvl="1"/>
            <a:r>
              <a:rPr lang="en-US" sz="2400" dirty="0"/>
              <a:t>EU partner institutions</a:t>
            </a:r>
          </a:p>
          <a:p>
            <a:pPr lvl="1"/>
            <a:r>
              <a:rPr lang="en-US" sz="2400" dirty="0"/>
              <a:t>Ministries and external stakeholders</a:t>
            </a:r>
          </a:p>
          <a:p>
            <a:pPr lvl="1"/>
            <a:r>
              <a:rPr lang="en-US" sz="2400" dirty="0"/>
              <a:t>Strong balance between experience and regional needs</a:t>
            </a:r>
          </a:p>
          <a:p>
            <a:endParaRPr lang="en-US" dirty="0"/>
          </a:p>
        </p:txBody>
      </p:sp>
      <p:sp>
        <p:nvSpPr>
          <p:cNvPr id="4" name="TextBox 3">
            <a:extLst>
              <a:ext uri="{FF2B5EF4-FFF2-40B4-BE49-F238E27FC236}">
                <a16:creationId xmlns:a16="http://schemas.microsoft.com/office/drawing/2014/main" id="{274893C8-19FC-1E78-DCC9-76B86FE6152F}"/>
              </a:ext>
            </a:extLst>
          </p:cNvPr>
          <p:cNvSpPr txBox="1"/>
          <p:nvPr/>
        </p:nvSpPr>
        <p:spPr>
          <a:xfrm>
            <a:off x="1765084" y="5560374"/>
            <a:ext cx="8321867" cy="923330"/>
          </a:xfrm>
          <a:prstGeom prst="rect">
            <a:avLst/>
          </a:prstGeom>
          <a:noFill/>
        </p:spPr>
        <p:txBody>
          <a:bodyPr wrap="square" rtlCol="0">
            <a:spAutoFit/>
          </a:bodyPr>
          <a:lstStyle/>
          <a:p>
            <a:pPr algn="just"/>
            <a:r>
              <a:rPr lang="en-US" dirty="0"/>
              <a:t>The strength of BIOSINT lies in its consortium. The project brought together universities from the Western Balkans and the EU, combining academic expertise and experience with an understanding of local educational contexts.</a:t>
            </a:r>
          </a:p>
        </p:txBody>
      </p:sp>
      <p:grpSp>
        <p:nvGrpSpPr>
          <p:cNvPr id="8" name="Group 7">
            <a:extLst>
              <a:ext uri="{FF2B5EF4-FFF2-40B4-BE49-F238E27FC236}">
                <a16:creationId xmlns:a16="http://schemas.microsoft.com/office/drawing/2014/main" id="{7A6D5150-88A3-4253-D4C6-F4B019102585}"/>
              </a:ext>
            </a:extLst>
          </p:cNvPr>
          <p:cNvGrpSpPr/>
          <p:nvPr/>
        </p:nvGrpSpPr>
        <p:grpSpPr>
          <a:xfrm>
            <a:off x="1018521" y="2205888"/>
            <a:ext cx="9585960" cy="1216950"/>
            <a:chOff x="1208608" y="123553"/>
            <a:chExt cx="9585960" cy="1216950"/>
          </a:xfrm>
        </p:grpSpPr>
        <p:pic>
          <p:nvPicPr>
            <p:cNvPr id="6" name="Picture 5">
              <a:extLst>
                <a:ext uri="{FF2B5EF4-FFF2-40B4-BE49-F238E27FC236}">
                  <a16:creationId xmlns:a16="http://schemas.microsoft.com/office/drawing/2014/main" id="{17D6E7F1-39D7-2F59-6C55-A4869910433E}"/>
                </a:ext>
              </a:extLst>
            </p:cNvPr>
            <p:cNvPicPr>
              <a:picLocks noChangeAspect="1"/>
            </p:cNvPicPr>
            <p:nvPr/>
          </p:nvPicPr>
          <p:blipFill>
            <a:blip r:embed="rId2"/>
            <a:stretch>
              <a:fillRect/>
            </a:stretch>
          </p:blipFill>
          <p:spPr>
            <a:xfrm>
              <a:off x="1650568" y="123553"/>
              <a:ext cx="9144000" cy="1216950"/>
            </a:xfrm>
            <a:prstGeom prst="rect">
              <a:avLst/>
            </a:prstGeom>
          </p:spPr>
        </p:pic>
        <p:pic>
          <p:nvPicPr>
            <p:cNvPr id="7" name="Picture 6" descr="A colorful shield with a lion and a book&#10;&#10;Description automatically generated with low confidence">
              <a:extLst>
                <a:ext uri="{FF2B5EF4-FFF2-40B4-BE49-F238E27FC236}">
                  <a16:creationId xmlns:a16="http://schemas.microsoft.com/office/drawing/2014/main" id="{954A47BD-1C8F-F35F-F57C-AA8D3AD5C2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8608" y="170053"/>
              <a:ext cx="441960" cy="561975"/>
            </a:xfrm>
            <a:prstGeom prst="rect">
              <a:avLst/>
            </a:prstGeom>
            <a:noFill/>
          </p:spPr>
        </p:pic>
      </p:grpSp>
    </p:spTree>
    <p:extLst>
      <p:ext uri="{BB962C8B-B14F-4D97-AF65-F5344CB8AC3E}">
        <p14:creationId xmlns:p14="http://schemas.microsoft.com/office/powerpoint/2010/main" val="1260471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940D-2B35-0CD8-649B-9540C2C14B0F}"/>
              </a:ext>
            </a:extLst>
          </p:cNvPr>
          <p:cNvSpPr>
            <a:spLocks noGrp="1"/>
          </p:cNvSpPr>
          <p:nvPr>
            <p:ph type="title"/>
          </p:nvPr>
        </p:nvSpPr>
        <p:spPr/>
        <p:txBody>
          <a:bodyPr/>
          <a:lstStyle/>
          <a:p>
            <a:r>
              <a:rPr lang="en-US" b="1" dirty="0"/>
              <a:t>PROJECT OBJECTIVES</a:t>
            </a:r>
            <a:endParaRPr lang="en-US" dirty="0"/>
          </a:p>
        </p:txBody>
      </p:sp>
      <p:sp>
        <p:nvSpPr>
          <p:cNvPr id="3" name="Content Placeholder 2">
            <a:extLst>
              <a:ext uri="{FF2B5EF4-FFF2-40B4-BE49-F238E27FC236}">
                <a16:creationId xmlns:a16="http://schemas.microsoft.com/office/drawing/2014/main" id="{2B0F2081-BAAA-5E2D-0A7B-0E7FCEDA6E66}"/>
              </a:ext>
            </a:extLst>
          </p:cNvPr>
          <p:cNvSpPr>
            <a:spLocks noGrp="1"/>
          </p:cNvSpPr>
          <p:nvPr>
            <p:ph idx="1"/>
          </p:nvPr>
        </p:nvSpPr>
        <p:spPr>
          <a:xfrm>
            <a:off x="335963" y="2346432"/>
            <a:ext cx="9722437" cy="3758340"/>
          </a:xfrm>
        </p:spPr>
        <p:txBody>
          <a:bodyPr>
            <a:normAutofit/>
          </a:bodyPr>
          <a:lstStyle/>
          <a:p>
            <a:pPr marL="0" indent="0">
              <a:buNone/>
            </a:pPr>
            <a:r>
              <a:rPr lang="en-US" sz="2800" b="1" dirty="0"/>
              <a:t>Main objectives of BIOSINT</a:t>
            </a:r>
            <a:endParaRPr lang="en-US" sz="2800" dirty="0"/>
          </a:p>
          <a:p>
            <a:pPr lvl="1"/>
            <a:r>
              <a:rPr lang="en-US" sz="2800" dirty="0"/>
              <a:t>Develop institutional </a:t>
            </a:r>
            <a:r>
              <a:rPr lang="en-US" sz="2800" dirty="0" err="1"/>
              <a:t>IaH</a:t>
            </a:r>
            <a:r>
              <a:rPr lang="en-US" sz="2800" dirty="0"/>
              <a:t> strategies</a:t>
            </a:r>
          </a:p>
          <a:p>
            <a:pPr lvl="1"/>
            <a:r>
              <a:rPr lang="en-US" sz="2800" dirty="0"/>
              <a:t>Strengthen digital and pedagogical competences</a:t>
            </a:r>
          </a:p>
          <a:p>
            <a:pPr lvl="1"/>
            <a:r>
              <a:rPr lang="en-US" sz="2800" dirty="0"/>
              <a:t>Internationalize existing curricula</a:t>
            </a:r>
          </a:p>
          <a:p>
            <a:pPr lvl="1"/>
            <a:r>
              <a:rPr lang="en-US" sz="2800" dirty="0"/>
              <a:t>Create and deliver new international virtual courses</a:t>
            </a:r>
          </a:p>
          <a:p>
            <a:pPr lvl="1"/>
            <a:r>
              <a:rPr lang="en-US" sz="2800" dirty="0"/>
              <a:t>Ensure sustainability and long-term impact</a:t>
            </a:r>
          </a:p>
          <a:p>
            <a:endParaRPr lang="en-US" sz="2800" dirty="0"/>
          </a:p>
        </p:txBody>
      </p:sp>
    </p:spTree>
    <p:extLst>
      <p:ext uri="{BB962C8B-B14F-4D97-AF65-F5344CB8AC3E}">
        <p14:creationId xmlns:p14="http://schemas.microsoft.com/office/powerpoint/2010/main" val="3765746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257BB-DDB6-5AAE-CC5A-C56FD91A5D01}"/>
              </a:ext>
            </a:extLst>
          </p:cNvPr>
          <p:cNvSpPr>
            <a:spLocks noGrp="1"/>
          </p:cNvSpPr>
          <p:nvPr>
            <p:ph type="title"/>
          </p:nvPr>
        </p:nvSpPr>
        <p:spPr/>
        <p:txBody>
          <a:bodyPr/>
          <a:lstStyle/>
          <a:p>
            <a:r>
              <a:rPr lang="en-US" b="1" dirty="0"/>
              <a:t>PROJECT STRUCTURE</a:t>
            </a:r>
            <a:endParaRPr lang="en-US" dirty="0"/>
          </a:p>
        </p:txBody>
      </p:sp>
      <p:sp>
        <p:nvSpPr>
          <p:cNvPr id="3" name="Content Placeholder 2">
            <a:extLst>
              <a:ext uri="{FF2B5EF4-FFF2-40B4-BE49-F238E27FC236}">
                <a16:creationId xmlns:a16="http://schemas.microsoft.com/office/drawing/2014/main" id="{8C41B143-C485-02F9-4B41-4C7C4AAE3F1D}"/>
              </a:ext>
            </a:extLst>
          </p:cNvPr>
          <p:cNvSpPr>
            <a:spLocks noGrp="1"/>
          </p:cNvSpPr>
          <p:nvPr>
            <p:ph idx="1"/>
          </p:nvPr>
        </p:nvSpPr>
        <p:spPr>
          <a:xfrm>
            <a:off x="680321" y="2336873"/>
            <a:ext cx="9943767" cy="3599316"/>
          </a:xfrm>
        </p:spPr>
        <p:txBody>
          <a:bodyPr>
            <a:normAutofit/>
          </a:bodyPr>
          <a:lstStyle/>
          <a:p>
            <a:pPr marL="0" indent="0">
              <a:buNone/>
            </a:pPr>
            <a:r>
              <a:rPr lang="en-US" sz="2800" b="1" dirty="0"/>
              <a:t>BIOSINT Work Packages</a:t>
            </a:r>
            <a:endParaRPr lang="en-US" sz="2800" dirty="0"/>
          </a:p>
          <a:p>
            <a:pPr lvl="1"/>
            <a:r>
              <a:rPr lang="en-US" sz="2800" dirty="0"/>
              <a:t>WP1 – PROJECT MANAGEMENT AND QUALITY ARCHITECTURE</a:t>
            </a:r>
          </a:p>
          <a:p>
            <a:pPr lvl="1"/>
            <a:r>
              <a:rPr lang="en-US" sz="2800" dirty="0"/>
              <a:t>WP2 – RESEARCH AND NEEDS ANALYSIS</a:t>
            </a:r>
          </a:p>
          <a:p>
            <a:pPr lvl="1"/>
            <a:r>
              <a:rPr lang="en-US" sz="2800" dirty="0"/>
              <a:t>WP3 – DEVELOPMENT OF APPROPRIATE SYSTEM AND PROTOCOL FOR </a:t>
            </a:r>
            <a:r>
              <a:rPr lang="en-US" sz="2800" dirty="0" err="1"/>
              <a:t>IaH</a:t>
            </a:r>
            <a:endParaRPr lang="en-US" sz="2800" dirty="0"/>
          </a:p>
          <a:p>
            <a:pPr lvl="1"/>
            <a:r>
              <a:rPr lang="en-US" sz="2800" dirty="0"/>
              <a:t>WP4 – INTERNATIONALIZATION OF CURRICULUM (IOC)</a:t>
            </a:r>
          </a:p>
          <a:p>
            <a:pPr lvl="1"/>
            <a:r>
              <a:rPr lang="en-US" sz="2400" dirty="0"/>
              <a:t>WP5 - IMPACT AND DISSEMINATION</a:t>
            </a:r>
          </a:p>
          <a:p>
            <a:endParaRPr lang="en-US" sz="2800" dirty="0"/>
          </a:p>
        </p:txBody>
      </p:sp>
    </p:spTree>
    <p:extLst>
      <p:ext uri="{BB962C8B-B14F-4D97-AF65-F5344CB8AC3E}">
        <p14:creationId xmlns:p14="http://schemas.microsoft.com/office/powerpoint/2010/main" val="1486208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group of people standing together&#10;&#10;AI-generated content may be incorrect.">
            <a:extLst>
              <a:ext uri="{FF2B5EF4-FFF2-40B4-BE49-F238E27FC236}">
                <a16:creationId xmlns:a16="http://schemas.microsoft.com/office/drawing/2014/main" id="{FA96E61D-DED3-CA66-F03F-14C047FDD41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8006" y="1890597"/>
            <a:ext cx="3679336" cy="2452891"/>
          </a:xfrm>
        </p:spPr>
      </p:pic>
      <p:sp>
        <p:nvSpPr>
          <p:cNvPr id="4" name="Title 1">
            <a:extLst>
              <a:ext uri="{FF2B5EF4-FFF2-40B4-BE49-F238E27FC236}">
                <a16:creationId xmlns:a16="http://schemas.microsoft.com/office/drawing/2014/main" id="{605418DB-6CBF-36C6-AE4A-98EDA5DC8CD6}"/>
              </a:ext>
            </a:extLst>
          </p:cNvPr>
          <p:cNvSpPr>
            <a:spLocks noGrp="1"/>
          </p:cNvSpPr>
          <p:nvPr>
            <p:ph type="title"/>
          </p:nvPr>
        </p:nvSpPr>
        <p:spPr>
          <a:xfrm>
            <a:off x="680321" y="753228"/>
            <a:ext cx="9613861" cy="1080938"/>
          </a:xfrm>
        </p:spPr>
        <p:txBody>
          <a:bodyPr>
            <a:normAutofit/>
          </a:bodyPr>
          <a:lstStyle/>
          <a:p>
            <a:r>
              <a:rPr lang="en-US" b="1" dirty="0"/>
              <a:t>KICK-OFF MEETING, Kragujevac, Serbia, February 23-24 2023</a:t>
            </a:r>
            <a:endParaRPr lang="en-US" dirty="0"/>
          </a:p>
        </p:txBody>
      </p:sp>
      <p:pic>
        <p:nvPicPr>
          <p:cNvPr id="13" name="Picture 12" descr="A group of people sitting in a room&#10;&#10;AI-generated content may be incorrect.">
            <a:extLst>
              <a:ext uri="{FF2B5EF4-FFF2-40B4-BE49-F238E27FC236}">
                <a16:creationId xmlns:a16="http://schemas.microsoft.com/office/drawing/2014/main" id="{ADEE02A2-AFC8-5EAC-EAEB-86CFE93C88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7342" y="1890597"/>
            <a:ext cx="4057419" cy="3107807"/>
          </a:xfrm>
          <a:prstGeom prst="rect">
            <a:avLst/>
          </a:prstGeom>
        </p:spPr>
      </p:pic>
      <p:pic>
        <p:nvPicPr>
          <p:cNvPr id="15" name="Picture 14" descr="A person standing in front of a group of people in a room&#10;&#10;AI-generated content may be incorrect.">
            <a:extLst>
              <a:ext uri="{FF2B5EF4-FFF2-40B4-BE49-F238E27FC236}">
                <a16:creationId xmlns:a16="http://schemas.microsoft.com/office/drawing/2014/main" id="{0FD3AA11-6141-7EA7-1E9B-F24A9C1A37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8006" y="4084050"/>
            <a:ext cx="3679336" cy="2773950"/>
          </a:xfrm>
          <a:prstGeom prst="rect">
            <a:avLst/>
          </a:prstGeom>
        </p:spPr>
      </p:pic>
      <p:pic>
        <p:nvPicPr>
          <p:cNvPr id="17" name="Picture 16" descr="A group of people sitting at a table&#10;&#10;AI-generated content may be incorrect.">
            <a:extLst>
              <a:ext uri="{FF2B5EF4-FFF2-40B4-BE49-F238E27FC236}">
                <a16:creationId xmlns:a16="http://schemas.microsoft.com/office/drawing/2014/main" id="{98A8C29C-57E8-2FEC-4929-6D602EA48A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7340" y="4998404"/>
            <a:ext cx="4057421" cy="1825840"/>
          </a:xfrm>
          <a:prstGeom prst="rect">
            <a:avLst/>
          </a:prstGeom>
        </p:spPr>
      </p:pic>
    </p:spTree>
    <p:extLst>
      <p:ext uri="{BB962C8B-B14F-4D97-AF65-F5344CB8AC3E}">
        <p14:creationId xmlns:p14="http://schemas.microsoft.com/office/powerpoint/2010/main" val="840293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592D7-31F1-7AF0-88B0-2889AB029146}"/>
              </a:ext>
            </a:extLst>
          </p:cNvPr>
          <p:cNvSpPr>
            <a:spLocks noGrp="1"/>
          </p:cNvSpPr>
          <p:nvPr>
            <p:ph type="title"/>
          </p:nvPr>
        </p:nvSpPr>
        <p:spPr/>
        <p:txBody>
          <a:bodyPr>
            <a:normAutofit/>
          </a:bodyPr>
          <a:lstStyle/>
          <a:p>
            <a:r>
              <a:rPr lang="en-GB" dirty="0"/>
              <a:t>EU TRAINING MINUTES, Ghent, </a:t>
            </a:r>
            <a:br>
              <a:rPr lang="en-GB" dirty="0"/>
            </a:br>
            <a:r>
              <a:rPr lang="en-GB" dirty="0"/>
              <a:t>June 07-09 2023</a:t>
            </a:r>
            <a:endParaRPr lang="en-RS" dirty="0"/>
          </a:p>
        </p:txBody>
      </p:sp>
      <p:pic>
        <p:nvPicPr>
          <p:cNvPr id="5" name="Content Placeholder 4">
            <a:extLst>
              <a:ext uri="{FF2B5EF4-FFF2-40B4-BE49-F238E27FC236}">
                <a16:creationId xmlns:a16="http://schemas.microsoft.com/office/drawing/2014/main" id="{4EE88DE6-E210-94B0-B35F-68B52D30FBE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8351" y="2336800"/>
            <a:ext cx="3898900" cy="2921000"/>
          </a:xfrm>
        </p:spPr>
      </p:pic>
      <p:pic>
        <p:nvPicPr>
          <p:cNvPr id="7" name="Picture 6">
            <a:extLst>
              <a:ext uri="{FF2B5EF4-FFF2-40B4-BE49-F238E27FC236}">
                <a16:creationId xmlns:a16="http://schemas.microsoft.com/office/drawing/2014/main" id="{A7665F2A-B1A2-E084-EC9E-379885731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6849" y="2839435"/>
            <a:ext cx="4876800" cy="2184400"/>
          </a:xfrm>
          <a:prstGeom prst="rect">
            <a:avLst/>
          </a:prstGeom>
        </p:spPr>
      </p:pic>
    </p:spTree>
    <p:extLst>
      <p:ext uri="{BB962C8B-B14F-4D97-AF65-F5344CB8AC3E}">
        <p14:creationId xmlns:p14="http://schemas.microsoft.com/office/powerpoint/2010/main" val="2920938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6FFB9-2C23-3AF2-8329-BF0B99F0E827}"/>
              </a:ext>
            </a:extLst>
          </p:cNvPr>
          <p:cNvSpPr>
            <a:spLocks noGrp="1"/>
          </p:cNvSpPr>
          <p:nvPr>
            <p:ph type="title"/>
          </p:nvPr>
        </p:nvSpPr>
        <p:spPr/>
        <p:txBody>
          <a:bodyPr>
            <a:normAutofit fontScale="90000"/>
          </a:bodyPr>
          <a:lstStyle/>
          <a:p>
            <a:r>
              <a:rPr lang="en-US" b="1" dirty="0"/>
              <a:t>EARLY PHASE: ANALYSIS &amp; STRATEGY</a:t>
            </a:r>
            <a:br>
              <a:rPr lang="en-US" b="1" dirty="0"/>
            </a:br>
            <a:r>
              <a:rPr lang="en-US" b="1" dirty="0"/>
              <a:t>WORKSHOP IN PODGORICA, June 27-28 2023</a:t>
            </a:r>
            <a:endParaRPr lang="en-US" dirty="0"/>
          </a:p>
        </p:txBody>
      </p:sp>
      <p:sp>
        <p:nvSpPr>
          <p:cNvPr id="3" name="Content Placeholder 2">
            <a:extLst>
              <a:ext uri="{FF2B5EF4-FFF2-40B4-BE49-F238E27FC236}">
                <a16:creationId xmlns:a16="http://schemas.microsoft.com/office/drawing/2014/main" id="{EBE90888-B282-DE17-079F-3F0F3F310895}"/>
              </a:ext>
            </a:extLst>
          </p:cNvPr>
          <p:cNvSpPr>
            <a:spLocks noGrp="1"/>
          </p:cNvSpPr>
          <p:nvPr>
            <p:ph idx="1"/>
          </p:nvPr>
        </p:nvSpPr>
        <p:spPr>
          <a:xfrm>
            <a:off x="680321" y="2336873"/>
            <a:ext cx="10555950" cy="2686962"/>
          </a:xfrm>
        </p:spPr>
        <p:txBody>
          <a:bodyPr>
            <a:noAutofit/>
          </a:bodyPr>
          <a:lstStyle/>
          <a:p>
            <a:pPr marL="0" indent="0">
              <a:buNone/>
            </a:pPr>
            <a:r>
              <a:rPr lang="en-US" sz="2800" b="1" dirty="0"/>
              <a:t>Podgorica: Foundations for Success</a:t>
            </a:r>
            <a:endParaRPr lang="en-US" sz="2800" dirty="0"/>
          </a:p>
          <a:p>
            <a:pPr lvl="1"/>
            <a:r>
              <a:rPr lang="en-US" sz="2800" dirty="0"/>
              <a:t>Needs analysis conducted at all WB institutions</a:t>
            </a:r>
          </a:p>
          <a:p>
            <a:pPr lvl="1"/>
            <a:r>
              <a:rPr lang="en-US" sz="2800" dirty="0"/>
              <a:t>Identification of gaps in </a:t>
            </a:r>
            <a:r>
              <a:rPr lang="en-US" sz="2800" dirty="0" err="1"/>
              <a:t>IaH</a:t>
            </a:r>
            <a:r>
              <a:rPr lang="en-US" sz="2800" dirty="0"/>
              <a:t> and digital readiness</a:t>
            </a:r>
          </a:p>
          <a:p>
            <a:pPr lvl="1"/>
            <a:r>
              <a:rPr lang="en-US" sz="2800" dirty="0"/>
              <a:t>Development and adoption of institutional </a:t>
            </a:r>
            <a:r>
              <a:rPr lang="en-US" sz="2800" dirty="0" err="1"/>
              <a:t>IaH</a:t>
            </a:r>
            <a:r>
              <a:rPr lang="en-US" sz="2800" dirty="0"/>
              <a:t> strategies</a:t>
            </a:r>
          </a:p>
        </p:txBody>
      </p:sp>
      <p:sp>
        <p:nvSpPr>
          <p:cNvPr id="4" name="TextBox 3">
            <a:extLst>
              <a:ext uri="{FF2B5EF4-FFF2-40B4-BE49-F238E27FC236}">
                <a16:creationId xmlns:a16="http://schemas.microsoft.com/office/drawing/2014/main" id="{58F022E0-750C-0E09-6A08-750C0EE67369}"/>
              </a:ext>
            </a:extLst>
          </p:cNvPr>
          <p:cNvSpPr txBox="1"/>
          <p:nvPr/>
        </p:nvSpPr>
        <p:spPr>
          <a:xfrm>
            <a:off x="434156" y="5064877"/>
            <a:ext cx="7710203" cy="923330"/>
          </a:xfrm>
          <a:prstGeom prst="rect">
            <a:avLst/>
          </a:prstGeom>
          <a:noFill/>
        </p:spPr>
        <p:txBody>
          <a:bodyPr wrap="square" rtlCol="0">
            <a:spAutoFit/>
          </a:bodyPr>
          <a:lstStyle/>
          <a:p>
            <a:pPr algn="ctr"/>
            <a:r>
              <a:rPr lang="en-US" dirty="0"/>
              <a:t>WP2 created the foundation for everything that followed. It ensured that BIOSINT activities were not generic but tailored and adapted to institutional needs and national contexts</a:t>
            </a:r>
          </a:p>
        </p:txBody>
      </p:sp>
      <p:pic>
        <p:nvPicPr>
          <p:cNvPr id="7" name="Picture 6">
            <a:extLst>
              <a:ext uri="{FF2B5EF4-FFF2-40B4-BE49-F238E27FC236}">
                <a16:creationId xmlns:a16="http://schemas.microsoft.com/office/drawing/2014/main" id="{A0396212-C3F5-A881-764C-FFD6582B6B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4359" y="4414819"/>
            <a:ext cx="3952793" cy="2223446"/>
          </a:xfrm>
          <a:prstGeom prst="rect">
            <a:avLst/>
          </a:prstGeom>
          <a:ln>
            <a:noFill/>
          </a:ln>
          <a:effectLst>
            <a:softEdge rad="112500"/>
          </a:effectLst>
        </p:spPr>
      </p:pic>
    </p:spTree>
    <p:extLst>
      <p:ext uri="{BB962C8B-B14F-4D97-AF65-F5344CB8AC3E}">
        <p14:creationId xmlns:p14="http://schemas.microsoft.com/office/powerpoint/2010/main" val="1401916058"/>
      </p:ext>
    </p:extLst>
  </p:cSld>
  <p:clrMapOvr>
    <a:masterClrMapping/>
  </p:clrMapOvr>
</p:sld>
</file>

<file path=ppt/theme/theme1.xml><?xml version="1.0" encoding="utf-8"?>
<a:theme xmlns:a="http://schemas.openxmlformats.org/drawingml/2006/main" name="Berlin">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Berlin</Template>
  <TotalTime>484</TotalTime>
  <Words>1381</Words>
  <Application>Microsoft Macintosh PowerPoint</Application>
  <PresentationFormat>Widescreen</PresentationFormat>
  <Paragraphs>207</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Trebuchet MS</vt:lpstr>
      <vt:lpstr>Berlin</vt:lpstr>
      <vt:lpstr>BIOSINT Project Strengthening Capacities and Digital Competences in Biomedical Education through Internationalization at Home BIOSINT final project presentation</vt:lpstr>
      <vt:lpstr>AGENDA</vt:lpstr>
      <vt:lpstr>WHY BIOSINT?</vt:lpstr>
      <vt:lpstr>BIOSINT CONSORTIUM</vt:lpstr>
      <vt:lpstr>PROJECT OBJECTIVES</vt:lpstr>
      <vt:lpstr>PROJECT STRUCTURE</vt:lpstr>
      <vt:lpstr>KICK-OFF MEETING, Kragujevac, Serbia, February 23-24 2023</vt:lpstr>
      <vt:lpstr>EU TRAINING MINUTES, Ghent,  June 07-09 2023</vt:lpstr>
      <vt:lpstr>EARLY PHASE: ANALYSIS &amp; STRATEGY WORKSHOP IN PODGORICA, June 27-28 2023</vt:lpstr>
      <vt:lpstr>EU TRAINING, Vrdnik, Fruška Gora, Serbia, September 21-24 2023</vt:lpstr>
      <vt:lpstr>EU TRAINING, Timisoara, Romania,  17 - 20 OCTOBER 2023</vt:lpstr>
      <vt:lpstr>MOSTAR MEETING &amp; ACTIVITIES WORKSHOP IN MOSTAR, April 3-5 2024</vt:lpstr>
      <vt:lpstr>WORKSHOP IoC IN SKHODRA,  October 8-11 2024</vt:lpstr>
      <vt:lpstr>WORKSHOP IN TUZLA, December 4-6 2024</vt:lpstr>
      <vt:lpstr>CONSORTIUM MEETING, Tirana, June 4-5, 2025</vt:lpstr>
      <vt:lpstr>CAPACITY BUILDING FOR TEACHERS</vt:lpstr>
      <vt:lpstr>TRAINING OVERVIEW</vt:lpstr>
      <vt:lpstr>Key Outcomes from the Trainings</vt:lpstr>
      <vt:lpstr>On-line Teacher Training, December 2024</vt:lpstr>
      <vt:lpstr>OVERCOMING CHALLENGES</vt:lpstr>
      <vt:lpstr>CHALLENGES ENCOUNTERED</vt:lpstr>
      <vt:lpstr>FROM PLANNING TO DELIVERY</vt:lpstr>
      <vt:lpstr>INTERNATIONAL VIRTUAL COURSES</vt:lpstr>
      <vt:lpstr>STUDENT PARTICIPATION &amp; FEEDBACK</vt:lpstr>
      <vt:lpstr>PowerPoint Presentation</vt:lpstr>
      <vt:lpstr>IMPACT ON INSTITUTIONS</vt:lpstr>
      <vt:lpstr>DISSEMINATION &amp; VISIBILITY</vt:lpstr>
      <vt:lpstr>SCIENTIFIC OUTPUTS</vt:lpstr>
      <vt:lpstr>SUSTAINABILITY</vt:lpstr>
      <vt:lpstr>KEY LESSONS LEARNED</vt:lpstr>
      <vt:lpstr>CONCLUSION</vt:lpstr>
      <vt:lpstr>PowerPoint Presentation</vt:lpstr>
      <vt:lpstr>Disclaimer and Acknowledgement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User</dc:creator>
  <cp:lastModifiedBy>Aleksandra Vranic</cp:lastModifiedBy>
  <cp:revision>47</cp:revision>
  <dcterms:created xsi:type="dcterms:W3CDTF">2025-12-13T17:16:43Z</dcterms:created>
  <dcterms:modified xsi:type="dcterms:W3CDTF">2025-12-16T11:04:43Z</dcterms:modified>
</cp:coreProperties>
</file>