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7" r:id="rId3"/>
    <p:sldId id="258" r:id="rId4"/>
    <p:sldId id="259" r:id="rId5"/>
    <p:sldId id="260" r:id="rId6"/>
    <p:sldId id="261" r:id="rId7"/>
    <p:sldId id="262" r:id="rId8"/>
    <p:sldId id="263" r:id="rId9"/>
    <p:sldId id="264" r:id="rId10"/>
    <p:sldId id="265" r:id="rId11"/>
    <p:sldId id="267" r:id="rId12"/>
    <p:sldId id="266" r:id="rId13"/>
    <p:sldId id="268" r:id="rId14"/>
    <p:sldId id="269" r:id="rId15"/>
    <p:sldId id="278" r:id="rId16"/>
    <p:sldId id="277" r:id="rId17"/>
    <p:sldId id="270" r:id="rId18"/>
    <p:sldId id="271" r:id="rId19"/>
    <p:sldId id="272" r:id="rId20"/>
    <p:sldId id="273" r:id="rId21"/>
    <p:sldId id="275" r:id="rId22"/>
    <p:sldId id="279" r:id="rId23"/>
    <p:sldId id="274" r:id="rId24"/>
    <p:sldId id="276" r:id="rId2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7" d="100"/>
          <a:sy n="67" d="100"/>
        </p:scale>
        <p:origin x="-1476" y="-108"/>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905000"/>
            <a:ext cx="7543800" cy="2593975"/>
          </a:xfrm>
        </p:spPr>
        <p:txBody>
          <a:bodyPr anchor="b"/>
          <a:lstStyle>
            <a:lvl1pPr>
              <a:defRPr sz="6600">
                <a:ln>
                  <a:noFill/>
                </a:ln>
                <a:solidFill>
                  <a:schemeClr val="tx2"/>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685800" y="4572000"/>
            <a:ext cx="6461760" cy="1066800"/>
          </a:xfrm>
        </p:spPr>
        <p:txBody>
          <a:bodyPr anchor="t">
            <a:normAutofit/>
          </a:bodyPr>
          <a:lstStyle>
            <a:lvl1pPr marL="0" indent="0" algn="l">
              <a:buNone/>
              <a:defRPr sz="20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F29C66AA-E5E6-4A2E-B51F-C61DECDA2DC5}" type="datetimeFigureOut">
              <a:rPr lang="en-US" smtClean="0"/>
              <a:t>3/31/2024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6B7611E-B39F-409F-87E8-94D1BFE6ACAA}"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29C66AA-E5E6-4A2E-B51F-C61DECDA2DC5}" type="datetimeFigureOut">
              <a:rPr lang="en-US" smtClean="0"/>
              <a:t>3/31/2024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6B7611E-B39F-409F-87E8-94D1BFE6ACAA}"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1752600" cy="5851525"/>
          </a:xfrm>
        </p:spPr>
        <p:txBody>
          <a:bodyPr vert="eaVert" anchor="b" anchorCtr="0"/>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29C66AA-E5E6-4A2E-B51F-C61DECDA2DC5}" type="datetimeFigureOut">
              <a:rPr lang="en-US" smtClean="0"/>
              <a:t>3/31/2024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6B7611E-B39F-409F-87E8-94D1BFE6ACAA}"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29C66AA-E5E6-4A2E-B51F-C61DECDA2DC5}" type="datetimeFigureOut">
              <a:rPr lang="en-US" smtClean="0"/>
              <a:t>3/31/2024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6B7611E-B39F-409F-87E8-94D1BFE6ACAA}"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5486400"/>
            <a:ext cx="7659687" cy="1168400"/>
          </a:xfrm>
        </p:spPr>
        <p:txBody>
          <a:bodyPr anchor="t"/>
          <a:lstStyle>
            <a:lvl1pPr algn="l">
              <a:defRPr sz="36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722313" y="3852863"/>
            <a:ext cx="6135687" cy="1633538"/>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29C66AA-E5E6-4A2E-B51F-C61DECDA2DC5}" type="datetimeFigureOut">
              <a:rPr lang="en-US" smtClean="0"/>
              <a:t>3/31/2024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6B7611E-B39F-409F-87E8-94D1BFE6ACAA}"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4196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F29C66AA-E5E6-4A2E-B51F-C61DECDA2DC5}" type="datetimeFigureOut">
              <a:rPr lang="en-US" smtClean="0"/>
              <a:t>3/31/2024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6B7611E-B39F-409F-87E8-94D1BFE6ACAA}"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4196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4196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F29C66AA-E5E6-4A2E-B51F-C61DECDA2DC5}" type="datetimeFigureOut">
              <a:rPr lang="en-US" smtClean="0"/>
              <a:t>3/31/2024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6B7611E-B39F-409F-87E8-94D1BFE6ACAA}"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F29C66AA-E5E6-4A2E-B51F-C61DECDA2DC5}" type="datetimeFigureOut">
              <a:rPr lang="en-US" smtClean="0"/>
              <a:t>3/31/2024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6B7611E-B39F-409F-87E8-94D1BFE6ACAA}"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29C66AA-E5E6-4A2E-B51F-C61DECDA2DC5}" type="datetimeFigureOut">
              <a:rPr lang="en-US" smtClean="0"/>
              <a:t>3/31/2024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6B7611E-B39F-409F-87E8-94D1BFE6ACAA}"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4801" y="5495544"/>
            <a:ext cx="7772400" cy="594360"/>
          </a:xfrm>
        </p:spPr>
        <p:txBody>
          <a:bodyPr anchor="b"/>
          <a:lstStyle>
            <a:lvl1pPr algn="ctr">
              <a:defRPr sz="2200" b="1"/>
            </a:lvl1pPr>
          </a:lstStyle>
          <a:p>
            <a:r>
              <a:rPr lang="en-US" smtClean="0"/>
              <a:t>Click to edit Master title style</a:t>
            </a:r>
            <a:endParaRPr lang="en-US" dirty="0"/>
          </a:p>
        </p:txBody>
      </p:sp>
      <p:sp>
        <p:nvSpPr>
          <p:cNvPr id="4" name="Text Placeholder 3"/>
          <p:cNvSpPr>
            <a:spLocks noGrp="1"/>
          </p:cNvSpPr>
          <p:nvPr>
            <p:ph type="body" sz="half" idx="2"/>
          </p:nvPr>
        </p:nvSpPr>
        <p:spPr>
          <a:xfrm>
            <a:off x="304799" y="6096000"/>
            <a:ext cx="7772401" cy="6096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29C66AA-E5E6-4A2E-B51F-C61DECDA2DC5}" type="datetimeFigureOut">
              <a:rPr lang="en-US" smtClean="0"/>
              <a:t>3/31/2024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6B7611E-B39F-409F-87E8-94D1BFE6ACAA}" type="slidenum">
              <a:rPr lang="en-US" smtClean="0"/>
              <a:t>‹#›</a:t>
            </a:fld>
            <a:endParaRPr lang="en-US"/>
          </a:p>
        </p:txBody>
      </p:sp>
      <p:sp>
        <p:nvSpPr>
          <p:cNvPr id="9" name="Content Placeholder 8"/>
          <p:cNvSpPr>
            <a:spLocks noGrp="1"/>
          </p:cNvSpPr>
          <p:nvPr>
            <p:ph sz="quarter" idx="13"/>
          </p:nvPr>
        </p:nvSpPr>
        <p:spPr>
          <a:xfrm>
            <a:off x="304800" y="381000"/>
            <a:ext cx="7772400" cy="494284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1752" y="5495278"/>
            <a:ext cx="7772400" cy="594626"/>
          </a:xfrm>
        </p:spPr>
        <p:txBody>
          <a:bodyPr anchor="b"/>
          <a:lstStyle>
            <a:lvl1pPr algn="ctr">
              <a:defRPr sz="2200" b="1">
                <a:ln>
                  <a:noFill/>
                </a:ln>
                <a:solidFill>
                  <a:schemeClr val="tx2"/>
                </a:solidFill>
              </a:defRPr>
            </a:lvl1pPr>
          </a:lstStyle>
          <a:p>
            <a:r>
              <a:rPr lang="en-US" smtClean="0"/>
              <a:t>Click to edit Master title style</a:t>
            </a:r>
            <a:endParaRPr lang="en-US" dirty="0"/>
          </a:p>
        </p:txBody>
      </p:sp>
      <p:sp>
        <p:nvSpPr>
          <p:cNvPr id="3" name="Picture Placeholder 2"/>
          <p:cNvSpPr>
            <a:spLocks noGrp="1"/>
          </p:cNvSpPr>
          <p:nvPr>
            <p:ph type="pic" idx="1"/>
          </p:nvPr>
        </p:nvSpPr>
        <p:spPr>
          <a:xfrm>
            <a:off x="0" y="0"/>
            <a:ext cx="84582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301752" y="6096000"/>
            <a:ext cx="7772400" cy="612648"/>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8" name="Date Placeholder 7"/>
          <p:cNvSpPr>
            <a:spLocks noGrp="1"/>
          </p:cNvSpPr>
          <p:nvPr>
            <p:ph type="dt" sz="half" idx="10"/>
          </p:nvPr>
        </p:nvSpPr>
        <p:spPr/>
        <p:txBody>
          <a:bodyPr/>
          <a:lstStyle/>
          <a:p>
            <a:fld id="{F29C66AA-E5E6-4A2E-B51F-C61DECDA2DC5}" type="datetimeFigureOut">
              <a:rPr lang="en-US" smtClean="0"/>
              <a:t>3/31/2024</a:t>
            </a:fld>
            <a:endParaRPr lang="en-US"/>
          </a:p>
        </p:txBody>
      </p:sp>
      <p:sp>
        <p:nvSpPr>
          <p:cNvPr id="9" name="Slide Number Placeholder 8"/>
          <p:cNvSpPr>
            <a:spLocks noGrp="1"/>
          </p:cNvSpPr>
          <p:nvPr>
            <p:ph type="sldNum" sz="quarter" idx="11"/>
          </p:nvPr>
        </p:nvSpPr>
        <p:spPr/>
        <p:txBody>
          <a:bodyPr/>
          <a:lstStyle/>
          <a:p>
            <a:fld id="{F6B7611E-B39F-409F-87E8-94D1BFE6ACAA}" type="slidenum">
              <a:rPr lang="en-US" smtClean="0"/>
              <a:t>‹#›</a:t>
            </a:fld>
            <a:endParaRPr lang="en-US"/>
          </a:p>
        </p:txBody>
      </p:sp>
      <p:sp>
        <p:nvSpPr>
          <p:cNvPr id="10" name="Footer Placeholder 9"/>
          <p:cNvSpPr>
            <a:spLocks noGrp="1"/>
          </p:cNvSpPr>
          <p:nvPr>
            <p:ph type="ftr" sz="quarter" idx="12"/>
          </p:nvPr>
        </p:nvSpPr>
        <p:spPr/>
        <p:txBody>
          <a:bodyPr/>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7620000" cy="1143000"/>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7620000" cy="48006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Rectangle 6"/>
          <p:cNvSpPr/>
          <p:nvPr/>
        </p:nvSpPr>
        <p:spPr>
          <a:xfrm>
            <a:off x="8458200" y="0"/>
            <a:ext cx="6858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8458200" y="5486400"/>
            <a:ext cx="685800" cy="6858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lide Number Placeholder 5"/>
          <p:cNvSpPr>
            <a:spLocks noGrp="1"/>
          </p:cNvSpPr>
          <p:nvPr>
            <p:ph type="sldNum" sz="quarter" idx="4"/>
          </p:nvPr>
        </p:nvSpPr>
        <p:spPr>
          <a:xfrm>
            <a:off x="8531788" y="5648960"/>
            <a:ext cx="548640" cy="396240"/>
          </a:xfrm>
          <a:prstGeom prst="bracketPair">
            <a:avLst>
              <a:gd name="adj" fmla="val 17949"/>
            </a:avLst>
          </a:prstGeom>
          <a:ln w="19050">
            <a:solidFill>
              <a:srgbClr val="FFFFFF"/>
            </a:solidFill>
          </a:ln>
        </p:spPr>
        <p:txBody>
          <a:bodyPr vert="horz" lIns="0" tIns="0" rIns="0" bIns="0" rtlCol="0" anchor="ctr"/>
          <a:lstStyle>
            <a:lvl1pPr algn="ctr">
              <a:defRPr sz="1800">
                <a:solidFill>
                  <a:srgbClr val="FFFFFF"/>
                </a:solidFill>
              </a:defRPr>
            </a:lvl1pPr>
          </a:lstStyle>
          <a:p>
            <a:fld id="{F6B7611E-B39F-409F-87E8-94D1BFE6ACAA}" type="slidenum">
              <a:rPr lang="en-US" smtClean="0"/>
              <a:t>‹#›</a:t>
            </a:fld>
            <a:endParaRPr lang="en-US"/>
          </a:p>
        </p:txBody>
      </p:sp>
      <p:sp>
        <p:nvSpPr>
          <p:cNvPr id="5" name="Footer Placeholder 4"/>
          <p:cNvSpPr>
            <a:spLocks noGrp="1"/>
          </p:cNvSpPr>
          <p:nvPr>
            <p:ph type="ftr" sz="quarter" idx="3"/>
          </p:nvPr>
        </p:nvSpPr>
        <p:spPr>
          <a:xfrm rot="16200000">
            <a:off x="7586910" y="4048760"/>
            <a:ext cx="2367281" cy="365760"/>
          </a:xfrm>
          <a:prstGeom prst="rect">
            <a:avLst/>
          </a:prstGeom>
        </p:spPr>
        <p:txBody>
          <a:bodyPr vert="horz" lIns="91440" tIns="45720" rIns="91440" bIns="45720" rtlCol="0" anchor="ctr"/>
          <a:lstStyle>
            <a:lvl1pPr algn="r">
              <a:defRPr sz="1200">
                <a:solidFill>
                  <a:schemeClr val="bg2"/>
                </a:solidFill>
              </a:defRPr>
            </a:lvl1pPr>
          </a:lstStyle>
          <a:p>
            <a:endParaRPr lang="en-US"/>
          </a:p>
        </p:txBody>
      </p:sp>
      <p:sp>
        <p:nvSpPr>
          <p:cNvPr id="4" name="Date Placeholder 3"/>
          <p:cNvSpPr>
            <a:spLocks noGrp="1"/>
          </p:cNvSpPr>
          <p:nvPr>
            <p:ph type="dt" sz="half" idx="2"/>
          </p:nvPr>
        </p:nvSpPr>
        <p:spPr>
          <a:xfrm rot="16200000">
            <a:off x="7551351" y="1645920"/>
            <a:ext cx="2438399" cy="365760"/>
          </a:xfrm>
          <a:prstGeom prst="rect">
            <a:avLst/>
          </a:prstGeom>
        </p:spPr>
        <p:txBody>
          <a:bodyPr vert="horz" lIns="91440" tIns="45720" rIns="91440" bIns="45720" rtlCol="0" anchor="ctr"/>
          <a:lstStyle>
            <a:lvl1pPr algn="l">
              <a:defRPr sz="1200">
                <a:solidFill>
                  <a:schemeClr val="bg2"/>
                </a:solidFill>
              </a:defRPr>
            </a:lvl1pPr>
          </a:lstStyle>
          <a:p>
            <a:fld id="{F29C66AA-E5E6-4A2E-B51F-C61DECDA2DC5}" type="datetimeFigureOut">
              <a:rPr lang="en-US" smtClean="0"/>
              <a:t>3/31/2024</a:t>
            </a:fld>
            <a:endParaRPr 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914400" rtl="0" eaLnBrk="1" latinLnBrk="0" hangingPunct="1">
        <a:spcBef>
          <a:spcPct val="0"/>
        </a:spcBef>
        <a:buNone/>
        <a:defRPr sz="4600" kern="1200" cap="none" spc="-100" baseline="0">
          <a:ln>
            <a:noFill/>
          </a:ln>
          <a:solidFill>
            <a:schemeClr val="tx2"/>
          </a:solidFill>
          <a:effectLst/>
          <a:latin typeface="+mj-lt"/>
          <a:ea typeface="+mj-ea"/>
          <a:cs typeface="+mj-cs"/>
        </a:defRPr>
      </a:lvl1pPr>
    </p:titleStyle>
    <p:bodyStyle>
      <a:lvl1pPr marL="342900" indent="-228600" algn="l" defTabSz="914400" rtl="0" eaLnBrk="1" latinLnBrk="0" hangingPunct="1">
        <a:spcBef>
          <a:spcPct val="20000"/>
        </a:spcBef>
        <a:buClr>
          <a:schemeClr val="accent1"/>
        </a:buClr>
        <a:buFont typeface="Arial" pitchFamily="34" charset="0"/>
        <a:buChar char="•"/>
        <a:defRPr sz="2200" kern="1200">
          <a:solidFill>
            <a:schemeClr val="tx1"/>
          </a:solidFill>
          <a:latin typeface="+mn-lt"/>
          <a:ea typeface="+mn-ea"/>
          <a:cs typeface="+mn-cs"/>
        </a:defRPr>
      </a:lvl1pPr>
      <a:lvl2pPr marL="640080" indent="-228600" algn="l" defTabSz="914400" rtl="0" eaLnBrk="1" latinLnBrk="0" hangingPunct="1">
        <a:spcBef>
          <a:spcPct val="20000"/>
        </a:spcBef>
        <a:buClr>
          <a:schemeClr val="accent2"/>
        </a:buClr>
        <a:buFont typeface="Arial" pitchFamily="34" charset="0"/>
        <a:buChar char="•"/>
        <a:defRPr sz="2000" kern="1200">
          <a:solidFill>
            <a:schemeClr val="tx1"/>
          </a:solidFill>
          <a:latin typeface="+mn-lt"/>
          <a:ea typeface="+mn-ea"/>
          <a:cs typeface="+mn-cs"/>
        </a:defRPr>
      </a:lvl2pPr>
      <a:lvl3pPr marL="1005840" indent="-228600" algn="l" defTabSz="914400" rtl="0"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3pPr>
      <a:lvl4pPr marL="1280160" indent="-228600" algn="l" defTabSz="914400" rtl="0" eaLnBrk="1" latinLnBrk="0" hangingPunct="1">
        <a:spcBef>
          <a:spcPct val="20000"/>
        </a:spcBef>
        <a:buClr>
          <a:schemeClr val="accent4"/>
        </a:buClr>
        <a:buFont typeface="Arial" pitchFamily="34" charset="0"/>
        <a:buChar char="•"/>
        <a:defRPr sz="1600" kern="1200">
          <a:solidFill>
            <a:schemeClr val="tx1"/>
          </a:solidFill>
          <a:latin typeface="+mn-lt"/>
          <a:ea typeface="+mn-ea"/>
          <a:cs typeface="+mn-cs"/>
        </a:defRPr>
      </a:lvl4pPr>
      <a:lvl5pPr marL="1554480" indent="-228600" algn="l" defTabSz="914400" rtl="0" eaLnBrk="1" latinLnBrk="0" hangingPunct="1">
        <a:spcBef>
          <a:spcPct val="20000"/>
        </a:spcBef>
        <a:buClr>
          <a:schemeClr val="accent5"/>
        </a:buClr>
        <a:buFont typeface="Arial" pitchFamily="34" charset="0"/>
        <a:buChar char="•"/>
        <a:defRPr sz="1400" kern="1200" baseline="0">
          <a:solidFill>
            <a:schemeClr val="tx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4.png"/><Relationship Id="rId1" Type="http://schemas.openxmlformats.org/officeDocument/2006/relationships/slideLayout" Target="../slideLayouts/slideLayout2.xml"/><Relationship Id="rId5" Type="http://schemas.openxmlformats.org/officeDocument/2006/relationships/image" Target="../media/image8.png"/><Relationship Id="rId4" Type="http://schemas.openxmlformats.org/officeDocument/2006/relationships/image" Target="../media/image7.png"/></Relationships>
</file>

<file path=ppt/slides/_rels/slide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1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1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1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1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0.png"/><Relationship Id="rId1" Type="http://schemas.openxmlformats.org/officeDocument/2006/relationships/slideLayout" Target="../slideLayouts/slideLayout7.xml"/><Relationship Id="rId4" Type="http://schemas.openxmlformats.org/officeDocument/2006/relationships/image" Target="../media/image8.png"/></Relationships>
</file>

<file path=ppt/slides/_rels/slide1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1.png"/><Relationship Id="rId1" Type="http://schemas.openxmlformats.org/officeDocument/2006/relationships/slideLayout" Target="../slideLayouts/slideLayout7.xml"/><Relationship Id="rId4" Type="http://schemas.openxmlformats.org/officeDocument/2006/relationships/image" Target="../media/image8.png"/></Relationships>
</file>

<file path=ppt/slides/_rels/slide1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1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1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2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2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2.png"/><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2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905001"/>
            <a:ext cx="7543800" cy="1752600"/>
          </a:xfrm>
        </p:spPr>
        <p:txBody>
          <a:bodyPr/>
          <a:lstStyle/>
          <a:p>
            <a:r>
              <a:rPr lang="bs-Latn-BA" sz="5400" b="1" dirty="0" smtClean="0"/>
              <a:t>Teaching</a:t>
            </a:r>
            <a:r>
              <a:rPr lang="en-US" sz="5400" b="1" dirty="0" smtClean="0"/>
              <a:t> on </a:t>
            </a:r>
            <a:r>
              <a:rPr lang="en-US" sz="5400" b="1" dirty="0"/>
              <a:t>E</a:t>
            </a:r>
            <a:r>
              <a:rPr lang="en-US" sz="5400" b="1" dirty="0" smtClean="0"/>
              <a:t>nglish language</a:t>
            </a:r>
            <a:r>
              <a:rPr lang="bs-Latn-BA" sz="5400" b="1" dirty="0" smtClean="0"/>
              <a:t>-MFF</a:t>
            </a:r>
            <a:endParaRPr lang="en-US" sz="5400" b="1" dirty="0"/>
          </a:p>
        </p:txBody>
      </p:sp>
      <p:sp>
        <p:nvSpPr>
          <p:cNvPr id="3" name="Subtitle 2"/>
          <p:cNvSpPr>
            <a:spLocks noGrp="1"/>
          </p:cNvSpPr>
          <p:nvPr>
            <p:ph type="subTitle" idx="1"/>
          </p:nvPr>
        </p:nvSpPr>
        <p:spPr>
          <a:xfrm>
            <a:off x="621505" y="3810000"/>
            <a:ext cx="6461760" cy="1066800"/>
          </a:xfrm>
        </p:spPr>
        <p:txBody>
          <a:bodyPr>
            <a:noAutofit/>
          </a:bodyPr>
          <a:lstStyle/>
          <a:p>
            <a:r>
              <a:rPr lang="en-US" b="1" dirty="0" smtClean="0">
                <a:solidFill>
                  <a:srgbClr val="FF0000"/>
                </a:solidFill>
              </a:rPr>
              <a:t>Prof. </a:t>
            </a:r>
            <a:r>
              <a:rPr lang="en-US" b="1" dirty="0" err="1" smtClean="0">
                <a:solidFill>
                  <a:srgbClr val="FF0000"/>
                </a:solidFill>
              </a:rPr>
              <a:t>dr</a:t>
            </a:r>
            <a:r>
              <a:rPr lang="en-US" b="1" dirty="0" smtClean="0">
                <a:solidFill>
                  <a:srgbClr val="FF0000"/>
                </a:solidFill>
              </a:rPr>
              <a:t> </a:t>
            </a:r>
            <a:r>
              <a:rPr lang="en-US" b="1" dirty="0" err="1" smtClean="0">
                <a:solidFill>
                  <a:srgbClr val="FF0000"/>
                </a:solidFill>
              </a:rPr>
              <a:t>Dejan</a:t>
            </a:r>
            <a:r>
              <a:rPr lang="en-US" b="1" dirty="0" smtClean="0">
                <a:solidFill>
                  <a:srgbClr val="FF0000"/>
                </a:solidFill>
              </a:rPr>
              <a:t> </a:t>
            </a:r>
            <a:r>
              <a:rPr lang="en-US" b="1" dirty="0" err="1" smtClean="0">
                <a:solidFill>
                  <a:srgbClr val="FF0000"/>
                </a:solidFill>
              </a:rPr>
              <a:t>Bokonjic</a:t>
            </a:r>
            <a:endParaRPr lang="en-US" b="1" dirty="0" smtClean="0">
              <a:solidFill>
                <a:srgbClr val="FF0000"/>
              </a:solidFill>
            </a:endParaRPr>
          </a:p>
          <a:p>
            <a:r>
              <a:rPr lang="en-US" b="1" dirty="0" smtClean="0">
                <a:solidFill>
                  <a:srgbClr val="FF0000"/>
                </a:solidFill>
              </a:rPr>
              <a:t>Prof. </a:t>
            </a:r>
            <a:r>
              <a:rPr lang="en-US" b="1" dirty="0" err="1" smtClean="0">
                <a:solidFill>
                  <a:srgbClr val="FF0000"/>
                </a:solidFill>
              </a:rPr>
              <a:t>dr</a:t>
            </a:r>
            <a:r>
              <a:rPr lang="en-US" b="1" dirty="0" smtClean="0">
                <a:solidFill>
                  <a:srgbClr val="FF0000"/>
                </a:solidFill>
              </a:rPr>
              <a:t> </a:t>
            </a:r>
            <a:r>
              <a:rPr lang="en-US" b="1" dirty="0" err="1" smtClean="0">
                <a:solidFill>
                  <a:srgbClr val="FF0000"/>
                </a:solidFill>
              </a:rPr>
              <a:t>Ognjenka</a:t>
            </a:r>
            <a:r>
              <a:rPr lang="en-US" b="1" dirty="0" smtClean="0">
                <a:solidFill>
                  <a:srgbClr val="FF0000"/>
                </a:solidFill>
              </a:rPr>
              <a:t> </a:t>
            </a:r>
            <a:r>
              <a:rPr lang="en-US" b="1" dirty="0" err="1" smtClean="0">
                <a:solidFill>
                  <a:srgbClr val="FF0000"/>
                </a:solidFill>
              </a:rPr>
              <a:t>Janjic</a:t>
            </a:r>
            <a:r>
              <a:rPr lang="en-US" b="1" dirty="0" smtClean="0">
                <a:solidFill>
                  <a:srgbClr val="FF0000"/>
                </a:solidFill>
              </a:rPr>
              <a:t> </a:t>
            </a:r>
            <a:r>
              <a:rPr lang="en-US" b="1" dirty="0" err="1" smtClean="0">
                <a:solidFill>
                  <a:srgbClr val="FF0000"/>
                </a:solidFill>
              </a:rPr>
              <a:t>Pavlovic</a:t>
            </a:r>
            <a:endParaRPr lang="en-US" b="1" dirty="0" smtClean="0">
              <a:solidFill>
                <a:srgbClr val="FF0000"/>
              </a:solidFill>
            </a:endParaRPr>
          </a:p>
          <a:p>
            <a:r>
              <a:rPr lang="en-US" b="1" dirty="0" smtClean="0">
                <a:solidFill>
                  <a:srgbClr val="FF0000"/>
                </a:solidFill>
              </a:rPr>
              <a:t>Prof. </a:t>
            </a:r>
            <a:r>
              <a:rPr lang="en-US" b="1" dirty="0" err="1" smtClean="0">
                <a:solidFill>
                  <a:srgbClr val="FF0000"/>
                </a:solidFill>
              </a:rPr>
              <a:t>dr</a:t>
            </a:r>
            <a:r>
              <a:rPr lang="en-US" b="1" dirty="0" smtClean="0">
                <a:solidFill>
                  <a:srgbClr val="FF0000"/>
                </a:solidFill>
              </a:rPr>
              <a:t> Irena </a:t>
            </a:r>
            <a:r>
              <a:rPr lang="en-US" b="1" dirty="0" err="1" smtClean="0">
                <a:solidFill>
                  <a:srgbClr val="FF0000"/>
                </a:solidFill>
              </a:rPr>
              <a:t>Mladenovic</a:t>
            </a:r>
            <a:endParaRPr lang="en-US" b="1" dirty="0" smtClean="0">
              <a:solidFill>
                <a:srgbClr val="FF0000"/>
              </a:solidFill>
            </a:endParaRPr>
          </a:p>
          <a:p>
            <a:r>
              <a:rPr lang="en-US" b="1" dirty="0" err="1" smtClean="0">
                <a:solidFill>
                  <a:srgbClr val="FF0000"/>
                </a:solidFill>
              </a:rPr>
              <a:t>Doc.dr</a:t>
            </a:r>
            <a:r>
              <a:rPr lang="en-US" b="1" dirty="0" smtClean="0">
                <a:solidFill>
                  <a:srgbClr val="FF0000"/>
                </a:solidFill>
              </a:rPr>
              <a:t> </a:t>
            </a:r>
            <a:r>
              <a:rPr lang="en-US" b="1" dirty="0" err="1" smtClean="0">
                <a:solidFill>
                  <a:srgbClr val="FF0000"/>
                </a:solidFill>
              </a:rPr>
              <a:t>Nenad</a:t>
            </a:r>
            <a:r>
              <a:rPr lang="en-US" b="1" dirty="0" smtClean="0">
                <a:solidFill>
                  <a:srgbClr val="FF0000"/>
                </a:solidFill>
              </a:rPr>
              <a:t> </a:t>
            </a:r>
            <a:r>
              <a:rPr lang="en-US" b="1" dirty="0" err="1" smtClean="0">
                <a:solidFill>
                  <a:srgbClr val="FF0000"/>
                </a:solidFill>
              </a:rPr>
              <a:t>Markovic</a:t>
            </a:r>
            <a:endParaRPr lang="bs-Latn-BA" b="1" dirty="0" smtClean="0">
              <a:solidFill>
                <a:srgbClr val="FF0000"/>
              </a:solidFill>
            </a:endParaRPr>
          </a:p>
          <a:p>
            <a:pPr algn="ctr"/>
            <a:r>
              <a:rPr lang="en-US" sz="1400" b="1" dirty="0">
                <a:solidFill>
                  <a:schemeClr val="tx1"/>
                </a:solidFill>
              </a:rPr>
              <a:t>EU TRAINING 4 </a:t>
            </a:r>
          </a:p>
          <a:p>
            <a:pPr algn="ctr"/>
            <a:r>
              <a:rPr lang="en-US" sz="1400" b="1" dirty="0">
                <a:solidFill>
                  <a:schemeClr val="tx1"/>
                </a:solidFill>
              </a:rPr>
              <a:t>SCHOOL OF MEDICINE, UNIVERSITY OF MOSTAR</a:t>
            </a:r>
          </a:p>
          <a:p>
            <a:pPr algn="ctr"/>
            <a:r>
              <a:rPr lang="en-US" sz="1400" b="1" dirty="0">
                <a:solidFill>
                  <a:schemeClr val="tx1"/>
                </a:solidFill>
              </a:rPr>
              <a:t>BOSNIA AND HERZEGOVINA </a:t>
            </a:r>
            <a:endParaRPr lang="bs-Latn-BA" sz="1400" b="1" dirty="0" smtClean="0">
              <a:solidFill>
                <a:schemeClr val="tx1"/>
              </a:solidFill>
            </a:endParaRPr>
          </a:p>
          <a:p>
            <a:pPr algn="ctr"/>
            <a:r>
              <a:rPr lang="bs-Latn-BA" sz="1400" b="1" dirty="0" smtClean="0">
                <a:solidFill>
                  <a:schemeClr val="tx1"/>
                </a:solidFill>
              </a:rPr>
              <a:t>April 04-05 2024.</a:t>
            </a:r>
            <a:endParaRPr lang="en-US" sz="1400" b="1" dirty="0">
              <a:solidFill>
                <a:schemeClr val="tx1"/>
              </a:solidFill>
            </a:endParaRPr>
          </a:p>
          <a:p>
            <a:endParaRPr lang="bs-Latn-BA" b="1" dirty="0" smtClean="0">
              <a:solidFill>
                <a:schemeClr val="tx1"/>
              </a:solidFill>
            </a:endParaRPr>
          </a:p>
          <a:p>
            <a:endParaRPr lang="en-US" b="1" dirty="0" smtClean="0">
              <a:solidFill>
                <a:srgbClr val="FF0000"/>
              </a:solidFill>
            </a:endParaRPr>
          </a:p>
        </p:txBody>
      </p:sp>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763" y="1"/>
            <a:ext cx="1223963" cy="9818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8"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743200" y="53975"/>
            <a:ext cx="3581400" cy="8722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9"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620000" y="0"/>
            <a:ext cx="835025" cy="7985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4"/>
          <p:cNvSpPr/>
          <p:nvPr/>
        </p:nvSpPr>
        <p:spPr>
          <a:xfrm>
            <a:off x="69849" y="994925"/>
            <a:ext cx="8001000" cy="1077218"/>
          </a:xfrm>
          <a:prstGeom prst="rect">
            <a:avLst/>
          </a:prstGeom>
        </p:spPr>
        <p:txBody>
          <a:bodyPr wrap="square">
            <a:spAutoFit/>
          </a:bodyPr>
          <a:lstStyle/>
          <a:p>
            <a:pPr algn="ctr"/>
            <a:r>
              <a:rPr lang="en-US" sz="1600" dirty="0" smtClean="0"/>
              <a:t>Erasmus+ KA2 Capacity Building in the field of Higher Education</a:t>
            </a:r>
          </a:p>
          <a:p>
            <a:pPr algn="ctr"/>
            <a:r>
              <a:rPr lang="en-US" sz="1600" b="1" dirty="0" smtClean="0"/>
              <a:t>Strengthening capacities and digital competences in biomedical education through internationalization at home BIOSINT</a:t>
            </a:r>
          </a:p>
          <a:p>
            <a:pPr algn="ctr"/>
            <a:r>
              <a:rPr lang="en-US" sz="1600" dirty="0" smtClean="0"/>
              <a:t>101082863-BIOSINT-ERASMUS-EDU-2022-CBHE</a:t>
            </a:r>
            <a:endParaRPr lang="en-US" sz="1600" dirty="0"/>
          </a:p>
        </p:txBody>
      </p:sp>
    </p:spTree>
    <p:extLst>
      <p:ext uri="{BB962C8B-B14F-4D97-AF65-F5344CB8AC3E}">
        <p14:creationId xmlns:p14="http://schemas.microsoft.com/office/powerpoint/2010/main" val="271909449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76200"/>
            <a:ext cx="8229600" cy="1143000"/>
          </a:xfrm>
        </p:spPr>
        <p:txBody>
          <a:bodyPr/>
          <a:lstStyle/>
          <a:p>
            <a:r>
              <a:rPr lang="bs-Latn-BA" dirty="0" smtClean="0"/>
              <a:t>        Entering exam</a:t>
            </a:r>
            <a:endParaRPr lang="en-US" dirty="0"/>
          </a:p>
        </p:txBody>
      </p:sp>
      <p:sp>
        <p:nvSpPr>
          <p:cNvPr id="3" name="Content Placeholder 2"/>
          <p:cNvSpPr>
            <a:spLocks noGrp="1"/>
          </p:cNvSpPr>
          <p:nvPr>
            <p:ph idx="1"/>
          </p:nvPr>
        </p:nvSpPr>
        <p:spPr>
          <a:xfrm>
            <a:off x="463549" y="1143000"/>
            <a:ext cx="8229600" cy="4525963"/>
          </a:xfrm>
        </p:spPr>
        <p:txBody>
          <a:bodyPr>
            <a:normAutofit/>
          </a:bodyPr>
          <a:lstStyle/>
          <a:p>
            <a:r>
              <a:rPr lang="bs-Latn-BA" sz="2800" dirty="0"/>
              <a:t>W</a:t>
            </a:r>
            <a:r>
              <a:rPr lang="en-US" sz="2800" dirty="0" smtClean="0"/>
              <a:t>e organize entrance exam online </a:t>
            </a:r>
            <a:r>
              <a:rPr lang="bs-Latn-BA" sz="2800" dirty="0" smtClean="0"/>
              <a:t>and in person</a:t>
            </a:r>
          </a:p>
          <a:p>
            <a:r>
              <a:rPr lang="bs-Latn-BA" sz="2800" dirty="0" smtClean="0"/>
              <a:t>Online entering exam consisting of questions from Biology and Chemistry using </a:t>
            </a:r>
            <a:r>
              <a:rPr lang="en-US" sz="2800" dirty="0" smtClean="0"/>
              <a:t>our electronic platform</a:t>
            </a:r>
          </a:p>
          <a:p>
            <a:r>
              <a:rPr lang="en-US" sz="2800" dirty="0" smtClean="0"/>
              <a:t>Live in </a:t>
            </a:r>
            <a:r>
              <a:rPr lang="bs-Latn-BA" sz="2800" dirty="0" smtClean="0"/>
              <a:t>Milano Italy (for Italy and Switzerland)</a:t>
            </a:r>
          </a:p>
        </p:txBody>
      </p:sp>
      <p:pic>
        <p:nvPicPr>
          <p:cNvPr id="1024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308975" y="0"/>
            <a:ext cx="835025" cy="7985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43"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38400" y="3592286"/>
            <a:ext cx="3429000" cy="32657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44"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2400" y="0"/>
            <a:ext cx="993775" cy="7985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45"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823053" y="6172200"/>
            <a:ext cx="2674835" cy="6517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64303525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09600"/>
            <a:ext cx="7620000" cy="1143000"/>
          </a:xfrm>
        </p:spPr>
        <p:txBody>
          <a:bodyPr/>
          <a:lstStyle/>
          <a:p>
            <a:r>
              <a:rPr lang="bs-Latn-BA" dirty="0" smtClean="0"/>
              <a:t>Entering exam</a:t>
            </a:r>
            <a:endParaRPr lang="en-US" dirty="0"/>
          </a:p>
        </p:txBody>
      </p:sp>
      <p:sp>
        <p:nvSpPr>
          <p:cNvPr id="3" name="Content Placeholder 2"/>
          <p:cNvSpPr>
            <a:spLocks noGrp="1"/>
          </p:cNvSpPr>
          <p:nvPr>
            <p:ph idx="1"/>
          </p:nvPr>
        </p:nvSpPr>
        <p:spPr>
          <a:xfrm>
            <a:off x="381000" y="2286000"/>
            <a:ext cx="7620000" cy="3886200"/>
          </a:xfrm>
        </p:spPr>
        <p:txBody>
          <a:bodyPr>
            <a:normAutofit/>
          </a:bodyPr>
          <a:lstStyle/>
          <a:p>
            <a:r>
              <a:rPr lang="en-US" dirty="0" smtClean="0"/>
              <a:t>Students get everything what’s necessary for exam on their emails and all the information are available at our website, which is constantly updated</a:t>
            </a:r>
            <a:endParaRPr lang="en-US" dirty="0"/>
          </a:p>
          <a:p>
            <a:r>
              <a:rPr lang="bs-Latn-BA" dirty="0" smtClean="0"/>
              <a:t>Rang list according to results achieved on entering test, quota for each agency and for students  coming as individuals, marks from secondary school, NEET test, motivation letter</a:t>
            </a:r>
          </a:p>
          <a:p>
            <a:r>
              <a:rPr lang="bs-Latn-BA" dirty="0"/>
              <a:t>V</a:t>
            </a:r>
            <a:r>
              <a:rPr lang="en-US" dirty="0" err="1" smtClean="0"/>
              <a:t>erification</a:t>
            </a:r>
            <a:r>
              <a:rPr lang="en-US" dirty="0" smtClean="0"/>
              <a:t> of high school diplomas and equivalence is done </a:t>
            </a:r>
            <a:r>
              <a:rPr lang="bs-Latn-BA" dirty="0" smtClean="0"/>
              <a:t>by</a:t>
            </a:r>
            <a:r>
              <a:rPr lang="en-US" dirty="0" smtClean="0"/>
              <a:t> the </a:t>
            </a:r>
            <a:r>
              <a:rPr lang="bs-Latn-BA" dirty="0" smtClean="0"/>
              <a:t>M</a:t>
            </a:r>
            <a:r>
              <a:rPr lang="en-US" dirty="0" err="1" smtClean="0"/>
              <a:t>inistry</a:t>
            </a:r>
            <a:r>
              <a:rPr lang="bs-Latn-BA" dirty="0" smtClean="0"/>
              <a:t> of High Education RS</a:t>
            </a:r>
            <a:endParaRPr lang="en-US" dirty="0" smtClean="0"/>
          </a:p>
          <a:p>
            <a:endParaRPr lang="bs-Latn-BA" dirty="0" smtClean="0"/>
          </a:p>
          <a:p>
            <a:endParaRPr lang="en-US" dirty="0"/>
          </a:p>
        </p:txBody>
      </p:sp>
      <p:pic>
        <p:nvPicPr>
          <p:cNvPr id="1229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294687" y="0"/>
            <a:ext cx="835025" cy="7985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229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7150" y="-1"/>
            <a:ext cx="993775" cy="7985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2292"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334000" y="6062662"/>
            <a:ext cx="3127375" cy="76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72870736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09600"/>
            <a:ext cx="7620000" cy="1143000"/>
          </a:xfrm>
        </p:spPr>
        <p:txBody>
          <a:bodyPr/>
          <a:lstStyle/>
          <a:p>
            <a:r>
              <a:rPr lang="bs-Latn-BA" dirty="0" smtClean="0"/>
              <a:t>Enrolement </a:t>
            </a:r>
            <a:endParaRPr lang="en-US" dirty="0"/>
          </a:p>
        </p:txBody>
      </p:sp>
      <p:sp>
        <p:nvSpPr>
          <p:cNvPr id="3" name="Content Placeholder 2"/>
          <p:cNvSpPr>
            <a:spLocks noGrp="1"/>
          </p:cNvSpPr>
          <p:nvPr>
            <p:ph idx="1"/>
          </p:nvPr>
        </p:nvSpPr>
        <p:spPr>
          <a:xfrm>
            <a:off x="457200" y="2133600"/>
            <a:ext cx="7620000" cy="3581400"/>
          </a:xfrm>
        </p:spPr>
        <p:txBody>
          <a:bodyPr>
            <a:normAutofit/>
          </a:bodyPr>
          <a:lstStyle/>
          <a:p>
            <a:r>
              <a:rPr lang="en-US" dirty="0" smtClean="0"/>
              <a:t>So far we have accepted first study year-students and transfer students on the second, third and fourth </a:t>
            </a:r>
            <a:r>
              <a:rPr lang="bs-Latn-BA" dirty="0" smtClean="0"/>
              <a:t>and from this year fifth </a:t>
            </a:r>
            <a:r>
              <a:rPr lang="en-US" dirty="0" smtClean="0"/>
              <a:t>study year</a:t>
            </a:r>
            <a:endParaRPr lang="bs-Latn-BA" dirty="0" smtClean="0"/>
          </a:p>
          <a:p>
            <a:r>
              <a:rPr lang="bs-Latn-BA" dirty="0" smtClean="0"/>
              <a:t>Diploma from secondary schools, average marks</a:t>
            </a:r>
          </a:p>
          <a:p>
            <a:r>
              <a:rPr lang="bs-Latn-BA" dirty="0" smtClean="0"/>
              <a:t>Invitation letter</a:t>
            </a:r>
          </a:p>
          <a:p>
            <a:r>
              <a:rPr lang="bs-Latn-BA" dirty="0" smtClean="0"/>
              <a:t>Security issues</a:t>
            </a:r>
          </a:p>
          <a:p>
            <a:r>
              <a:rPr lang="bs-Latn-BA" dirty="0" smtClean="0"/>
              <a:t>Visa issues</a:t>
            </a:r>
          </a:p>
          <a:p>
            <a:r>
              <a:rPr lang="bs-Latn-BA" dirty="0" smtClean="0"/>
              <a:t>Informator</a:t>
            </a:r>
            <a:endParaRPr lang="en-US" dirty="0"/>
          </a:p>
        </p:txBody>
      </p:sp>
      <p:pic>
        <p:nvPicPr>
          <p:cNvPr id="1126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308975" y="0"/>
            <a:ext cx="835025" cy="7985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126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8600" y="33337"/>
            <a:ext cx="993775" cy="7985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1268"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334000" y="6096000"/>
            <a:ext cx="3127375" cy="76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26523819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98513"/>
            <a:ext cx="7620000" cy="1143000"/>
          </a:xfrm>
        </p:spPr>
        <p:txBody>
          <a:bodyPr/>
          <a:lstStyle/>
          <a:p>
            <a:r>
              <a:rPr lang="bs-Latn-BA" dirty="0" smtClean="0"/>
              <a:t>Teaching process</a:t>
            </a:r>
            <a:endParaRPr lang="en-US" dirty="0"/>
          </a:p>
        </p:txBody>
      </p:sp>
      <p:sp>
        <p:nvSpPr>
          <p:cNvPr id="3" name="Content Placeholder 2"/>
          <p:cNvSpPr>
            <a:spLocks noGrp="1"/>
          </p:cNvSpPr>
          <p:nvPr>
            <p:ph idx="1"/>
          </p:nvPr>
        </p:nvSpPr>
        <p:spPr>
          <a:xfrm>
            <a:off x="457200" y="2133600"/>
            <a:ext cx="7620000" cy="3048000"/>
          </a:xfrm>
        </p:spPr>
        <p:txBody>
          <a:bodyPr>
            <a:normAutofit/>
          </a:bodyPr>
          <a:lstStyle/>
          <a:p>
            <a:r>
              <a:rPr lang="en-US" dirty="0" smtClean="0"/>
              <a:t>The teaching process of the program Medicine in English is organized according to the Bologna process </a:t>
            </a:r>
            <a:endParaRPr lang="bs-Latn-BA" dirty="0" smtClean="0"/>
          </a:p>
          <a:p>
            <a:r>
              <a:rPr lang="en-US" dirty="0" smtClean="0"/>
              <a:t>We manage to bring experienced teachers in various medical fields who can transfer </a:t>
            </a:r>
            <a:r>
              <a:rPr lang="bs-Latn-BA" dirty="0" smtClean="0"/>
              <a:t>to students</a:t>
            </a:r>
            <a:r>
              <a:rPr lang="en-US" dirty="0" smtClean="0"/>
              <a:t> their knowledge and skills</a:t>
            </a:r>
            <a:endParaRPr lang="bs-Latn-BA" dirty="0" smtClean="0"/>
          </a:p>
          <a:p>
            <a:r>
              <a:rPr lang="bs-Latn-BA" dirty="0" smtClean="0"/>
              <a:t>Catalogue of knowledge and skills</a:t>
            </a:r>
            <a:endParaRPr lang="en-US" dirty="0" smtClean="0"/>
          </a:p>
          <a:p>
            <a:r>
              <a:rPr lang="en-US" dirty="0" smtClean="0"/>
              <a:t>Intensive courses of English language</a:t>
            </a:r>
            <a:endParaRPr lang="bs-Latn-BA" dirty="0" smtClean="0"/>
          </a:p>
          <a:p>
            <a:r>
              <a:rPr lang="bs-Latn-BA" dirty="0" smtClean="0"/>
              <a:t>Literature</a:t>
            </a:r>
          </a:p>
          <a:p>
            <a:endParaRPr lang="bs-Latn-BA" dirty="0" smtClean="0"/>
          </a:p>
          <a:p>
            <a:endParaRPr lang="bs-Latn-BA" dirty="0" smtClean="0"/>
          </a:p>
        </p:txBody>
      </p:sp>
      <p:pic>
        <p:nvPicPr>
          <p:cNvPr id="1331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308975" y="0"/>
            <a:ext cx="835025" cy="7985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331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8599" y="0"/>
            <a:ext cx="993775" cy="7985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3316"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334000" y="6096000"/>
            <a:ext cx="3127375" cy="76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71071934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25462" y="769938"/>
            <a:ext cx="7620000" cy="1143000"/>
          </a:xfrm>
        </p:spPr>
        <p:txBody>
          <a:bodyPr/>
          <a:lstStyle/>
          <a:p>
            <a:r>
              <a:rPr lang="bs-Latn-BA" dirty="0" smtClean="0"/>
              <a:t>Teaching process</a:t>
            </a:r>
            <a:endParaRPr lang="en-US" dirty="0"/>
          </a:p>
        </p:txBody>
      </p:sp>
      <p:sp>
        <p:nvSpPr>
          <p:cNvPr id="3" name="Content Placeholder 2"/>
          <p:cNvSpPr>
            <a:spLocks noGrp="1"/>
          </p:cNvSpPr>
          <p:nvPr>
            <p:ph idx="1"/>
          </p:nvPr>
        </p:nvSpPr>
        <p:spPr>
          <a:xfrm>
            <a:off x="492124" y="1905000"/>
            <a:ext cx="7620000" cy="4267200"/>
          </a:xfrm>
        </p:spPr>
        <p:txBody>
          <a:bodyPr>
            <a:normAutofit/>
          </a:bodyPr>
          <a:lstStyle/>
          <a:p>
            <a:r>
              <a:rPr lang="en-US" dirty="0" smtClean="0"/>
              <a:t>Our classrooms and teaching facilities are well equipped as well as our University hospital which is the teaching base for all our students.</a:t>
            </a:r>
            <a:endParaRPr lang="bs-Latn-BA" dirty="0" smtClean="0"/>
          </a:p>
          <a:p>
            <a:r>
              <a:rPr lang="en-US" dirty="0" smtClean="0"/>
              <a:t> We have excellent </a:t>
            </a:r>
            <a:r>
              <a:rPr lang="bs-Latn-BA" dirty="0" smtClean="0"/>
              <a:t>equipment for preclinical teaching</a:t>
            </a:r>
            <a:endParaRPr lang="bs-Latn-BA" dirty="0"/>
          </a:p>
          <a:p>
            <a:r>
              <a:rPr lang="en-US" dirty="0" smtClean="0"/>
              <a:t>Classroom for Clinical Skills also equipped with human models in order to teach students in much more effective and productive way. </a:t>
            </a:r>
            <a:endParaRPr lang="bs-Latn-BA" dirty="0" smtClean="0"/>
          </a:p>
          <a:p>
            <a:r>
              <a:rPr lang="bs-Latn-BA" dirty="0" smtClean="0"/>
              <a:t>Simulation center!!!</a:t>
            </a:r>
            <a:endParaRPr lang="en-US" dirty="0"/>
          </a:p>
        </p:txBody>
      </p:sp>
      <p:pic>
        <p:nvPicPr>
          <p:cNvPr id="1433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308975" y="0"/>
            <a:ext cx="835025" cy="7985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433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8575" y="19050"/>
            <a:ext cx="993775" cy="7985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4340"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334000" y="6096000"/>
            <a:ext cx="3127375" cy="76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45749456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3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05818" y="838200"/>
            <a:ext cx="8525867" cy="495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253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876" y="20637"/>
            <a:ext cx="993775" cy="7985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2532"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334000" y="6096000"/>
            <a:ext cx="3127375" cy="76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23156503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38200" y="533400"/>
            <a:ext cx="7598444" cy="56931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150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93775" cy="7985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1508"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501356" y="6142803"/>
            <a:ext cx="2935288" cy="7151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85721436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98513"/>
            <a:ext cx="7620000" cy="1143000"/>
          </a:xfrm>
        </p:spPr>
        <p:txBody>
          <a:bodyPr/>
          <a:lstStyle/>
          <a:p>
            <a:r>
              <a:rPr lang="bs-Latn-BA" dirty="0" smtClean="0"/>
              <a:t>Teaching process</a:t>
            </a:r>
            <a:endParaRPr lang="en-US" dirty="0"/>
          </a:p>
        </p:txBody>
      </p:sp>
      <p:sp>
        <p:nvSpPr>
          <p:cNvPr id="3" name="Content Placeholder 2"/>
          <p:cNvSpPr>
            <a:spLocks noGrp="1"/>
          </p:cNvSpPr>
          <p:nvPr>
            <p:ph idx="1"/>
          </p:nvPr>
        </p:nvSpPr>
        <p:spPr>
          <a:xfrm>
            <a:off x="381000" y="1981200"/>
            <a:ext cx="7620000" cy="3276600"/>
          </a:xfrm>
        </p:spPr>
        <p:txBody>
          <a:bodyPr/>
          <a:lstStyle/>
          <a:p>
            <a:r>
              <a:rPr lang="en-US" dirty="0" smtClean="0"/>
              <a:t>Our big challenge now is clinical part of their studies, at hospital, due to language barrier mostly, because most of our local patients doesn’t know English, but our foreign students are learning Serbian in order to communicate easier with the patients during their lab classes at the clinics in the Hospital.</a:t>
            </a:r>
            <a:endParaRPr lang="bs-Latn-BA" dirty="0" smtClean="0"/>
          </a:p>
          <a:p>
            <a:r>
              <a:rPr lang="bs-Latn-BA" dirty="0" smtClean="0"/>
              <a:t>Virtual patients</a:t>
            </a:r>
          </a:p>
          <a:p>
            <a:endParaRPr lang="en-US" dirty="0"/>
          </a:p>
        </p:txBody>
      </p:sp>
      <p:pic>
        <p:nvPicPr>
          <p:cNvPr id="1536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308975" y="0"/>
            <a:ext cx="835025" cy="7985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5363"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2400" y="0"/>
            <a:ext cx="993775" cy="7985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5364"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334000" y="6067425"/>
            <a:ext cx="3127375" cy="76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27424080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09600"/>
            <a:ext cx="7620000" cy="1143000"/>
          </a:xfrm>
        </p:spPr>
        <p:txBody>
          <a:bodyPr/>
          <a:lstStyle/>
          <a:p>
            <a:r>
              <a:rPr lang="bs-Latn-BA" dirty="0" smtClean="0"/>
              <a:t>Teaching process</a:t>
            </a:r>
            <a:endParaRPr lang="en-US" dirty="0"/>
          </a:p>
        </p:txBody>
      </p:sp>
      <p:sp>
        <p:nvSpPr>
          <p:cNvPr id="3" name="Content Placeholder 2"/>
          <p:cNvSpPr>
            <a:spLocks noGrp="1"/>
          </p:cNvSpPr>
          <p:nvPr>
            <p:ph idx="1"/>
          </p:nvPr>
        </p:nvSpPr>
        <p:spPr>
          <a:xfrm>
            <a:off x="457200" y="1905000"/>
            <a:ext cx="7620000" cy="3733800"/>
          </a:xfrm>
        </p:spPr>
        <p:txBody>
          <a:bodyPr/>
          <a:lstStyle/>
          <a:p>
            <a:r>
              <a:rPr lang="bs-Latn-BA" dirty="0" smtClean="0"/>
              <a:t>Interactive teaching methods (PBL, Case base studies, seminars, computer based teaching, interactive online platform...</a:t>
            </a:r>
          </a:p>
          <a:p>
            <a:r>
              <a:rPr lang="bs-Latn-BA" dirty="0" smtClean="0"/>
              <a:t>Consultations</a:t>
            </a:r>
          </a:p>
          <a:p>
            <a:r>
              <a:rPr lang="bs-Latn-BA" dirty="0" smtClean="0"/>
              <a:t>Written exams...only few oral exams</a:t>
            </a:r>
          </a:p>
          <a:p>
            <a:endParaRPr lang="en-US" dirty="0"/>
          </a:p>
        </p:txBody>
      </p:sp>
      <p:pic>
        <p:nvPicPr>
          <p:cNvPr id="1638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308975" y="0"/>
            <a:ext cx="835025" cy="7985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638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8600" y="0"/>
            <a:ext cx="993775" cy="7985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6388"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334000" y="6024562"/>
            <a:ext cx="3127375" cy="76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60349820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609600"/>
            <a:ext cx="7620000" cy="1143000"/>
          </a:xfrm>
        </p:spPr>
        <p:txBody>
          <a:bodyPr/>
          <a:lstStyle/>
          <a:p>
            <a:r>
              <a:rPr lang="bs-Latn-BA" dirty="0" smtClean="0"/>
              <a:t>Teaching process-Dentistry</a:t>
            </a:r>
            <a:endParaRPr lang="en-US" dirty="0"/>
          </a:p>
        </p:txBody>
      </p:sp>
      <p:sp>
        <p:nvSpPr>
          <p:cNvPr id="3" name="Content Placeholder 2"/>
          <p:cNvSpPr>
            <a:spLocks noGrp="1"/>
          </p:cNvSpPr>
          <p:nvPr>
            <p:ph idx="1"/>
          </p:nvPr>
        </p:nvSpPr>
        <p:spPr>
          <a:xfrm>
            <a:off x="457200" y="1905000"/>
            <a:ext cx="7620000" cy="3886200"/>
          </a:xfrm>
        </p:spPr>
        <p:txBody>
          <a:bodyPr>
            <a:normAutofit/>
          </a:bodyPr>
          <a:lstStyle/>
          <a:p>
            <a:r>
              <a:rPr lang="en-US" dirty="0" smtClean="0"/>
              <a:t>In the 2023/24 academic year we have started with the study program Dentistry, conducted in English Language. </a:t>
            </a:r>
            <a:endParaRPr lang="bs-Latn-BA" dirty="0" smtClean="0"/>
          </a:p>
          <a:p>
            <a:r>
              <a:rPr lang="en-US" dirty="0" smtClean="0"/>
              <a:t>They receive a lot of patients form all our region, thus our students have the opportunity to learn and have excellent practice. </a:t>
            </a:r>
            <a:endParaRPr lang="bs-Latn-BA" dirty="0" smtClean="0"/>
          </a:p>
          <a:p>
            <a:r>
              <a:rPr lang="en-US" dirty="0" smtClean="0"/>
              <a:t>The Dentistry Department have got recently new equipment and it is fully renovated and with more than 90 pert of domestic teaching staff. </a:t>
            </a:r>
            <a:endParaRPr lang="bs-Latn-BA" dirty="0" smtClean="0"/>
          </a:p>
        </p:txBody>
      </p:sp>
      <p:pic>
        <p:nvPicPr>
          <p:cNvPr id="1741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308975" y="0"/>
            <a:ext cx="835025" cy="7985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741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8600" y="38100"/>
            <a:ext cx="993775" cy="7985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7412"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334000" y="6096000"/>
            <a:ext cx="3127375" cy="76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16157179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4447" y="798513"/>
            <a:ext cx="7620000" cy="1143000"/>
          </a:xfrm>
        </p:spPr>
        <p:txBody>
          <a:bodyPr/>
          <a:lstStyle/>
          <a:p>
            <a:r>
              <a:rPr lang="en-US" dirty="0" smtClean="0"/>
              <a:t>Introduction</a:t>
            </a:r>
            <a:endParaRPr lang="en-US" dirty="0"/>
          </a:p>
        </p:txBody>
      </p:sp>
      <p:sp>
        <p:nvSpPr>
          <p:cNvPr id="3" name="Content Placeholder 2"/>
          <p:cNvSpPr>
            <a:spLocks noGrp="1"/>
          </p:cNvSpPr>
          <p:nvPr>
            <p:ph idx="1"/>
          </p:nvPr>
        </p:nvSpPr>
        <p:spPr>
          <a:xfrm>
            <a:off x="457200" y="2286000"/>
            <a:ext cx="7620000" cy="3352800"/>
          </a:xfrm>
        </p:spPr>
        <p:txBody>
          <a:bodyPr/>
          <a:lstStyle/>
          <a:p>
            <a:r>
              <a:rPr lang="en-US" dirty="0" smtClean="0"/>
              <a:t>At the Faculty of Medicine </a:t>
            </a:r>
            <a:r>
              <a:rPr lang="en-US" dirty="0" err="1" smtClean="0"/>
              <a:t>Foča</a:t>
            </a:r>
            <a:r>
              <a:rPr lang="en-US" dirty="0" smtClean="0"/>
              <a:t>, University of East Sarajevo, study program Medicine in English began in the academic year 2020/21. </a:t>
            </a:r>
          </a:p>
          <a:p>
            <a:r>
              <a:rPr lang="en-US" dirty="0" smtClean="0"/>
              <a:t>We proudly emphasize that we are welcoming the fifth generation of foreign students in October 2024 to the program Medicine in English.</a:t>
            </a:r>
            <a:endParaRPr lang="en-US"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308975" y="0"/>
            <a:ext cx="835025" cy="7985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9172" y="0"/>
            <a:ext cx="997495" cy="7985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2"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334000" y="6083490"/>
            <a:ext cx="3124200" cy="7602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58986291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609600"/>
            <a:ext cx="7620000" cy="1143000"/>
          </a:xfrm>
        </p:spPr>
        <p:txBody>
          <a:bodyPr/>
          <a:lstStyle/>
          <a:p>
            <a:r>
              <a:rPr lang="bs-Latn-BA" dirty="0" smtClean="0"/>
              <a:t>Other activities</a:t>
            </a:r>
            <a:endParaRPr lang="en-US" dirty="0"/>
          </a:p>
        </p:txBody>
      </p:sp>
      <p:sp>
        <p:nvSpPr>
          <p:cNvPr id="3" name="Content Placeholder 2"/>
          <p:cNvSpPr>
            <a:spLocks noGrp="1"/>
          </p:cNvSpPr>
          <p:nvPr>
            <p:ph idx="1"/>
          </p:nvPr>
        </p:nvSpPr>
        <p:spPr>
          <a:xfrm>
            <a:off x="457200" y="2286000"/>
            <a:ext cx="7620000" cy="3810000"/>
          </a:xfrm>
        </p:spPr>
        <p:txBody>
          <a:bodyPr/>
          <a:lstStyle/>
          <a:p>
            <a:r>
              <a:rPr lang="en-US" dirty="0" smtClean="0"/>
              <a:t>Another interesting possibility for students of the Faculty of Medicine is the voluntary research program within our facilities, laboratories and university hospital. The faculty has its own </a:t>
            </a:r>
            <a:r>
              <a:rPr lang="bs-Latn-BA" dirty="0" smtClean="0"/>
              <a:t>journal</a:t>
            </a:r>
          </a:p>
          <a:p>
            <a:r>
              <a:rPr lang="bs-Latn-BA" dirty="0" smtClean="0"/>
              <a:t>Sport activities-cricket, football..</a:t>
            </a:r>
          </a:p>
          <a:p>
            <a:r>
              <a:rPr lang="bs-Latn-BA" dirty="0" smtClean="0"/>
              <a:t>Exchange program- SAMSIC, KA1, bilateral...</a:t>
            </a:r>
          </a:p>
          <a:p>
            <a:r>
              <a:rPr lang="bs-Latn-BA" dirty="0" smtClean="0"/>
              <a:t>Student organization</a:t>
            </a:r>
            <a:endParaRPr lang="en-US" dirty="0" smtClean="0"/>
          </a:p>
          <a:p>
            <a:r>
              <a:rPr lang="en-US" dirty="0" smtClean="0"/>
              <a:t>Student congresses</a:t>
            </a:r>
            <a:endParaRPr lang="bs-Latn-BA" dirty="0" smtClean="0"/>
          </a:p>
          <a:p>
            <a:r>
              <a:rPr lang="bs-Latn-BA" dirty="0" smtClean="0"/>
              <a:t>Cultural days.....</a:t>
            </a:r>
            <a:endParaRPr lang="en-US" dirty="0"/>
          </a:p>
        </p:txBody>
      </p:sp>
      <p:pic>
        <p:nvPicPr>
          <p:cNvPr id="1843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308975" y="0"/>
            <a:ext cx="835025" cy="7985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843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4800" y="0"/>
            <a:ext cx="993775" cy="7985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8436"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334000" y="6105525"/>
            <a:ext cx="3127375" cy="76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59149264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18343"/>
            <a:ext cx="7620000" cy="1143000"/>
          </a:xfrm>
        </p:spPr>
        <p:txBody>
          <a:bodyPr/>
          <a:lstStyle/>
          <a:p>
            <a:r>
              <a:rPr lang="en-US" dirty="0" smtClean="0"/>
              <a:t>Culture day</a:t>
            </a:r>
            <a:endParaRPr lang="en-US" dirty="0"/>
          </a:p>
        </p:txBody>
      </p:sp>
      <p:pic>
        <p:nvPicPr>
          <p:cNvPr id="2048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76400" y="1905000"/>
            <a:ext cx="5534025" cy="434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483"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8600" y="28575"/>
            <a:ext cx="993775" cy="7985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484"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334000" y="6081712"/>
            <a:ext cx="3127375" cy="76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54106176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457200"/>
            <a:ext cx="7620000" cy="1143000"/>
          </a:xfrm>
        </p:spPr>
        <p:txBody>
          <a:bodyPr/>
          <a:lstStyle/>
          <a:p>
            <a:r>
              <a:rPr lang="en-US" dirty="0" smtClean="0"/>
              <a:t>Future activities</a:t>
            </a:r>
            <a:endParaRPr lang="en-US" dirty="0"/>
          </a:p>
        </p:txBody>
      </p:sp>
      <p:sp>
        <p:nvSpPr>
          <p:cNvPr id="3" name="Content Placeholder 2"/>
          <p:cNvSpPr>
            <a:spLocks noGrp="1"/>
          </p:cNvSpPr>
          <p:nvPr>
            <p:ph idx="1"/>
          </p:nvPr>
        </p:nvSpPr>
        <p:spPr/>
        <p:txBody>
          <a:bodyPr/>
          <a:lstStyle/>
          <a:p>
            <a:pPr marL="114300" indent="0">
              <a:buNone/>
            </a:pPr>
            <a:r>
              <a:rPr lang="en-US" dirty="0" smtClean="0">
                <a:solidFill>
                  <a:srgbClr val="FF0000"/>
                </a:solidFill>
              </a:rPr>
              <a:t>International accreditation of study program of Medicine based on WFME standards</a:t>
            </a:r>
            <a:r>
              <a:rPr lang="bs-Latn-BA" dirty="0" smtClean="0">
                <a:solidFill>
                  <a:srgbClr val="FF0000"/>
                </a:solidFill>
              </a:rPr>
              <a:t>:</a:t>
            </a:r>
            <a:endParaRPr lang="en-US" dirty="0" smtClean="0">
              <a:solidFill>
                <a:srgbClr val="FF0000"/>
              </a:solidFill>
            </a:endParaRPr>
          </a:p>
          <a:p>
            <a:r>
              <a:rPr lang="en-US" dirty="0" smtClean="0"/>
              <a:t>MAB</a:t>
            </a:r>
            <a:r>
              <a:rPr lang="bs-Latn-BA" dirty="0" smtClean="0"/>
              <a:t>-from EU will accredited our programm</a:t>
            </a:r>
          </a:p>
          <a:p>
            <a:r>
              <a:rPr lang="bs-Latn-BA" dirty="0" smtClean="0"/>
              <a:t>Self assessment report by Septembar 2024.</a:t>
            </a:r>
          </a:p>
          <a:p>
            <a:r>
              <a:rPr lang="bs-Latn-BA" dirty="0" smtClean="0"/>
              <a:t>External evaluation Decembar 2024</a:t>
            </a:r>
          </a:p>
          <a:p>
            <a:r>
              <a:rPr lang="bs-Latn-BA" dirty="0" smtClean="0"/>
              <a:t>Final report beginning of the 2025.</a:t>
            </a:r>
          </a:p>
          <a:p>
            <a:pPr marL="114300" indent="0">
              <a:buNone/>
            </a:pPr>
            <a:r>
              <a:rPr lang="bs-Latn-BA" dirty="0" smtClean="0">
                <a:solidFill>
                  <a:srgbClr val="FF0000"/>
                </a:solidFill>
              </a:rPr>
              <a:t>Reform of the curriculum –in accordance with GMC standards-5500 contact and recognized hours</a:t>
            </a:r>
          </a:p>
          <a:p>
            <a:pPr marL="114300" indent="0">
              <a:buNone/>
            </a:pPr>
            <a:r>
              <a:rPr lang="bs-Latn-BA" dirty="0" smtClean="0">
                <a:solidFill>
                  <a:srgbClr val="FF0000"/>
                </a:solidFill>
              </a:rPr>
              <a:t>Placement of students in hospitals during summer practice</a:t>
            </a:r>
          </a:p>
          <a:p>
            <a:pPr marL="114300" indent="0">
              <a:buNone/>
            </a:pPr>
            <a:r>
              <a:rPr lang="bs-Latn-BA" dirty="0" smtClean="0">
                <a:solidFill>
                  <a:srgbClr val="FF0000"/>
                </a:solidFill>
              </a:rPr>
              <a:t>Preparation of state exam and organization of intership per demand</a:t>
            </a:r>
          </a:p>
          <a:p>
            <a:pPr marL="114300" indent="0">
              <a:buNone/>
            </a:pPr>
            <a:r>
              <a:rPr lang="bs-Latn-BA" dirty="0" smtClean="0">
                <a:solidFill>
                  <a:srgbClr val="FF0000"/>
                </a:solidFill>
              </a:rPr>
              <a:t>Licence???</a:t>
            </a:r>
          </a:p>
          <a:p>
            <a:endParaRPr lang="bs-Latn-BA" dirty="0" smtClean="0"/>
          </a:p>
          <a:p>
            <a:endParaRPr lang="en-US" dirty="0" smtClean="0"/>
          </a:p>
        </p:txBody>
      </p:sp>
      <p:pic>
        <p:nvPicPr>
          <p:cNvPr id="2355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2400" y="0"/>
            <a:ext cx="993775" cy="7985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355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34000" y="6081712"/>
            <a:ext cx="3127375" cy="76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60567467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32637" y="304800"/>
            <a:ext cx="8696129" cy="6095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39665989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2362200"/>
            <a:ext cx="8229600" cy="1143000"/>
          </a:xfrm>
        </p:spPr>
        <p:txBody>
          <a:bodyPr/>
          <a:lstStyle/>
          <a:p>
            <a:r>
              <a:rPr lang="en-US" dirty="0" smtClean="0"/>
              <a:t>THANKS!!!!</a:t>
            </a:r>
            <a:endParaRPr lang="en-US" dirty="0"/>
          </a:p>
        </p:txBody>
      </p:sp>
      <p:pic>
        <p:nvPicPr>
          <p:cNvPr id="2457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48000" y="228600"/>
            <a:ext cx="2133600" cy="17143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457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08312" y="4191000"/>
            <a:ext cx="4378325" cy="106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7731204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85800"/>
            <a:ext cx="7620000" cy="1143000"/>
          </a:xfrm>
        </p:spPr>
        <p:txBody>
          <a:bodyPr/>
          <a:lstStyle/>
          <a:p>
            <a:r>
              <a:rPr lang="en-US" dirty="0" smtClean="0"/>
              <a:t>Introduction</a:t>
            </a:r>
            <a:endParaRPr lang="en-US" dirty="0"/>
          </a:p>
        </p:txBody>
      </p:sp>
      <p:sp>
        <p:nvSpPr>
          <p:cNvPr id="3" name="Content Placeholder 2"/>
          <p:cNvSpPr>
            <a:spLocks noGrp="1"/>
          </p:cNvSpPr>
          <p:nvPr>
            <p:ph idx="1"/>
          </p:nvPr>
        </p:nvSpPr>
        <p:spPr>
          <a:xfrm>
            <a:off x="304800" y="2209800"/>
            <a:ext cx="7620000" cy="3962400"/>
          </a:xfrm>
        </p:spPr>
        <p:txBody>
          <a:bodyPr/>
          <a:lstStyle/>
          <a:p>
            <a:r>
              <a:rPr lang="en-US" dirty="0" smtClean="0"/>
              <a:t>This study program undoubtedly represents an opportunity to acquire higher education according to European standards, </a:t>
            </a:r>
          </a:p>
          <a:p>
            <a:r>
              <a:rPr lang="en-US" dirty="0" smtClean="0"/>
              <a:t>To leap in the quality of higher education and progress in educating medical professionals, future doctors whose knowledge and skills will be adapted to contemporary trends.</a:t>
            </a:r>
            <a:endParaRPr lang="en-US"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308975" y="13493"/>
            <a:ext cx="835025" cy="7985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2400" y="13493"/>
            <a:ext cx="993775" cy="7985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6"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334000" y="6096000"/>
            <a:ext cx="3127375" cy="76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51431109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85800"/>
            <a:ext cx="7620000" cy="1143000"/>
          </a:xfrm>
        </p:spPr>
        <p:txBody>
          <a:bodyPr/>
          <a:lstStyle/>
          <a:p>
            <a:r>
              <a:rPr lang="en-US" dirty="0" smtClean="0"/>
              <a:t>Introduction</a:t>
            </a:r>
            <a:endParaRPr lang="en-US" dirty="0"/>
          </a:p>
        </p:txBody>
      </p:sp>
      <p:sp>
        <p:nvSpPr>
          <p:cNvPr id="3" name="Content Placeholder 2"/>
          <p:cNvSpPr>
            <a:spLocks noGrp="1"/>
          </p:cNvSpPr>
          <p:nvPr>
            <p:ph idx="1"/>
          </p:nvPr>
        </p:nvSpPr>
        <p:spPr>
          <a:xfrm>
            <a:off x="533400" y="2057400"/>
            <a:ext cx="7620000" cy="4800600"/>
          </a:xfrm>
        </p:spPr>
        <p:txBody>
          <a:bodyPr>
            <a:normAutofit/>
          </a:bodyPr>
          <a:lstStyle/>
          <a:p>
            <a:r>
              <a:rPr lang="en-US" dirty="0" smtClean="0"/>
              <a:t>In this way, the Faculty of Medicine </a:t>
            </a:r>
            <a:r>
              <a:rPr lang="en-US" dirty="0" err="1" smtClean="0"/>
              <a:t>Foča</a:t>
            </a:r>
            <a:r>
              <a:rPr lang="en-US" dirty="0" smtClean="0"/>
              <a:t> confirms its status as a flagship and one of the most influential engines of development of the University of East Sarajevo  </a:t>
            </a:r>
          </a:p>
          <a:p>
            <a:r>
              <a:rPr lang="en-US" dirty="0"/>
              <a:t>A</a:t>
            </a:r>
            <a:r>
              <a:rPr lang="en-US" dirty="0" smtClean="0"/>
              <a:t>chieving increasingly better results each year in terms of the number of interested and enrolled students, and we hope that our quality will be recognized throughout the world.</a:t>
            </a:r>
            <a:endParaRPr lang="en-US" dirty="0"/>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308975" y="0"/>
            <a:ext cx="835025" cy="7985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09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5725" y="0"/>
            <a:ext cx="993775" cy="7985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100"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334000" y="6096000"/>
            <a:ext cx="3127375" cy="76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81835922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798513"/>
            <a:ext cx="8229600" cy="1143000"/>
          </a:xfrm>
        </p:spPr>
        <p:txBody>
          <a:bodyPr/>
          <a:lstStyle/>
          <a:p>
            <a:r>
              <a:rPr lang="en-US" dirty="0" smtClean="0"/>
              <a:t>Challenges</a:t>
            </a:r>
            <a:endParaRPr lang="en-US" dirty="0"/>
          </a:p>
        </p:txBody>
      </p:sp>
      <p:sp>
        <p:nvSpPr>
          <p:cNvPr id="3" name="Content Placeholder 2"/>
          <p:cNvSpPr>
            <a:spLocks noGrp="1"/>
          </p:cNvSpPr>
          <p:nvPr>
            <p:ph idx="1"/>
          </p:nvPr>
        </p:nvSpPr>
        <p:spPr>
          <a:xfrm>
            <a:off x="304800" y="2133600"/>
            <a:ext cx="8229600" cy="4114800"/>
          </a:xfrm>
        </p:spPr>
        <p:txBody>
          <a:bodyPr/>
          <a:lstStyle/>
          <a:p>
            <a:r>
              <a:rPr lang="en-US" dirty="0" smtClean="0"/>
              <a:t>During this 4 year-period we have been experiencing different challenges for having such a variety of foreign students</a:t>
            </a:r>
          </a:p>
          <a:p>
            <a:r>
              <a:rPr lang="en-US" dirty="0" smtClean="0"/>
              <a:t>Diverse cultures</a:t>
            </a:r>
          </a:p>
          <a:p>
            <a:r>
              <a:rPr lang="en-US" dirty="0" smtClean="0"/>
              <a:t>Diverse backgrounds</a:t>
            </a:r>
          </a:p>
          <a:p>
            <a:r>
              <a:rPr lang="en-US" dirty="0" smtClean="0"/>
              <a:t>Language barriers</a:t>
            </a:r>
          </a:p>
          <a:p>
            <a:r>
              <a:rPr lang="en-US" dirty="0" smtClean="0"/>
              <a:t>Cultures adjustments</a:t>
            </a:r>
            <a:endParaRPr lang="en-US" dirty="0"/>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308975" y="4762"/>
            <a:ext cx="835025" cy="7985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123"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2400" y="0"/>
            <a:ext cx="993775" cy="7985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124"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334000" y="6096000"/>
            <a:ext cx="3127375" cy="76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84856048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878681"/>
            <a:ext cx="7620000" cy="1143000"/>
          </a:xfrm>
        </p:spPr>
        <p:txBody>
          <a:bodyPr/>
          <a:lstStyle/>
          <a:p>
            <a:r>
              <a:rPr lang="en-US" dirty="0" smtClean="0"/>
              <a:t>Challenges</a:t>
            </a:r>
            <a:endParaRPr lang="en-US" dirty="0"/>
          </a:p>
        </p:txBody>
      </p:sp>
      <p:sp>
        <p:nvSpPr>
          <p:cNvPr id="3" name="Content Placeholder 2"/>
          <p:cNvSpPr>
            <a:spLocks noGrp="1"/>
          </p:cNvSpPr>
          <p:nvPr>
            <p:ph idx="1"/>
          </p:nvPr>
        </p:nvSpPr>
        <p:spPr>
          <a:xfrm>
            <a:off x="214312" y="2209800"/>
            <a:ext cx="8229600" cy="3733800"/>
          </a:xfrm>
        </p:spPr>
        <p:txBody>
          <a:bodyPr>
            <a:normAutofit/>
          </a:bodyPr>
          <a:lstStyle/>
          <a:p>
            <a:r>
              <a:rPr lang="en-US" dirty="0" smtClean="0"/>
              <a:t>We started with only 5 students at the beginning until now, we have enrolled 338 foreign students</a:t>
            </a:r>
          </a:p>
          <a:p>
            <a:r>
              <a:rPr lang="en-US" dirty="0" smtClean="0"/>
              <a:t>They come from 21 countries, meaning 21 different nationalities are present in </a:t>
            </a:r>
            <a:r>
              <a:rPr lang="en-US" dirty="0" err="1" smtClean="0"/>
              <a:t>Foča</a:t>
            </a:r>
            <a:r>
              <a:rPr lang="en-US" dirty="0" smtClean="0"/>
              <a:t>, making it a unique melting pot of different cultures and religions form Italy, Turkey, Greece, Montenegro, Serbia, UK, Germany, Syria, Tunisia, India, Bangladesh, Sri Lanka, USA, Japan, Switzerland, France, Egypt, Nigeria, Libya, Ukraine and Bosnia and Herzegovina. </a:t>
            </a:r>
          </a:p>
          <a:p>
            <a:endParaRPr lang="en-US" dirty="0"/>
          </a:p>
        </p:txBody>
      </p:sp>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308975" y="0"/>
            <a:ext cx="835025" cy="7985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14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8600" y="70643"/>
            <a:ext cx="993775" cy="7985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148"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334000" y="6053137"/>
            <a:ext cx="3127375" cy="76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02775684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93750"/>
            <a:ext cx="7620000" cy="1143000"/>
          </a:xfrm>
        </p:spPr>
        <p:txBody>
          <a:bodyPr/>
          <a:lstStyle/>
          <a:p>
            <a:r>
              <a:rPr lang="en-US" dirty="0" smtClean="0"/>
              <a:t>Challenges</a:t>
            </a:r>
            <a:r>
              <a:rPr lang="bs-Latn-BA" dirty="0" smtClean="0"/>
              <a:t>-Enrolement</a:t>
            </a:r>
            <a:endParaRPr lang="en-US" dirty="0"/>
          </a:p>
        </p:txBody>
      </p:sp>
      <p:sp>
        <p:nvSpPr>
          <p:cNvPr id="3" name="Content Placeholder 2"/>
          <p:cNvSpPr>
            <a:spLocks noGrp="1"/>
          </p:cNvSpPr>
          <p:nvPr>
            <p:ph idx="1"/>
          </p:nvPr>
        </p:nvSpPr>
        <p:spPr>
          <a:xfrm>
            <a:off x="457200" y="2024062"/>
            <a:ext cx="7620000" cy="3538538"/>
          </a:xfrm>
        </p:spPr>
        <p:txBody>
          <a:bodyPr>
            <a:normAutofit/>
          </a:bodyPr>
          <a:lstStyle/>
          <a:p>
            <a:r>
              <a:rPr lang="en-US" dirty="0" smtClean="0"/>
              <a:t>Some </a:t>
            </a:r>
            <a:r>
              <a:rPr lang="bs-Latn-BA" dirty="0" smtClean="0"/>
              <a:t>students </a:t>
            </a:r>
            <a:r>
              <a:rPr lang="en-US" dirty="0" smtClean="0"/>
              <a:t>are enrolled as individuals and some through successful collaboration with different agencies</a:t>
            </a:r>
            <a:endParaRPr lang="bs-Latn-BA" dirty="0" smtClean="0"/>
          </a:p>
          <a:p>
            <a:r>
              <a:rPr lang="en-US" dirty="0" smtClean="0"/>
              <a:t>We have signed contracts with the </a:t>
            </a:r>
            <a:r>
              <a:rPr lang="en-US" dirty="0" err="1" smtClean="0"/>
              <a:t>agen</a:t>
            </a:r>
            <a:r>
              <a:rPr lang="bs-Latn-BA" dirty="0" smtClean="0"/>
              <a:t>cies </a:t>
            </a:r>
            <a:r>
              <a:rPr lang="en-US" dirty="0" smtClean="0"/>
              <a:t>from India</a:t>
            </a:r>
            <a:r>
              <a:rPr lang="bs-Latn-BA" dirty="0" smtClean="0"/>
              <a:t> (2)</a:t>
            </a:r>
            <a:r>
              <a:rPr lang="en-US" dirty="0" smtClean="0"/>
              <a:t>, Italy, Greece, Turkey and Bangladesh</a:t>
            </a:r>
            <a:endParaRPr lang="bs-Latn-BA" dirty="0" smtClean="0"/>
          </a:p>
          <a:p>
            <a:r>
              <a:rPr lang="en-US" dirty="0" smtClean="0"/>
              <a:t>Those </a:t>
            </a:r>
            <a:r>
              <a:rPr lang="bs-Latn-BA" dirty="0" smtClean="0"/>
              <a:t>agencies</a:t>
            </a:r>
            <a:r>
              <a:rPr lang="en-US" dirty="0" smtClean="0"/>
              <a:t> help their students about enrollment documentation and accommodation and about regulation of their status as a foreigner in our country by getting the</a:t>
            </a:r>
            <a:r>
              <a:rPr lang="bs-Latn-BA" dirty="0" smtClean="0"/>
              <a:t> </a:t>
            </a:r>
            <a:r>
              <a:rPr lang="en-US" dirty="0" smtClean="0"/>
              <a:t>Temporary Residence Permit</a:t>
            </a:r>
            <a:endParaRPr lang="en-US" dirty="0"/>
          </a:p>
        </p:txBody>
      </p:sp>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308975" y="0"/>
            <a:ext cx="835025" cy="7985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17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1437" y="0"/>
            <a:ext cx="993775" cy="7985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172"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334000" y="6024562"/>
            <a:ext cx="3127375" cy="76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77005546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09600"/>
            <a:ext cx="7620000" cy="1143000"/>
          </a:xfrm>
        </p:spPr>
        <p:txBody>
          <a:bodyPr/>
          <a:lstStyle/>
          <a:p>
            <a:r>
              <a:rPr lang="bs-Latn-BA" dirty="0" smtClean="0"/>
              <a:t>Activities</a:t>
            </a:r>
            <a:endParaRPr lang="en-US" dirty="0"/>
          </a:p>
        </p:txBody>
      </p:sp>
      <p:sp>
        <p:nvSpPr>
          <p:cNvPr id="3" name="Content Placeholder 2"/>
          <p:cNvSpPr>
            <a:spLocks noGrp="1"/>
          </p:cNvSpPr>
          <p:nvPr>
            <p:ph idx="1"/>
          </p:nvPr>
        </p:nvSpPr>
        <p:spPr>
          <a:xfrm>
            <a:off x="457200" y="2133600"/>
            <a:ext cx="7620000" cy="3886200"/>
          </a:xfrm>
        </p:spPr>
        <p:txBody>
          <a:bodyPr/>
          <a:lstStyle/>
          <a:p>
            <a:r>
              <a:rPr lang="bs-Latn-BA" dirty="0" smtClean="0"/>
              <a:t>Mostly </a:t>
            </a:r>
            <a:r>
              <a:rPr lang="bs-Latn-BA" dirty="0"/>
              <a:t>f</a:t>
            </a:r>
            <a:r>
              <a:rPr lang="en-US" dirty="0" smtClean="0"/>
              <a:t>or the individual accepted students we have organized a group of students (so called “mentor students”</a:t>
            </a:r>
            <a:r>
              <a:rPr lang="bs-Latn-BA" dirty="0" smtClean="0"/>
              <a:t>-buddy system</a:t>
            </a:r>
            <a:r>
              <a:rPr lang="en-US" dirty="0" smtClean="0"/>
              <a:t>) to help them accommodate, </a:t>
            </a:r>
            <a:r>
              <a:rPr lang="bs-Latn-BA" dirty="0" smtClean="0"/>
              <a:t>social inte</a:t>
            </a:r>
            <a:r>
              <a:rPr lang="en-US" dirty="0" smtClean="0"/>
              <a:t>g</a:t>
            </a:r>
            <a:r>
              <a:rPr lang="bs-Latn-BA" dirty="0" smtClean="0"/>
              <a:t>ration</a:t>
            </a:r>
            <a:r>
              <a:rPr lang="en-US" dirty="0" smtClean="0"/>
              <a:t> and finish their documentation.</a:t>
            </a:r>
            <a:endParaRPr lang="bs-Latn-BA" dirty="0" smtClean="0"/>
          </a:p>
          <a:p>
            <a:r>
              <a:rPr lang="bs-Latn-BA" dirty="0" smtClean="0"/>
              <a:t>Students mentors are paid by the faculty</a:t>
            </a:r>
          </a:p>
          <a:p>
            <a:r>
              <a:rPr lang="bs-Latn-BA" dirty="0" smtClean="0"/>
              <a:t>One mentor can take care about 1-5 foreign students</a:t>
            </a:r>
          </a:p>
          <a:p>
            <a:endParaRPr lang="en-US" dirty="0"/>
          </a:p>
        </p:txBody>
      </p:sp>
      <p:pic>
        <p:nvPicPr>
          <p:cNvPr id="819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308975" y="0"/>
            <a:ext cx="835025" cy="7985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19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2400" y="0"/>
            <a:ext cx="993775" cy="7985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196"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334000" y="6096000"/>
            <a:ext cx="3127375" cy="76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44456345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74700"/>
            <a:ext cx="7620000" cy="1143000"/>
          </a:xfrm>
        </p:spPr>
        <p:txBody>
          <a:bodyPr/>
          <a:lstStyle/>
          <a:p>
            <a:r>
              <a:rPr lang="bs-Latn-BA" dirty="0" smtClean="0"/>
              <a:t>Activities</a:t>
            </a:r>
            <a:endParaRPr lang="en-US" dirty="0"/>
          </a:p>
        </p:txBody>
      </p:sp>
      <p:sp>
        <p:nvSpPr>
          <p:cNvPr id="3" name="Content Placeholder 2"/>
          <p:cNvSpPr>
            <a:spLocks noGrp="1"/>
          </p:cNvSpPr>
          <p:nvPr>
            <p:ph idx="1"/>
          </p:nvPr>
        </p:nvSpPr>
        <p:spPr>
          <a:xfrm>
            <a:off x="381000" y="2286000"/>
            <a:ext cx="7620000" cy="2971800"/>
          </a:xfrm>
        </p:spPr>
        <p:txBody>
          <a:bodyPr/>
          <a:lstStyle/>
          <a:p>
            <a:r>
              <a:rPr lang="en-US" dirty="0" smtClean="0"/>
              <a:t>Our students’ affairs office is also available for each student </a:t>
            </a:r>
            <a:r>
              <a:rPr lang="bs-Latn-BA" dirty="0" smtClean="0"/>
              <a:t>(</a:t>
            </a:r>
            <a:r>
              <a:rPr lang="en-US" dirty="0" smtClean="0"/>
              <a:t>any help regarding documentation for enrollment, for the Temporary Residence Permit or any necessary things</a:t>
            </a:r>
            <a:r>
              <a:rPr lang="bs-Latn-BA" dirty="0" smtClean="0"/>
              <a:t>)</a:t>
            </a:r>
          </a:p>
          <a:p>
            <a:r>
              <a:rPr lang="bs-Latn-BA" dirty="0"/>
              <a:t>W</a:t>
            </a:r>
            <a:r>
              <a:rPr lang="en-US" dirty="0" smtClean="0"/>
              <a:t>e have started with the Student Polyclinic </a:t>
            </a:r>
            <a:endParaRPr lang="bs-Latn-BA" dirty="0" smtClean="0"/>
          </a:p>
          <a:p>
            <a:r>
              <a:rPr lang="bs-Latn-BA" dirty="0" smtClean="0"/>
              <a:t>Evaluation of teachers and teaching process by foreign students</a:t>
            </a:r>
          </a:p>
        </p:txBody>
      </p:sp>
      <p:pic>
        <p:nvPicPr>
          <p:cNvPr id="921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308975" y="0"/>
            <a:ext cx="835025" cy="7985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21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8600" y="0"/>
            <a:ext cx="993775" cy="7985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220"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334000" y="6038850"/>
            <a:ext cx="3127375" cy="76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392569311"/>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djacency">
  <a:themeElements>
    <a:clrScheme name="Adjacency">
      <a:dk1>
        <a:srgbClr val="2F2B20"/>
      </a:dk1>
      <a:lt1>
        <a:srgbClr val="FFFFFF"/>
      </a:lt1>
      <a:dk2>
        <a:srgbClr val="675E47"/>
      </a:dk2>
      <a:lt2>
        <a:srgbClr val="DFDCB7"/>
      </a:lt2>
      <a:accent1>
        <a:srgbClr val="A9A57C"/>
      </a:accent1>
      <a:accent2>
        <a:srgbClr val="9CBEBD"/>
      </a:accent2>
      <a:accent3>
        <a:srgbClr val="D2CB6C"/>
      </a:accent3>
      <a:accent4>
        <a:srgbClr val="95A39D"/>
      </a:accent4>
      <a:accent5>
        <a:srgbClr val="C89F5D"/>
      </a:accent5>
      <a:accent6>
        <a:srgbClr val="B1A089"/>
      </a:accent6>
      <a:hlink>
        <a:srgbClr val="D25814"/>
      </a:hlink>
      <a:folHlink>
        <a:srgbClr val="849A0A"/>
      </a:folHlink>
    </a:clrScheme>
    <a:fontScheme name="Office">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djacency">
      <a:fillStyleLst>
        <a:solidFill>
          <a:schemeClr val="phClr"/>
        </a:solidFill>
        <a:solidFill>
          <a:schemeClr val="phClr">
            <a:tint val="55000"/>
          </a:schemeClr>
        </a:solidFill>
        <a:solidFill>
          <a:schemeClr val="phClr"/>
        </a:soli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50800" dist="25400" algn="bl" rotWithShape="0">
              <a:srgbClr val="000000">
                <a:alpha val="60000"/>
              </a:srgbClr>
            </a:outerShdw>
          </a:effectLst>
        </a:effectStyle>
        <a:effectStyle>
          <a:effectLst/>
          <a:scene3d>
            <a:camera prst="orthographicFront">
              <a:rot lat="0" lon="0" rev="0"/>
            </a:camera>
            <a:lightRig rig="brightRoom" dir="tl">
              <a:rot lat="0" lon="0" rev="1800000"/>
            </a:lightRig>
          </a:scene3d>
          <a:sp3d contourW="10160" prstMaterial="dkEdge">
            <a:bevelT w="38100" h="50800" prst="angle"/>
            <a:contourClr>
              <a:schemeClr val="phClr">
                <a:shade val="40000"/>
                <a:satMod val="150000"/>
              </a:schemeClr>
            </a:contourClr>
          </a:sp3d>
        </a:effectStyle>
      </a:effectStyleLst>
      <a:bgFillStyleLst>
        <a:solidFill>
          <a:schemeClr val="phClr"/>
        </a:solidFill>
        <a:gradFill rotWithShape="1">
          <a:gsLst>
            <a:gs pos="0">
              <a:schemeClr val="phClr">
                <a:tint val="90000"/>
              </a:schemeClr>
            </a:gs>
            <a:gs pos="75000">
              <a:schemeClr val="phClr">
                <a:shade val="100000"/>
                <a:satMod val="115000"/>
              </a:schemeClr>
            </a:gs>
            <a:gs pos="100000">
              <a:schemeClr val="phClr">
                <a:shade val="70000"/>
                <a:satMod val="130000"/>
              </a:schemeClr>
            </a:gs>
          </a:gsLst>
          <a:path path="circle">
            <a:fillToRect l="20000" t="50000" r="100000" b="50000"/>
          </a:path>
        </a:gradFill>
        <a:blipFill rotWithShape="1">
          <a:blip xmlns:r="http://schemas.openxmlformats.org/officeDocument/2006/relationships" r:embed="rId1">
            <a:duotone>
              <a:schemeClr val="phClr">
                <a:tint val="97000"/>
              </a:schemeClr>
              <a:schemeClr val="phClr">
                <a:shade val="96000"/>
              </a:schemeClr>
            </a:duotone>
          </a:blip>
          <a:tile tx="0" ty="0" sx="32000" sy="32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Adjacency</Template>
  <TotalTime>4458</TotalTime>
  <Words>1052</Words>
  <Application>Microsoft Office PowerPoint</Application>
  <PresentationFormat>On-screen Show (4:3)</PresentationFormat>
  <Paragraphs>98</Paragraphs>
  <Slides>24</Slides>
  <Notes>0</Notes>
  <HiddenSlides>0</HiddenSlides>
  <MMClips>0</MMClips>
  <ScaleCrop>false</ScaleCrop>
  <HeadingPairs>
    <vt:vector size="4" baseType="variant">
      <vt:variant>
        <vt:lpstr>Theme</vt:lpstr>
      </vt:variant>
      <vt:variant>
        <vt:i4>1</vt:i4>
      </vt:variant>
      <vt:variant>
        <vt:lpstr>Slide Titles</vt:lpstr>
      </vt:variant>
      <vt:variant>
        <vt:i4>24</vt:i4>
      </vt:variant>
    </vt:vector>
  </HeadingPairs>
  <TitlesOfParts>
    <vt:vector size="25" baseType="lpstr">
      <vt:lpstr>Adjacency</vt:lpstr>
      <vt:lpstr>Teaching on English language-MFF</vt:lpstr>
      <vt:lpstr>Introduction</vt:lpstr>
      <vt:lpstr>Introduction</vt:lpstr>
      <vt:lpstr>Introduction</vt:lpstr>
      <vt:lpstr>Challenges</vt:lpstr>
      <vt:lpstr>Challenges</vt:lpstr>
      <vt:lpstr>Challenges-Enrolement</vt:lpstr>
      <vt:lpstr>Activities</vt:lpstr>
      <vt:lpstr>Activities</vt:lpstr>
      <vt:lpstr>        Entering exam</vt:lpstr>
      <vt:lpstr>Entering exam</vt:lpstr>
      <vt:lpstr>Enrolement </vt:lpstr>
      <vt:lpstr>Teaching process</vt:lpstr>
      <vt:lpstr>Teaching process</vt:lpstr>
      <vt:lpstr>PowerPoint Presentation</vt:lpstr>
      <vt:lpstr>PowerPoint Presentation</vt:lpstr>
      <vt:lpstr>Teaching process</vt:lpstr>
      <vt:lpstr>Teaching process</vt:lpstr>
      <vt:lpstr>Teaching process-Dentistry</vt:lpstr>
      <vt:lpstr>Other activities</vt:lpstr>
      <vt:lpstr>Culture day</vt:lpstr>
      <vt:lpstr>Future activities</vt:lpstr>
      <vt:lpstr>PowerPoint Presentation</vt:lpstr>
      <vt:lpstr>THANKS!!!!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medicinskifakultetfoca@gmail.com</dc:creator>
  <cp:lastModifiedBy>medicinskifakultetfoca@gmail.com</cp:lastModifiedBy>
  <cp:revision>67</cp:revision>
  <dcterms:created xsi:type="dcterms:W3CDTF">2024-03-31T17:43:40Z</dcterms:created>
  <dcterms:modified xsi:type="dcterms:W3CDTF">2024-04-03T20:01:48Z</dcterms:modified>
</cp:coreProperties>
</file>