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58" r:id="rId16"/>
    <p:sldId id="271" r:id="rId17"/>
    <p:sldId id="272" r:id="rId18"/>
    <p:sldId id="273" r:id="rId19"/>
    <p:sldId id="274" r:id="rId20"/>
    <p:sldId id="275" r:id="rId21"/>
    <p:sldId id="276" r:id="rId22"/>
    <p:sldId id="277"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51" d="100"/>
          <a:sy n="51" d="100"/>
        </p:scale>
        <p:origin x="62" y="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0A7EF-0C02-F189-415F-758F6538EA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9F0BFCF-0AC9-9B2B-B236-AD3A3B07FB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15315C-979F-E841-2960-06357A0D35F7}"/>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5" name="Footer Placeholder 4">
            <a:extLst>
              <a:ext uri="{FF2B5EF4-FFF2-40B4-BE49-F238E27FC236}">
                <a16:creationId xmlns:a16="http://schemas.microsoft.com/office/drawing/2014/main" id="{B89D4E39-546D-FF0B-1AE4-12BC0C9CC9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4C0CEA-EF10-A137-EB21-D7A8C1DAA6C8}"/>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6739488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7CF2C-2CD5-F8B3-984D-25190FD7A8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F7DC18A-DCBC-BFD8-6FD4-6179BD109C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20F57C-4D9E-2E71-ACB5-06D089200EE3}"/>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5" name="Footer Placeholder 4">
            <a:extLst>
              <a:ext uri="{FF2B5EF4-FFF2-40B4-BE49-F238E27FC236}">
                <a16:creationId xmlns:a16="http://schemas.microsoft.com/office/drawing/2014/main" id="{F10F3BFF-014C-20CB-0F02-2E6844E56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8EB6E2-399D-B263-B4D0-B6D88BF09B4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3524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06878A-844B-3497-4B84-AB66E23816E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5A54E2-9E10-3F55-A4DD-8F0BC8C0C1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B4988-96FE-D926-F12D-F8CFEA6B4572}"/>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5" name="Footer Placeholder 4">
            <a:extLst>
              <a:ext uri="{FF2B5EF4-FFF2-40B4-BE49-F238E27FC236}">
                <a16:creationId xmlns:a16="http://schemas.microsoft.com/office/drawing/2014/main" id="{0BC8D604-B975-E16F-B0E1-F4CC493FB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C100F8-E1C5-BD53-0332-4FC5F1ADF4A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231678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384B9-77E6-2489-6BFB-D53D95E0725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954863-74CB-4E45-BAAE-93150E2096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0C5C93-EC5E-DCCB-D939-1FE9BC6EFDF7}"/>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5" name="Footer Placeholder 4">
            <a:extLst>
              <a:ext uri="{FF2B5EF4-FFF2-40B4-BE49-F238E27FC236}">
                <a16:creationId xmlns:a16="http://schemas.microsoft.com/office/drawing/2014/main" id="{D106F0B2-2054-E0E0-EF5E-D15719CE14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7013DA-858A-5312-5C52-8102DF0568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372242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5ADB7-BCC2-1044-2F9F-DD5848570E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107BCD8-0D56-5DC2-9601-12E2926CC4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85897C-79BF-D806-6F53-43180647736C}"/>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5" name="Footer Placeholder 4">
            <a:extLst>
              <a:ext uri="{FF2B5EF4-FFF2-40B4-BE49-F238E27FC236}">
                <a16:creationId xmlns:a16="http://schemas.microsoft.com/office/drawing/2014/main" id="{9C880762-DBEA-020F-7841-B1620A6AAC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C5B245-95EE-6DA8-3771-BF6C8580CC26}"/>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679692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FCAC4-491E-E9DF-6420-E2DED18ADB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5321EF-8AE2-7504-3C97-55004057EF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32CE97-068E-E483-53AF-D5406387295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BC935C-2CF2-B89A-044A-D53409B9D558}"/>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6" name="Footer Placeholder 5">
            <a:extLst>
              <a:ext uri="{FF2B5EF4-FFF2-40B4-BE49-F238E27FC236}">
                <a16:creationId xmlns:a16="http://schemas.microsoft.com/office/drawing/2014/main" id="{494F6FA0-3047-A2CF-8D26-45A82DF762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96DC3F-0801-9567-026A-666441152ECB}"/>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18476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5CF7E-0D3F-A5C9-9A81-540AF4C427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635F5BC-17C6-FF0A-D3E6-37CA501643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A8E6002-84CF-3D76-4DA8-C761287E33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83FFBA-8485-5272-9D48-CB208333C01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4FA5644-B857-51FD-7EB6-AE286DA509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9E3769C-74F3-A777-258A-76EA6A3DBFD6}"/>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8" name="Footer Placeholder 7">
            <a:extLst>
              <a:ext uri="{FF2B5EF4-FFF2-40B4-BE49-F238E27FC236}">
                <a16:creationId xmlns:a16="http://schemas.microsoft.com/office/drawing/2014/main" id="{754B108E-95BF-279A-DFFD-46C27CD5D4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78E4D77-9004-E4BE-0031-6963024334A7}"/>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2786704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6701-A938-3F99-3B57-7C1177D0B8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7E2097-AAA2-DF76-A730-363FDA680BEA}"/>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4" name="Footer Placeholder 3">
            <a:extLst>
              <a:ext uri="{FF2B5EF4-FFF2-40B4-BE49-F238E27FC236}">
                <a16:creationId xmlns:a16="http://schemas.microsoft.com/office/drawing/2014/main" id="{A030923A-9631-CAF8-C228-24C2D150FAD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47561D8-6582-48C4-0A3F-266B583476A2}"/>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019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E7D6ADA-EC19-54E6-CB3A-3DFCC06599E7}"/>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3" name="Footer Placeholder 2">
            <a:extLst>
              <a:ext uri="{FF2B5EF4-FFF2-40B4-BE49-F238E27FC236}">
                <a16:creationId xmlns:a16="http://schemas.microsoft.com/office/drawing/2014/main" id="{236DD84B-20A0-846A-4450-54F6ED22B69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0B0959F-3928-894D-8BD2-6DA1312EACB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175254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6F704-FD22-6386-4A97-89CD486CDF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82C8D78-06E5-E800-9983-A89E261F08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225FE2-90D2-8B4E-B48B-358C5C5321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A9D3BA8-D8E0-317D-E9AF-ACA8E033BC2B}"/>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6" name="Footer Placeholder 5">
            <a:extLst>
              <a:ext uri="{FF2B5EF4-FFF2-40B4-BE49-F238E27FC236}">
                <a16:creationId xmlns:a16="http://schemas.microsoft.com/office/drawing/2014/main" id="{CA0CABC0-4E9F-A9E9-B8D4-F2AD3B4496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947F57-69B3-626B-83E5-2E0611DC882E}"/>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3021864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BDEEE-7499-9E0F-B905-D6B2861EDBB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498712-2592-DFD0-9FB3-8AE06558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88CC7F4-7ED6-4DAA-1AFC-8BC12E5BCD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3C1354-6D5F-184C-D3B7-FA8E8B9DA37D}"/>
              </a:ext>
            </a:extLst>
          </p:cNvPr>
          <p:cNvSpPr>
            <a:spLocks noGrp="1"/>
          </p:cNvSpPr>
          <p:nvPr>
            <p:ph type="dt" sz="half" idx="10"/>
          </p:nvPr>
        </p:nvSpPr>
        <p:spPr/>
        <p:txBody>
          <a:bodyPr/>
          <a:lstStyle/>
          <a:p>
            <a:fld id="{EF999EDB-5C19-4878-89F3-E3954D3E14A9}" type="datetimeFigureOut">
              <a:rPr lang="en-US" smtClean="0"/>
              <a:t>4/4/2024</a:t>
            </a:fld>
            <a:endParaRPr lang="en-US"/>
          </a:p>
        </p:txBody>
      </p:sp>
      <p:sp>
        <p:nvSpPr>
          <p:cNvPr id="6" name="Footer Placeholder 5">
            <a:extLst>
              <a:ext uri="{FF2B5EF4-FFF2-40B4-BE49-F238E27FC236}">
                <a16:creationId xmlns:a16="http://schemas.microsoft.com/office/drawing/2014/main" id="{4930AAA1-5F41-BC03-DBEF-F8A3BB7D80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4C8F27-E606-6CA7-A467-F007FD231C9C}"/>
              </a:ext>
            </a:extLst>
          </p:cNvPr>
          <p:cNvSpPr>
            <a:spLocks noGrp="1"/>
          </p:cNvSpPr>
          <p:nvPr>
            <p:ph type="sldNum" sz="quarter" idx="12"/>
          </p:nvPr>
        </p:nvSpPr>
        <p:spPr/>
        <p:txBody>
          <a:bodyPr/>
          <a:lstStyle/>
          <a:p>
            <a:fld id="{6ECF6C75-BF3B-4926-AC51-7B117120EE48}" type="slidenum">
              <a:rPr lang="en-US" smtClean="0"/>
              <a:t>‹#›</a:t>
            </a:fld>
            <a:endParaRPr lang="en-US"/>
          </a:p>
        </p:txBody>
      </p:sp>
    </p:spTree>
    <p:extLst>
      <p:ext uri="{BB962C8B-B14F-4D97-AF65-F5344CB8AC3E}">
        <p14:creationId xmlns:p14="http://schemas.microsoft.com/office/powerpoint/2010/main" val="767585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7EC768-A01A-DCF2-578B-C69F8CF46A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BF6FD85-5CB7-9F5E-FF30-D59C7A6D4E8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3788EE-72A1-9B78-6CD6-8B7C2567B0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999EDB-5C19-4878-89F3-E3954D3E14A9}" type="datetimeFigureOut">
              <a:rPr lang="en-US" smtClean="0"/>
              <a:t>4/4/2024</a:t>
            </a:fld>
            <a:endParaRPr lang="en-US"/>
          </a:p>
        </p:txBody>
      </p:sp>
      <p:sp>
        <p:nvSpPr>
          <p:cNvPr id="5" name="Footer Placeholder 4">
            <a:extLst>
              <a:ext uri="{FF2B5EF4-FFF2-40B4-BE49-F238E27FC236}">
                <a16:creationId xmlns:a16="http://schemas.microsoft.com/office/drawing/2014/main" id="{5FFB563E-DC60-9E98-5B74-7520921268B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2DEBE46-34D6-B929-653B-6A46228778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CF6C75-BF3B-4926-AC51-7B117120EE48}" type="slidenum">
              <a:rPr lang="en-US" smtClean="0"/>
              <a:t>‹#›</a:t>
            </a:fld>
            <a:endParaRPr lang="en-US"/>
          </a:p>
        </p:txBody>
      </p:sp>
    </p:spTree>
    <p:extLst>
      <p:ext uri="{BB962C8B-B14F-4D97-AF65-F5344CB8AC3E}">
        <p14:creationId xmlns:p14="http://schemas.microsoft.com/office/powerpoint/2010/main" val="2853939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4.svg"/><Relationship Id="rId7" Type="http://schemas.openxmlformats.org/officeDocument/2006/relationships/image" Target="../media/image11.png"/><Relationship Id="rId12" Type="http://schemas.openxmlformats.org/officeDocument/2006/relationships/image" Target="../media/image18.sv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13.png"/><Relationship Id="rId5" Type="http://schemas.openxmlformats.org/officeDocument/2006/relationships/image" Target="../media/image10.png"/><Relationship Id="rId10" Type="http://schemas.openxmlformats.org/officeDocument/2006/relationships/image" Target="../media/image16.svg"/><Relationship Id="rId4" Type="http://schemas.openxmlformats.org/officeDocument/2006/relationships/image" Target="../media/image10.svg"/><Relationship Id="rId9"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pn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280AE-550D-EA6E-E513-6F95576D6899}"/>
              </a:ext>
            </a:extLst>
          </p:cNvPr>
          <p:cNvSpPr>
            <a:spLocks noGrp="1"/>
          </p:cNvSpPr>
          <p:nvPr>
            <p:ph type="ctrTitle"/>
          </p:nvPr>
        </p:nvSpPr>
        <p:spPr>
          <a:xfrm>
            <a:off x="1524000" y="1828802"/>
            <a:ext cx="9144000" cy="1170068"/>
          </a:xfrm>
        </p:spPr>
        <p:txBody>
          <a:bodyPr/>
          <a:lstStyle/>
          <a:p>
            <a:r>
              <a:rPr lang="sr-Latn-BA" dirty="0" smtClean="0"/>
              <a:t>Safety and security protocols</a:t>
            </a:r>
            <a:endParaRPr lang="en-US" dirty="0"/>
          </a:p>
        </p:txBody>
      </p:sp>
      <p:sp>
        <p:nvSpPr>
          <p:cNvPr id="3" name="Subtitle 2">
            <a:extLst>
              <a:ext uri="{FF2B5EF4-FFF2-40B4-BE49-F238E27FC236}">
                <a16:creationId xmlns:a16="http://schemas.microsoft.com/office/drawing/2014/main" id="{32A76E7F-14CD-C375-4DDB-BD28AEEDEE6C}"/>
              </a:ext>
            </a:extLst>
          </p:cNvPr>
          <p:cNvSpPr>
            <a:spLocks noGrp="1"/>
          </p:cNvSpPr>
          <p:nvPr>
            <p:ph type="subTitle" idx="1"/>
          </p:nvPr>
        </p:nvSpPr>
        <p:spPr>
          <a:xfrm>
            <a:off x="1524000" y="3069841"/>
            <a:ext cx="9144000" cy="1655762"/>
          </a:xfrm>
        </p:spPr>
        <p:txBody>
          <a:bodyPr/>
          <a:lstStyle/>
          <a:p>
            <a:r>
              <a:rPr lang="sr-Latn-BA" b="1" dirty="0" smtClean="0"/>
              <a:t>University of East Sarajevo Faculty </a:t>
            </a:r>
            <a:r>
              <a:rPr lang="sr-Latn-BA" b="1" dirty="0" smtClean="0"/>
              <a:t>of Medicine Foča</a:t>
            </a:r>
          </a:p>
          <a:p>
            <a:r>
              <a:rPr lang="sr-Latn-BA" dirty="0" smtClean="0"/>
              <a:t>Nenad Markovic, Dejan Bokonjic, Irena Mladenovic</a:t>
            </a:r>
            <a:endParaRPr lang="en-US" dirty="0"/>
          </a:p>
        </p:txBody>
      </p:sp>
      <p:pic>
        <p:nvPicPr>
          <p:cNvPr id="13" name="Picture 12"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grpSp>
        <p:nvGrpSpPr>
          <p:cNvPr id="4" name="Group 3"/>
          <p:cNvGrpSpPr/>
          <p:nvPr/>
        </p:nvGrpSpPr>
        <p:grpSpPr>
          <a:xfrm>
            <a:off x="1373720" y="6125798"/>
            <a:ext cx="9585960" cy="1216950"/>
            <a:chOff x="1043940" y="5751048"/>
            <a:chExt cx="9585960" cy="1216950"/>
          </a:xfrm>
        </p:grpSpPr>
        <p:pic>
          <p:nvPicPr>
            <p:cNvPr id="5" name="Picture 4">
              <a:extLst>
                <a:ext uri="{FF2B5EF4-FFF2-40B4-BE49-F238E27FC236}">
                  <a16:creationId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pic>
        <p:nvPicPr>
          <p:cNvPr id="7" name="Picture 6"/>
          <p:cNvPicPr>
            <a:picLocks noChangeAspect="1"/>
          </p:cNvPicPr>
          <p:nvPr/>
        </p:nvPicPr>
        <p:blipFill>
          <a:blip r:embed="rId6"/>
          <a:stretch>
            <a:fillRect/>
          </a:stretch>
        </p:blipFill>
        <p:spPr>
          <a:xfrm>
            <a:off x="5465793" y="4399065"/>
            <a:ext cx="1260414" cy="1227944"/>
          </a:xfrm>
          <a:prstGeom prst="rect">
            <a:avLst/>
          </a:prstGeom>
        </p:spPr>
      </p:pic>
    </p:spTree>
    <p:extLst>
      <p:ext uri="{BB962C8B-B14F-4D97-AF65-F5344CB8AC3E}">
        <p14:creationId xmlns:p14="http://schemas.microsoft.com/office/powerpoint/2010/main" val="39857054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smtClean="0"/>
              <a:t>Developing procedures?</a:t>
            </a:r>
            <a:endParaRPr lang="en-US" dirty="0"/>
          </a:p>
        </p:txBody>
      </p:sp>
      <p:sp>
        <p:nvSpPr>
          <p:cNvPr id="3" name="Content Placeholder 2"/>
          <p:cNvSpPr>
            <a:spLocks noGrp="1"/>
          </p:cNvSpPr>
          <p:nvPr>
            <p:ph idx="1"/>
          </p:nvPr>
        </p:nvSpPr>
        <p:spPr/>
        <p:txBody>
          <a:bodyPr>
            <a:normAutofit/>
          </a:bodyPr>
          <a:lstStyle/>
          <a:p>
            <a:r>
              <a:rPr lang="en-US" dirty="0"/>
              <a:t>GUIDELINES TO BE FOLLOWED IN DURING </a:t>
            </a:r>
            <a:r>
              <a:rPr lang="en-US" dirty="0" smtClean="0"/>
              <a:t>AN</a:t>
            </a:r>
            <a:r>
              <a:rPr lang="sr-Latn-BA" dirty="0" smtClean="0"/>
              <a:t> </a:t>
            </a:r>
            <a:r>
              <a:rPr lang="en-US" dirty="0" smtClean="0"/>
              <a:t>EARTHQUAKE</a:t>
            </a:r>
            <a:endParaRPr lang="sr-Latn-BA" dirty="0" smtClean="0"/>
          </a:p>
          <a:p>
            <a:r>
              <a:rPr lang="en-US" dirty="0"/>
              <a:t>GUIDELINES TO BE FOLLOWED IN CASE OF </a:t>
            </a:r>
            <a:r>
              <a:rPr lang="en-US" dirty="0" smtClean="0"/>
              <a:t>SEVERE</a:t>
            </a:r>
            <a:r>
              <a:rPr lang="sr-Latn-BA" dirty="0" smtClean="0"/>
              <a:t> </a:t>
            </a:r>
            <a:r>
              <a:rPr lang="en-US" dirty="0" smtClean="0"/>
              <a:t>THUNDERSTORM</a:t>
            </a:r>
            <a:endParaRPr lang="sr-Latn-BA" dirty="0" smtClean="0"/>
          </a:p>
          <a:p>
            <a:r>
              <a:rPr lang="en-US" dirty="0"/>
              <a:t>GUIDELINES ON HOW TO REACT INCASE OF </a:t>
            </a:r>
            <a:r>
              <a:rPr lang="en-US" dirty="0" smtClean="0"/>
              <a:t>TERRORIST</a:t>
            </a:r>
            <a:r>
              <a:rPr lang="sr-Latn-BA" dirty="0" smtClean="0"/>
              <a:t> </a:t>
            </a:r>
            <a:r>
              <a:rPr lang="en-US" dirty="0" smtClean="0"/>
              <a:t>ATTACK</a:t>
            </a:r>
            <a:r>
              <a:rPr lang="en-US" dirty="0"/>
              <a:t>/ ACTIVE </a:t>
            </a:r>
            <a:r>
              <a:rPr lang="en-US" dirty="0" smtClean="0"/>
              <a:t>SHOOTOUT</a:t>
            </a:r>
            <a:endParaRPr lang="sr-Latn-BA" dirty="0" smtClean="0"/>
          </a:p>
          <a:p>
            <a:r>
              <a:rPr lang="en-US" dirty="0"/>
              <a:t>PROCEDURE FOR REPORTING MEDICAL </a:t>
            </a:r>
            <a:r>
              <a:rPr lang="en-US" dirty="0" smtClean="0"/>
              <a:t>EMERGENCIES</a:t>
            </a:r>
            <a:endParaRPr lang="sr-Latn-BA" dirty="0" smtClean="0"/>
          </a:p>
          <a:p>
            <a:r>
              <a:rPr lang="en-US" dirty="0"/>
              <a:t>PROCEDURE FOR HANDLING OF RIOTS/ </a:t>
            </a:r>
            <a:r>
              <a:rPr lang="en-US" dirty="0" smtClean="0"/>
              <a:t>DEMONSTRATIONS</a:t>
            </a:r>
            <a:endParaRPr lang="sr-Latn-BA" dirty="0" smtClean="0"/>
          </a:p>
          <a:p>
            <a:r>
              <a:rPr lang="en-US" dirty="0"/>
              <a:t>PROCESSES FOR TRAINING AND COMMUNICATION </a:t>
            </a:r>
            <a:r>
              <a:rPr lang="en-US" dirty="0" smtClean="0"/>
              <a:t>ON</a:t>
            </a:r>
            <a:r>
              <a:rPr lang="sr-Latn-BA" dirty="0" smtClean="0"/>
              <a:t> </a:t>
            </a:r>
            <a:r>
              <a:rPr lang="en-US" dirty="0" smtClean="0"/>
              <a:t>MATTERS </a:t>
            </a:r>
            <a:r>
              <a:rPr lang="en-US" dirty="0"/>
              <a:t>OF SAFETY AND </a:t>
            </a:r>
            <a:r>
              <a:rPr lang="en-US" dirty="0" smtClean="0"/>
              <a:t>SECURITY</a:t>
            </a:r>
            <a:endParaRPr lang="sr-Latn-BA" dirty="0" smtClean="0"/>
          </a:p>
          <a:p>
            <a:r>
              <a:rPr lang="en-US" dirty="0"/>
              <a:t>PROCEDURE FOR HANDLING SEXUAL </a:t>
            </a:r>
            <a:r>
              <a:rPr lang="en-US" dirty="0" smtClean="0"/>
              <a:t>HARASSMENT</a:t>
            </a:r>
            <a:r>
              <a:rPr lang="sr-Latn-BA" dirty="0" smtClean="0"/>
              <a:t> </a:t>
            </a:r>
            <a:r>
              <a:rPr lang="en-US" dirty="0" smtClean="0"/>
              <a:t>REPORT</a:t>
            </a:r>
            <a:endParaRPr lang="en-US" dirty="0"/>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0346605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BA" dirty="0" smtClean="0"/>
              <a:t>E.g. </a:t>
            </a:r>
            <a:r>
              <a:rPr lang="en-US" dirty="0"/>
              <a:t>GUIDELINES TO BE FOLLOWED IN DURING AN</a:t>
            </a:r>
            <a:br>
              <a:rPr lang="en-US" dirty="0"/>
            </a:br>
            <a:r>
              <a:rPr lang="en-US" dirty="0"/>
              <a:t>EARTHQUAKE</a:t>
            </a:r>
          </a:p>
        </p:txBody>
      </p:sp>
      <p:sp>
        <p:nvSpPr>
          <p:cNvPr id="3" name="Content Placeholder 2"/>
          <p:cNvSpPr>
            <a:spLocks noGrp="1"/>
          </p:cNvSpPr>
          <p:nvPr>
            <p:ph idx="1"/>
          </p:nvPr>
        </p:nvSpPr>
        <p:spPr/>
        <p:txBody>
          <a:bodyPr>
            <a:normAutofit/>
          </a:bodyPr>
          <a:lstStyle/>
          <a:p>
            <a:r>
              <a:rPr lang="en-US" dirty="0"/>
              <a:t>If in an Office or Room</a:t>
            </a:r>
            <a:r>
              <a:rPr lang="en-US" dirty="0" smtClean="0"/>
              <a:t>:</a:t>
            </a:r>
            <a:endParaRPr lang="sr-Latn-BA" dirty="0" smtClean="0"/>
          </a:p>
          <a:p>
            <a:pPr marL="0" indent="0">
              <a:buNone/>
            </a:pPr>
            <a:r>
              <a:rPr lang="en-US" dirty="0" err="1"/>
              <a:t>i</a:t>
            </a:r>
            <a:r>
              <a:rPr lang="en-US" dirty="0"/>
              <a:t>. Get under a table or desk or brace yourself in an interior doorway.</a:t>
            </a:r>
          </a:p>
          <a:p>
            <a:pPr marL="0" indent="0">
              <a:buNone/>
            </a:pPr>
            <a:r>
              <a:rPr lang="en-US" dirty="0"/>
              <a:t>ii. Do not attempt to exit a building or vehicle</a:t>
            </a:r>
          </a:p>
          <a:p>
            <a:pPr marL="0" indent="0">
              <a:buNone/>
            </a:pPr>
            <a:r>
              <a:rPr lang="en-US" dirty="0"/>
              <a:t>iii. If no desks, drop to knees, fold arms close to knees and bury your face in your arms, </a:t>
            </a:r>
            <a:r>
              <a:rPr lang="en-US" dirty="0" smtClean="0"/>
              <a:t>use</a:t>
            </a:r>
            <a:r>
              <a:rPr lang="sr-Latn-BA" dirty="0" smtClean="0"/>
              <a:t> </a:t>
            </a:r>
            <a:r>
              <a:rPr lang="en-US" dirty="0" smtClean="0"/>
              <a:t>notebooks </a:t>
            </a:r>
            <a:r>
              <a:rPr lang="en-US" dirty="0"/>
              <a:t>or jackets for added protection for your head.</a:t>
            </a:r>
          </a:p>
          <a:p>
            <a:pPr marL="0" indent="0">
              <a:buNone/>
            </a:pPr>
            <a:r>
              <a:rPr lang="en-US" dirty="0"/>
              <a:t>iv. Stay clear of windows, bookcases, refrigerators, light fixtures, or other heavy objects </a:t>
            </a:r>
            <a:r>
              <a:rPr lang="en-US" dirty="0" smtClean="0"/>
              <a:t>which</a:t>
            </a:r>
            <a:r>
              <a:rPr lang="sr-Latn-BA" dirty="0" smtClean="0"/>
              <a:t> </a:t>
            </a:r>
            <a:r>
              <a:rPr lang="en-US" dirty="0" smtClean="0"/>
              <a:t>might </a:t>
            </a:r>
            <a:r>
              <a:rPr lang="en-US" dirty="0"/>
              <a:t>slide or </a:t>
            </a:r>
            <a:r>
              <a:rPr lang="en-US" dirty="0" smtClean="0"/>
              <a:t>fall</a:t>
            </a:r>
            <a:r>
              <a:rPr lang="sr-Latn-BA" dirty="0" smtClean="0"/>
              <a:t>.</a:t>
            </a:r>
            <a:endParaRPr lang="en-US" dirty="0"/>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379036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BA" dirty="0" smtClean="0"/>
              <a:t>E.g. </a:t>
            </a:r>
            <a:r>
              <a:rPr lang="en-US" dirty="0"/>
              <a:t>GUIDELINES TO BE FOLLOWED IN DURING AN</a:t>
            </a:r>
            <a:br>
              <a:rPr lang="en-US" dirty="0"/>
            </a:br>
            <a:r>
              <a:rPr lang="en-US" dirty="0"/>
              <a:t>EARTHQUAKE</a:t>
            </a:r>
          </a:p>
        </p:txBody>
      </p:sp>
      <p:sp>
        <p:nvSpPr>
          <p:cNvPr id="3" name="Content Placeholder 2"/>
          <p:cNvSpPr>
            <a:spLocks noGrp="1"/>
          </p:cNvSpPr>
          <p:nvPr>
            <p:ph idx="1"/>
          </p:nvPr>
        </p:nvSpPr>
        <p:spPr/>
        <p:txBody>
          <a:bodyPr>
            <a:normAutofit/>
          </a:bodyPr>
          <a:lstStyle/>
          <a:p>
            <a:r>
              <a:rPr lang="en-US" dirty="0"/>
              <a:t>If In A Hallway, Take The Following Actions</a:t>
            </a:r>
            <a:r>
              <a:rPr lang="en-US" dirty="0" smtClean="0"/>
              <a:t>:</a:t>
            </a:r>
            <a:endParaRPr lang="sr-Latn-BA" dirty="0" smtClean="0"/>
          </a:p>
          <a:p>
            <a:pPr marL="0" indent="0">
              <a:buNone/>
            </a:pPr>
            <a:r>
              <a:rPr lang="en-US" dirty="0" err="1"/>
              <a:t>i</a:t>
            </a:r>
            <a:r>
              <a:rPr lang="en-US" dirty="0"/>
              <a:t>. Get in an interior doorway; brace yourself against the side jambs.</a:t>
            </a:r>
          </a:p>
          <a:p>
            <a:pPr marL="0" indent="0">
              <a:buNone/>
            </a:pPr>
            <a:r>
              <a:rPr lang="en-US" dirty="0"/>
              <a:t>ii. Drop to knees, fold arms close to knees, bury your face in your arms, use notebooks, </a:t>
            </a:r>
            <a:r>
              <a:rPr lang="en-US" dirty="0" smtClean="0"/>
              <a:t>or</a:t>
            </a:r>
            <a:r>
              <a:rPr lang="sr-Latn-BA" dirty="0" smtClean="0"/>
              <a:t> </a:t>
            </a:r>
            <a:r>
              <a:rPr lang="en-US" dirty="0" smtClean="0"/>
              <a:t>jackets </a:t>
            </a:r>
            <a:r>
              <a:rPr lang="en-US" dirty="0"/>
              <a:t>for added protection of your head.</a:t>
            </a:r>
          </a:p>
          <a:p>
            <a:pPr marL="0" indent="0">
              <a:buNone/>
            </a:pPr>
            <a:r>
              <a:rPr lang="en-US" dirty="0"/>
              <a:t>iii. If outdoors, move away from buildings, power lines, utility poles, and other structures.</a:t>
            </a:r>
          </a:p>
          <a:p>
            <a:pPr marL="0" indent="0">
              <a:buNone/>
            </a:pPr>
            <a:r>
              <a:rPr lang="en-US" dirty="0"/>
              <a:t>iv. If in an automobile, stop in the safest place available, preferably an open area away </a:t>
            </a:r>
            <a:r>
              <a:rPr lang="en-US" dirty="0" smtClean="0"/>
              <a:t>from</a:t>
            </a:r>
            <a:r>
              <a:rPr lang="sr-Latn-BA" dirty="0" smtClean="0"/>
              <a:t> </a:t>
            </a:r>
            <a:r>
              <a:rPr lang="en-US" dirty="0" smtClean="0"/>
              <a:t>power </a:t>
            </a:r>
            <a:r>
              <a:rPr lang="en-US" dirty="0"/>
              <a:t>lines, light poles, and trees.</a:t>
            </a:r>
          </a:p>
          <a:p>
            <a:pPr marL="0" indent="0">
              <a:buNone/>
            </a:pPr>
            <a:r>
              <a:rPr lang="en-US" dirty="0"/>
              <a:t>v. Stay in the vehicle for the shelter it </a:t>
            </a:r>
            <a:r>
              <a:rPr lang="en-US" dirty="0" smtClean="0"/>
              <a:t>offers</a:t>
            </a:r>
            <a:r>
              <a:rPr lang="sr-Latn-BA" dirty="0" smtClean="0"/>
              <a:t>.</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2443131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BA" dirty="0" smtClean="0"/>
              <a:t>E.g. </a:t>
            </a:r>
            <a:r>
              <a:rPr lang="en-US" dirty="0"/>
              <a:t>GUIDELINES TO BE FOLLOWED IN DURING AN</a:t>
            </a:r>
            <a:br>
              <a:rPr lang="en-US" dirty="0"/>
            </a:br>
            <a:r>
              <a:rPr lang="en-US" dirty="0"/>
              <a:t>EARTHQUAKE</a:t>
            </a:r>
          </a:p>
        </p:txBody>
      </p:sp>
      <p:sp>
        <p:nvSpPr>
          <p:cNvPr id="3" name="Content Placeholder 2"/>
          <p:cNvSpPr>
            <a:spLocks noGrp="1"/>
          </p:cNvSpPr>
          <p:nvPr>
            <p:ph idx="1"/>
          </p:nvPr>
        </p:nvSpPr>
        <p:spPr/>
        <p:txBody>
          <a:bodyPr>
            <a:normAutofit/>
          </a:bodyPr>
          <a:lstStyle/>
          <a:p>
            <a:r>
              <a:rPr lang="en-US" dirty="0"/>
              <a:t>After A Significant </a:t>
            </a:r>
            <a:r>
              <a:rPr lang="en-US" dirty="0" smtClean="0"/>
              <a:t>Earthquake</a:t>
            </a:r>
            <a:r>
              <a:rPr lang="sr-Latn-BA" dirty="0" smtClean="0"/>
              <a:t>:</a:t>
            </a:r>
          </a:p>
          <a:p>
            <a:pPr marL="0" indent="0">
              <a:buNone/>
            </a:pPr>
            <a:r>
              <a:rPr lang="en-US" dirty="0" err="1"/>
              <a:t>i</a:t>
            </a:r>
            <a:r>
              <a:rPr lang="en-US" dirty="0"/>
              <a:t>. Most importantly REMAIN CALM</a:t>
            </a:r>
          </a:p>
          <a:p>
            <a:pPr marL="0" indent="0">
              <a:buNone/>
            </a:pPr>
            <a:r>
              <a:rPr lang="en-US" dirty="0"/>
              <a:t>ii. In case of a significant earthquake, evacuate buildings after the initial shock and until </a:t>
            </a:r>
            <a:r>
              <a:rPr lang="en-US" dirty="0" smtClean="0"/>
              <a:t>things</a:t>
            </a:r>
            <a:r>
              <a:rPr lang="sr-Latn-BA" dirty="0" smtClean="0"/>
              <a:t> </a:t>
            </a:r>
            <a:r>
              <a:rPr lang="en-US" dirty="0" smtClean="0"/>
              <a:t>settle </a:t>
            </a:r>
            <a:r>
              <a:rPr lang="en-US" dirty="0"/>
              <a:t>down, be alert of aftershocks and move to designated assembly points</a:t>
            </a:r>
          </a:p>
          <a:p>
            <a:pPr marL="0" indent="0">
              <a:buNone/>
            </a:pPr>
            <a:r>
              <a:rPr lang="en-US" dirty="0"/>
              <a:t>iii. Remain at assembly areas until given instructions by emergency personnel.</a:t>
            </a:r>
          </a:p>
          <a:p>
            <a:pPr marL="0" indent="0">
              <a:buNone/>
            </a:pPr>
            <a:r>
              <a:rPr lang="en-US" dirty="0"/>
              <a:t>iv. Do not reenter buildings unless authorized by emergency personnel!</a:t>
            </a:r>
          </a:p>
          <a:p>
            <a:pPr marL="0" indent="0">
              <a:buNone/>
            </a:pPr>
            <a:r>
              <a:rPr lang="en-US" dirty="0"/>
              <a:t>v. Do not salvage property.</a:t>
            </a:r>
            <a:endParaRPr lang="sr-Latn-BA" dirty="0" smtClean="0"/>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34841494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BA" dirty="0" smtClean="0"/>
              <a:t>E.g. </a:t>
            </a:r>
            <a:r>
              <a:rPr lang="en-US" dirty="0"/>
              <a:t>GUIDELINES TO BE FOLLOWED IN DURING AN</a:t>
            </a:r>
            <a:br>
              <a:rPr lang="en-US" dirty="0"/>
            </a:br>
            <a:r>
              <a:rPr lang="en-US" dirty="0"/>
              <a:t>EARTHQUAKE</a:t>
            </a:r>
          </a:p>
        </p:txBody>
      </p:sp>
      <p:sp>
        <p:nvSpPr>
          <p:cNvPr id="3" name="Content Placeholder 2"/>
          <p:cNvSpPr>
            <a:spLocks noGrp="1"/>
          </p:cNvSpPr>
          <p:nvPr>
            <p:ph idx="1"/>
          </p:nvPr>
        </p:nvSpPr>
        <p:spPr/>
        <p:txBody>
          <a:bodyPr>
            <a:normAutofit/>
          </a:bodyPr>
          <a:lstStyle/>
          <a:p>
            <a:r>
              <a:rPr lang="en-US" dirty="0"/>
              <a:t>A significant earthquake is of a nature where property damage or personal injury may be sustained.</a:t>
            </a:r>
          </a:p>
          <a:p>
            <a:r>
              <a:rPr lang="en-US" dirty="0"/>
              <a:t>When in doubt, calmly and cautiously exit the building and head to the designated assembly points.</a:t>
            </a:r>
          </a:p>
          <a:p>
            <a:r>
              <a:rPr lang="en-US" dirty="0"/>
              <a:t>If communication is available, call </a:t>
            </a:r>
            <a:r>
              <a:rPr lang="sr-Latn-BA" dirty="0" smtClean="0"/>
              <a:t>security department</a:t>
            </a:r>
            <a:r>
              <a:rPr lang="en-US" dirty="0" smtClean="0"/>
              <a:t> </a:t>
            </a:r>
            <a:r>
              <a:rPr lang="en-US" dirty="0"/>
              <a:t>or health unit.</a:t>
            </a:r>
            <a:endParaRPr lang="sr-Latn-BA" dirty="0" smtClean="0"/>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924323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Disclaimer and </a:t>
            </a:r>
            <a:r>
              <a:rPr lang="en-US" smtClean="0"/>
              <a:t>Acknowledgement</a:t>
            </a:r>
            <a:endParaRPr lang="en-US"/>
          </a:p>
        </p:txBody>
      </p:sp>
      <p:sp>
        <p:nvSpPr>
          <p:cNvPr id="3" name="Content Placeholder 2"/>
          <p:cNvSpPr>
            <a:spLocks noGrp="1"/>
          </p:cNvSpPr>
          <p:nvPr>
            <p:ph idx="1"/>
          </p:nvPr>
        </p:nvSpPr>
        <p:spPr/>
        <p:txBody>
          <a:bodyPr/>
          <a:lstStyle/>
          <a:p>
            <a:r>
              <a:rPr lang="en-US"/>
              <a:t>Project number:  </a:t>
            </a:r>
            <a:r>
              <a:rPr lang="en-US" smtClean="0"/>
              <a:t>101082863-BIOSINT-ERASMUS-EDU-2022-CBHE</a:t>
            </a:r>
          </a:p>
          <a:p>
            <a:pPr marL="0" indent="0">
              <a:buNone/>
            </a:pPr>
            <a:endParaRPr lang="en-US"/>
          </a:p>
          <a:p>
            <a:r>
              <a:rPr lang="en-US"/>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r>
              <a:rPr lang="en-US" smtClean="0"/>
              <a:t>.</a:t>
            </a:r>
            <a:endParaRPr lang="en-US"/>
          </a:p>
          <a:p>
            <a:endParaRPr lang="en-US"/>
          </a:p>
        </p:txBody>
      </p:sp>
      <p:pic>
        <p:nvPicPr>
          <p:cNvPr id="4" name="Picture 3"/>
          <p:cNvPicPr>
            <a:picLocks noChangeAspect="1"/>
          </p:cNvPicPr>
          <p:nvPr/>
        </p:nvPicPr>
        <p:blipFill>
          <a:blip r:embed="rId2"/>
          <a:stretch>
            <a:fillRect/>
          </a:stretch>
        </p:blipFill>
        <p:spPr>
          <a:xfrm>
            <a:off x="19170" y="6244028"/>
            <a:ext cx="630207" cy="613972"/>
          </a:xfrm>
          <a:prstGeom prst="rect">
            <a:avLst/>
          </a:prstGeom>
        </p:spPr>
      </p:pic>
    </p:spTree>
    <p:extLst>
      <p:ext uri="{BB962C8B-B14F-4D97-AF65-F5344CB8AC3E}">
        <p14:creationId xmlns:p14="http://schemas.microsoft.com/office/powerpoint/2010/main" val="1108634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0541E0-96F7-4700-B829-E41AA39855DC}"/>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229989" y="1254369"/>
            <a:ext cx="7732022" cy="4349262"/>
          </a:xfrm>
          <a:prstGeom prst="rect">
            <a:avLst/>
          </a:prstGeom>
        </p:spPr>
      </p:pic>
      <p:sp>
        <p:nvSpPr>
          <p:cNvPr id="4" name="Rectangle 3">
            <a:extLst>
              <a:ext uri="{FF2B5EF4-FFF2-40B4-BE49-F238E27FC236}">
                <a16:creationId xmlns:a16="http://schemas.microsoft.com/office/drawing/2014/main" id="{5A9A4EFB-DED3-4F2B-A154-A1CB15797AB3}"/>
              </a:ext>
            </a:extLst>
          </p:cNvPr>
          <p:cNvSpPr/>
          <p:nvPr/>
        </p:nvSpPr>
        <p:spPr>
          <a:xfrm>
            <a:off x="171938" y="125046"/>
            <a:ext cx="1594339" cy="53144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30D02CAC-54CD-4D14-845D-582628038879}"/>
              </a:ext>
            </a:extLst>
          </p:cNvPr>
          <p:cNvPicPr>
            <a:picLocks noChangeAspect="1"/>
          </p:cNvPicPr>
          <p:nvPr/>
        </p:nvPicPr>
        <p:blipFill rotWithShape="1">
          <a:blip r:embed="rId3">
            <a:extLst>
              <a:ext uri="{28A0092B-C50C-407E-A947-70E740481C1C}">
                <a14:useLocalDpi xmlns:a14="http://schemas.microsoft.com/office/drawing/2010/main" val="0"/>
              </a:ext>
            </a:extLst>
          </a:blip>
          <a:srcRect l="87994" t="-227" r="-1" b="75270"/>
          <a:stretch/>
        </p:blipFill>
        <p:spPr>
          <a:xfrm>
            <a:off x="0" y="0"/>
            <a:ext cx="731609" cy="1711569"/>
          </a:xfrm>
          <a:prstGeom prst="rect">
            <a:avLst/>
          </a:prstGeom>
        </p:spPr>
      </p:pic>
      <p:sp>
        <p:nvSpPr>
          <p:cNvPr id="5" name="Title 1">
            <a:extLst>
              <a:ext uri="{FF2B5EF4-FFF2-40B4-BE49-F238E27FC236}">
                <a16:creationId xmlns:a16="http://schemas.microsoft.com/office/drawing/2014/main" id="{F63EE20D-748F-0990-A48E-89EC59487CA0}"/>
              </a:ext>
            </a:extLst>
          </p:cNvPr>
          <p:cNvSpPr txBox="1">
            <a:spLocks/>
          </p:cNvSpPr>
          <p:nvPr/>
        </p:nvSpPr>
        <p:spPr>
          <a:xfrm>
            <a:off x="2033137" y="829340"/>
            <a:ext cx="7897092" cy="86134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Bahnschrift" panose="020B0502040204020203" pitchFamily="34" charset="0"/>
                <a:ea typeface="+mj-ea"/>
                <a:cs typeface="+mj-cs"/>
              </a:defRPr>
            </a:lvl1pPr>
          </a:lstStyle>
          <a:p>
            <a:pPr algn="ctr"/>
            <a:r>
              <a:rPr lang="sr-Latn-RS" dirty="0" smtClean="0"/>
              <a:t>Project overview</a:t>
            </a:r>
            <a:endParaRPr lang="sr-Latn-RS" dirty="0"/>
          </a:p>
        </p:txBody>
      </p:sp>
    </p:spTree>
    <p:extLst>
      <p:ext uri="{BB962C8B-B14F-4D97-AF65-F5344CB8AC3E}">
        <p14:creationId xmlns:p14="http://schemas.microsoft.com/office/powerpoint/2010/main" val="41970628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20D-748F-0990-A48E-89EC59487CA0}"/>
              </a:ext>
            </a:extLst>
          </p:cNvPr>
          <p:cNvSpPr>
            <a:spLocks noGrp="1"/>
          </p:cNvSpPr>
          <p:nvPr>
            <p:ph type="title"/>
          </p:nvPr>
        </p:nvSpPr>
        <p:spPr/>
        <p:txBody>
          <a:bodyPr/>
          <a:lstStyle/>
          <a:p>
            <a:r>
              <a:rPr lang="sr-Latn-RS" dirty="0" smtClean="0"/>
              <a:t>Basic information</a:t>
            </a:r>
            <a:endParaRPr lang="sr-Latn-RS" dirty="0"/>
          </a:p>
        </p:txBody>
      </p:sp>
      <p:sp>
        <p:nvSpPr>
          <p:cNvPr id="3" name="Content Placeholder 2">
            <a:extLst>
              <a:ext uri="{FF2B5EF4-FFF2-40B4-BE49-F238E27FC236}">
                <a16:creationId xmlns:a16="http://schemas.microsoft.com/office/drawing/2014/main" id="{E8CC4DD4-0296-A99D-C8E1-E08267A20DA0}"/>
              </a:ext>
            </a:extLst>
          </p:cNvPr>
          <p:cNvSpPr>
            <a:spLocks noGrp="1"/>
          </p:cNvSpPr>
          <p:nvPr>
            <p:ph idx="1"/>
          </p:nvPr>
        </p:nvSpPr>
        <p:spPr/>
        <p:txBody>
          <a:bodyPr>
            <a:normAutofit fontScale="70000" lnSpcReduction="20000"/>
          </a:bodyPr>
          <a:lstStyle/>
          <a:p>
            <a:pPr>
              <a:spcAft>
                <a:spcPts val="600"/>
              </a:spcAft>
            </a:pPr>
            <a:r>
              <a:rPr lang="en-GB"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Consortium</a:t>
            </a:r>
          </a:p>
          <a:p>
            <a:pPr>
              <a:spcAft>
                <a:spcPts val="600"/>
              </a:spcAft>
            </a:pP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14 partners from 6 countries (Slovenia, Italy, Germany, Albania, </a:t>
            </a:r>
            <a:r>
              <a:rPr lang="en-GB"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Bosnia&amp;Herzegovina</a:t>
            </a: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Montenegro)</a:t>
            </a:r>
          </a:p>
          <a:p>
            <a:pPr>
              <a:spcAft>
                <a:spcPts val="600"/>
              </a:spcAft>
            </a:pP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 HEIs and 4 intermediary organisations</a:t>
            </a:r>
          </a:p>
          <a:p>
            <a:pPr>
              <a:spcAft>
                <a:spcPts val="600"/>
              </a:spcAft>
            </a:pPr>
            <a:endParaRPr lang="en-GB" b="1"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spcAft>
                <a:spcPts val="600"/>
              </a:spcAft>
            </a:pPr>
            <a:r>
              <a:rPr lang="en-GB" b="1" dirty="0">
                <a:solidFill>
                  <a:srgbClr val="C00000"/>
                </a:solidFill>
                <a:latin typeface="Open Sans" panose="020B0606030504020204" pitchFamily="34" charset="0"/>
                <a:ea typeface="Open Sans" panose="020B0606030504020204" pitchFamily="34" charset="0"/>
                <a:cs typeface="Open Sans" panose="020B0606030504020204" pitchFamily="34" charset="0"/>
              </a:rPr>
              <a:t>Duration</a:t>
            </a:r>
          </a:p>
          <a:p>
            <a:pPr>
              <a:spcAft>
                <a:spcPts val="600"/>
              </a:spcAft>
            </a:pP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01. 12. 2022 – 30. 11. 2025 (36 months)</a:t>
            </a:r>
          </a:p>
          <a:p>
            <a:pPr>
              <a:spcAft>
                <a:spcPts val="600"/>
              </a:spcAft>
            </a:pPr>
            <a:endPar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spcAft>
                <a:spcPts val="600"/>
              </a:spcAft>
            </a:pPr>
            <a:r>
              <a:rPr lang="en-GB" b="1" dirty="0">
                <a:solidFill>
                  <a:srgbClr val="C00000"/>
                </a:solidFill>
                <a:latin typeface="Open Sans" panose="020B0606030504020204" pitchFamily="34" charset="0"/>
                <a:ea typeface="Open Sans" panose="020B0606030504020204" pitchFamily="34" charset="0"/>
                <a:cs typeface="Open Sans" panose="020B0606030504020204" pitchFamily="34" charset="0"/>
              </a:rPr>
              <a:t>Budget</a:t>
            </a:r>
          </a:p>
          <a:p>
            <a:pPr>
              <a:spcAft>
                <a:spcPts val="600"/>
              </a:spcAft>
            </a:pP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Total costs of the project: </a:t>
            </a:r>
            <a:r>
              <a:rPr lang="en-GB" b="1" dirty="0">
                <a:solidFill>
                  <a:srgbClr val="FFFF00"/>
                </a:solidFill>
                <a:latin typeface="Open Sans" panose="020B0606030504020204" pitchFamily="34" charset="0"/>
                <a:ea typeface="Open Sans" panose="020B0606030504020204" pitchFamily="34" charset="0"/>
                <a:cs typeface="Open Sans" panose="020B0606030504020204" pitchFamily="34" charset="0"/>
              </a:rPr>
              <a:t> </a:t>
            </a:r>
            <a:r>
              <a:rPr lang="en-GB"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884,461 EUR</a:t>
            </a:r>
            <a:r>
              <a:rPr lang="en-GB" b="1" dirty="0">
                <a:solidFill>
                  <a:srgbClr val="FFFF00"/>
                </a:solidFill>
                <a:latin typeface="Open Sans" panose="020B0606030504020204" pitchFamily="34" charset="0"/>
                <a:ea typeface="Open Sans" panose="020B0606030504020204" pitchFamily="34" charset="0"/>
                <a:cs typeface="Open Sans" panose="020B0606030504020204" pitchFamily="34" charset="0"/>
              </a:rPr>
              <a:t> </a:t>
            </a:r>
            <a:endParaRPr lang="en-GB"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spcAft>
                <a:spcPts val="600"/>
              </a:spcAft>
            </a:pP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EU </a:t>
            </a:r>
            <a:r>
              <a:rPr lang="en-GB"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contributi</a:t>
            </a:r>
            <a:r>
              <a:rPr lang="sl-SI"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a:t>
            </a: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 </a:t>
            </a:r>
            <a:r>
              <a:rPr lang="en-GB" sz="3600" dirty="0">
                <a:solidFill>
                  <a:srgbClr val="D9E1F2"/>
                </a:solidFill>
                <a:latin typeface="Calibri" panose="020F0502020204030204" pitchFamily="34" charset="0"/>
              </a:rPr>
              <a:t> </a:t>
            </a:r>
            <a:r>
              <a:rPr lang="en-GB"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796,015 EUR </a:t>
            </a:r>
            <a:r>
              <a:rPr lang="en-GB" sz="3600" b="1" dirty="0">
                <a:solidFill>
                  <a:srgbClr val="D9E1F2"/>
                </a:solidFill>
                <a:latin typeface="Calibri" panose="020F0502020204030204" pitchFamily="34" charset="0"/>
              </a:rPr>
              <a:t> </a:t>
            </a:r>
            <a:r>
              <a:rPr lang="en-GB"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(90 % co-funding)</a:t>
            </a:r>
          </a:p>
          <a:p>
            <a:pPr>
              <a:spcAft>
                <a:spcPts val="600"/>
              </a:spcAft>
            </a:pPr>
            <a:endParaRPr lang="en-GB" dirty="0"/>
          </a:p>
        </p:txBody>
      </p:sp>
    </p:spTree>
    <p:extLst>
      <p:ext uri="{BB962C8B-B14F-4D97-AF65-F5344CB8AC3E}">
        <p14:creationId xmlns:p14="http://schemas.microsoft.com/office/powerpoint/2010/main" val="25667482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20D-748F-0990-A48E-89EC59487CA0}"/>
              </a:ext>
            </a:extLst>
          </p:cNvPr>
          <p:cNvSpPr>
            <a:spLocks noGrp="1"/>
          </p:cNvSpPr>
          <p:nvPr>
            <p:ph type="title"/>
          </p:nvPr>
        </p:nvSpPr>
        <p:spPr/>
        <p:txBody>
          <a:bodyPr/>
          <a:lstStyle/>
          <a:p>
            <a:r>
              <a:rPr lang="sr-Latn-RS" dirty="0"/>
              <a:t>Partners</a:t>
            </a:r>
          </a:p>
        </p:txBody>
      </p:sp>
      <p:sp>
        <p:nvSpPr>
          <p:cNvPr id="5" name="TextBox 4">
            <a:extLst>
              <a:ext uri="{FF2B5EF4-FFF2-40B4-BE49-F238E27FC236}">
                <a16:creationId xmlns:a16="http://schemas.microsoft.com/office/drawing/2014/main" id="{29DE1D86-63C5-B3E4-3D07-233560B6DAF8}"/>
              </a:ext>
            </a:extLst>
          </p:cNvPr>
          <p:cNvSpPr txBox="1"/>
          <p:nvPr/>
        </p:nvSpPr>
        <p:spPr>
          <a:xfrm>
            <a:off x="3974929" y="1447059"/>
            <a:ext cx="8853304" cy="8309967"/>
          </a:xfrm>
          <a:prstGeom prst="rect">
            <a:avLst/>
          </a:prstGeom>
          <a:noFill/>
        </p:spPr>
        <p:txBody>
          <a:bodyPr wrap="square" rtlCol="0">
            <a:spAutoFit/>
          </a:bodyPr>
          <a:lstStyle/>
          <a:p>
            <a:pPr>
              <a:spcAft>
                <a:spcPts val="600"/>
              </a:spcAft>
            </a:pP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P01 DOBA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Faculty</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of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Applied</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Business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and</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Social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Studies</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(DOBA)</a:t>
            </a:r>
          </a:p>
          <a:p>
            <a:pPr>
              <a:spcAft>
                <a:spcPts val="600"/>
              </a:spcAft>
            </a:pP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P02 </a:t>
            </a:r>
            <a:r>
              <a:rPr lang="it-IT"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Fondazione di Politecnico di Milano (FPM)</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P03 </a:t>
            </a:r>
            <a:r>
              <a:rPr lang="it-IT"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Politecnico di Milano (POLIMI) </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P04 </a:t>
            </a:r>
            <a:r>
              <a:rPr lang="en-GB"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Tec</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hnical</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University</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GB"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Dresden (TUD</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p>
          <a:p>
            <a:pPr algn="l">
              <a:spcAft>
                <a:spcPts val="600"/>
              </a:spcAft>
            </a:pP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P05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Ismail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Qemali</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University of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Vlor</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a</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nl-NL"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(UNIVLORA)</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spcAft>
                <a:spcPts val="600"/>
              </a:spcAft>
            </a:pP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P06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Fan S.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Noli</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University of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Korçë</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(UNK</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O)</a:t>
            </a:r>
          </a:p>
          <a:p>
            <a:pPr algn="l">
              <a:spcAft>
                <a:spcPts val="600"/>
              </a:spcAft>
            </a:pP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P07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Luigj</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Gurakuqi</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University of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Shkodër</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(UNISHK)</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P08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AULEDA Local Economic Development Agency (AULEDA) </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P09 </a:t>
            </a:r>
            <a:r>
              <a:rPr lang="en-GB"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University of Banja Luka (UNIBL) </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spcAft>
                <a:spcPts val="600"/>
              </a:spcAft>
            </a:pPr>
            <a:r>
              <a:rPr lang="en-GB"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P10</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GB"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University of East Sarajevo (UES) </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P11 </a:t>
            </a:r>
            <a:r>
              <a:rPr lang="en-GB"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Chamber of Commerce and Industry of the Republic of Srpska (CCIRS)</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spcAft>
                <a:spcPts val="600"/>
              </a:spcAft>
            </a:pP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P12 University of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Donja</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GB"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Gorica</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(UDG) </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P13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University of Montenegro</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Faculty of Electrical Engineering</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(U</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O</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M) </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algn="l">
              <a:spcAft>
                <a:spcPts val="600"/>
              </a:spcAft>
            </a:pP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P14 </a:t>
            </a:r>
            <a:r>
              <a:rPr lang="en-GB"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Chamber of Commerce Montenegro (CEM) </a:t>
            </a:r>
            <a:r>
              <a:rPr lang="en-GB" sz="1600" b="0" i="0" u="none" strike="noStrike" baseline="0" dirty="0">
                <a:solidFill>
                  <a:srgbClr val="C00000"/>
                </a:solidFill>
              </a:rPr>
              <a:t>	</a:t>
            </a:r>
          </a:p>
          <a:p>
            <a:pPr>
              <a:spcAft>
                <a:spcPts val="600"/>
              </a:spcAft>
            </a:pPr>
            <a:r>
              <a:rPr lang="en-GB" sz="1600" b="0" i="0" u="none" strike="noStrike" baseline="0" dirty="0">
                <a:solidFill>
                  <a:schemeClr val="bg1">
                    <a:lumMod val="50000"/>
                  </a:schemeClr>
                </a:solidFill>
              </a:rPr>
              <a:t>	</a:t>
            </a:r>
          </a:p>
          <a:p>
            <a:pPr>
              <a:spcAft>
                <a:spcPts val="600"/>
              </a:spcAft>
            </a:pPr>
            <a:r>
              <a:rPr lang="en-GB" sz="1600" b="0" i="0" u="none" strike="noStrike" baseline="0" dirty="0">
                <a:solidFill>
                  <a:srgbClr val="000000"/>
                </a:solidFill>
                <a:latin typeface="Arial" panose="020B0604020202020204" pitchFamily="34" charset="0"/>
              </a:rPr>
              <a:t>	</a:t>
            </a:r>
          </a:p>
          <a:p>
            <a:pPr algn="l"/>
            <a:r>
              <a:rPr lang="en-GB" sz="1800" b="1" i="0" u="none" strike="noStrike" baseline="0" dirty="0">
                <a:solidFill>
                  <a:srgbClr val="000000"/>
                </a:solidFill>
                <a:latin typeface="Arial" panose="020B0604020202020204" pitchFamily="34" charset="0"/>
              </a:rPr>
              <a:t> </a:t>
            </a:r>
            <a:r>
              <a:rPr lang="en-GB" sz="1800" b="0" i="0" u="none" strike="noStrike" baseline="0" dirty="0">
                <a:solidFill>
                  <a:srgbClr val="000000"/>
                </a:solidFill>
                <a:latin typeface="Arial" panose="020B0604020202020204" pitchFamily="34" charset="0"/>
              </a:rPr>
              <a:t>	</a:t>
            </a:r>
          </a:p>
          <a:p>
            <a:r>
              <a:rPr lang="en-GB" sz="1800" b="0" i="0" u="none" strike="noStrike" baseline="0" dirty="0">
                <a:solidFill>
                  <a:srgbClr val="000000"/>
                </a:solidFill>
                <a:latin typeface="Arial" panose="020B0604020202020204" pitchFamily="34" charset="0"/>
              </a:rPr>
              <a:t>	</a:t>
            </a:r>
          </a:p>
          <a:p>
            <a:r>
              <a:rPr lang="en-GB" sz="1800" b="0" i="0" u="none" strike="noStrike" baseline="0" dirty="0">
                <a:solidFill>
                  <a:srgbClr val="000000"/>
                </a:solidFill>
                <a:latin typeface="Arial" panose="020B0604020202020204" pitchFamily="34" charset="0"/>
              </a:rPr>
              <a:t>	</a:t>
            </a:r>
          </a:p>
          <a:p>
            <a:pPr algn="l"/>
            <a:r>
              <a:rPr lang="en-GB" sz="1800" b="0" i="0" u="none" strike="noStrike" baseline="0" dirty="0">
                <a:solidFill>
                  <a:srgbClr val="000000"/>
                </a:solidFill>
                <a:latin typeface="Arial" panose="020B0604020202020204" pitchFamily="34" charset="0"/>
              </a:rPr>
              <a:t>	</a:t>
            </a:r>
          </a:p>
          <a:p>
            <a:pPr algn="l"/>
            <a:r>
              <a:rPr lang="en-GB" sz="1800" b="1" i="0" u="none" strike="noStrike" baseline="0" dirty="0">
                <a:solidFill>
                  <a:srgbClr val="000000"/>
                </a:solidFill>
                <a:latin typeface="Arial" panose="020B0604020202020204" pitchFamily="34" charset="0"/>
              </a:rPr>
              <a:t> </a:t>
            </a:r>
            <a:r>
              <a:rPr lang="en-GB" sz="1800" b="0" i="0" u="none" strike="noStrike" baseline="0" dirty="0">
                <a:solidFill>
                  <a:srgbClr val="000000"/>
                </a:solidFill>
                <a:latin typeface="Arial" panose="020B0604020202020204" pitchFamily="34" charset="0"/>
              </a:rPr>
              <a:t>	</a:t>
            </a:r>
          </a:p>
          <a:p>
            <a:pPr algn="l"/>
            <a:r>
              <a:rPr lang="en-GB" sz="1800" b="1" i="0" u="none" strike="noStrike" baseline="0" dirty="0">
                <a:solidFill>
                  <a:srgbClr val="000000"/>
                </a:solidFill>
                <a:latin typeface="Arial" panose="020B0604020202020204" pitchFamily="34" charset="0"/>
              </a:rPr>
              <a:t> </a:t>
            </a:r>
            <a:r>
              <a:rPr lang="en-GB" sz="1800" b="0" i="0" u="none" strike="noStrike" baseline="0" dirty="0">
                <a:solidFill>
                  <a:srgbClr val="000000"/>
                </a:solidFill>
                <a:latin typeface="Arial" panose="020B0604020202020204" pitchFamily="34" charset="0"/>
              </a:rPr>
              <a:t>	</a:t>
            </a:r>
          </a:p>
          <a:p>
            <a:pPr algn="l"/>
            <a:r>
              <a:rPr lang="nl-NL" sz="1800" b="1" i="0" u="none" strike="noStrike" baseline="0" dirty="0">
                <a:solidFill>
                  <a:srgbClr val="000000"/>
                </a:solidFill>
                <a:latin typeface="Arial" panose="020B0604020202020204" pitchFamily="34" charset="0"/>
              </a:rPr>
              <a:t> </a:t>
            </a:r>
            <a:r>
              <a:rPr lang="nl-NL" sz="1800" b="0" i="0" u="none" strike="noStrike" baseline="0" dirty="0">
                <a:solidFill>
                  <a:srgbClr val="000000"/>
                </a:solidFill>
                <a:latin typeface="Arial" panose="020B0604020202020204" pitchFamily="34" charset="0"/>
              </a:rPr>
              <a:t>	</a:t>
            </a:r>
          </a:p>
          <a:p>
            <a:pPr algn="l"/>
            <a:r>
              <a:rPr lang="en-GB" sz="1800" b="0" i="0" u="none" strike="noStrike" baseline="0" dirty="0">
                <a:solidFill>
                  <a:srgbClr val="000000"/>
                </a:solidFill>
              </a:rPr>
              <a:t> 	</a:t>
            </a:r>
          </a:p>
          <a:p>
            <a:pPr algn="l"/>
            <a:r>
              <a:rPr lang="it-IT" sz="1800" b="0" i="0" u="none" strike="noStrike" baseline="0" dirty="0">
                <a:solidFill>
                  <a:srgbClr val="000000"/>
                </a:solidFill>
                <a:latin typeface="Arial" panose="020B0604020202020204" pitchFamily="34" charset="0"/>
              </a:rPr>
              <a:t>	</a:t>
            </a:r>
          </a:p>
          <a:p>
            <a:endParaRPr lang="sl-SI" dirty="0">
              <a:latin typeface="Open Sans" panose="020B0606030504020204" pitchFamily="34" charset="0"/>
              <a:ea typeface="Open Sans" panose="020B0606030504020204" pitchFamily="34" charset="0"/>
              <a:cs typeface="Open Sans" panose="020B0606030504020204" pitchFamily="34" charset="0"/>
            </a:endParaRPr>
          </a:p>
          <a:p>
            <a:endParaRPr lang="en-GB" dirty="0"/>
          </a:p>
        </p:txBody>
      </p:sp>
      <p:sp>
        <p:nvSpPr>
          <p:cNvPr id="6" name="TextBox 5">
            <a:extLst>
              <a:ext uri="{FF2B5EF4-FFF2-40B4-BE49-F238E27FC236}">
                <a16:creationId xmlns:a16="http://schemas.microsoft.com/office/drawing/2014/main" id="{DA3C4B95-B6A9-95F3-2758-3AB4DBAF3328}"/>
              </a:ext>
            </a:extLst>
          </p:cNvPr>
          <p:cNvSpPr txBox="1"/>
          <p:nvPr/>
        </p:nvSpPr>
        <p:spPr>
          <a:xfrm>
            <a:off x="506025" y="1455935"/>
            <a:ext cx="3764133" cy="1107996"/>
          </a:xfrm>
          <a:prstGeom prst="rect">
            <a:avLst/>
          </a:prstGeom>
          <a:noFill/>
        </p:spPr>
        <p:txBody>
          <a:bodyPr wrap="square" rtlCol="0">
            <a:spAutoFit/>
          </a:bodyPr>
          <a:lstStyle/>
          <a:p>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EU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partners</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HEIs</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Slovenia</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Italy</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Germany</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a:p>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Support</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Organisation</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Italy</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a:p>
            <a:endParaRPr lang="sl-SI"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29A200C5-908A-F29B-5482-89A144009FE5}"/>
              </a:ext>
            </a:extLst>
          </p:cNvPr>
          <p:cNvSpPr txBox="1"/>
          <p:nvPr/>
        </p:nvSpPr>
        <p:spPr>
          <a:xfrm>
            <a:off x="506024" y="2678755"/>
            <a:ext cx="3468903" cy="1107996"/>
          </a:xfrm>
          <a:prstGeom prst="rect">
            <a:avLst/>
          </a:prstGeom>
          <a:noFill/>
        </p:spPr>
        <p:txBody>
          <a:bodyPr wrap="square" rtlCol="0">
            <a:spAutoFit/>
          </a:bodyPr>
          <a:lstStyle/>
          <a:p>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Albania</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3 </a:t>
            </a:r>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HEIs</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1 Business </a:t>
            </a:r>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Support</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Organisation</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endParaRPr lang="sl-SI"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DB03CDDF-78C1-4976-E8F4-1F609C078024}"/>
              </a:ext>
            </a:extLst>
          </p:cNvPr>
          <p:cNvSpPr txBox="1"/>
          <p:nvPr/>
        </p:nvSpPr>
        <p:spPr>
          <a:xfrm>
            <a:off x="506024" y="4056723"/>
            <a:ext cx="3468903" cy="1107996"/>
          </a:xfrm>
          <a:prstGeom prst="rect">
            <a:avLst/>
          </a:prstGeom>
          <a:noFill/>
        </p:spPr>
        <p:txBody>
          <a:bodyPr wrap="square" rtlCol="0">
            <a:spAutoFit/>
          </a:bodyPr>
          <a:lstStyle/>
          <a:p>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Bosnia</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and</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Herzegovina</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HEIs</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 Business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Support</a:t>
            </a:r>
            <a:r>
              <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Organisation</a:t>
            </a:r>
            <a:endParaRPr lang="sl-SI" sz="1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sl-SI"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B77A4DC2-CC63-35D5-7C96-EF10C2758026}"/>
              </a:ext>
            </a:extLst>
          </p:cNvPr>
          <p:cNvSpPr txBox="1"/>
          <p:nvPr/>
        </p:nvSpPr>
        <p:spPr>
          <a:xfrm>
            <a:off x="506025" y="5009572"/>
            <a:ext cx="3468903" cy="1107996"/>
          </a:xfrm>
          <a:prstGeom prst="rect">
            <a:avLst/>
          </a:prstGeom>
          <a:noFill/>
        </p:spPr>
        <p:txBody>
          <a:bodyPr wrap="square" rtlCol="0">
            <a:spAutoFit/>
          </a:bodyPr>
          <a:lstStyle/>
          <a:p>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Montenegro</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2 </a:t>
            </a:r>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HEIs</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1 Business </a:t>
            </a:r>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Support</a:t>
            </a:r>
            <a:r>
              <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sl-SI" sz="160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Organisation</a:t>
            </a:r>
            <a:endParaRPr lang="sl-SI" sz="160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endParaRPr lang="sl-SI"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487049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20D-748F-0990-A48E-89EC59487CA0}"/>
              </a:ext>
            </a:extLst>
          </p:cNvPr>
          <p:cNvSpPr>
            <a:spLocks noGrp="1"/>
          </p:cNvSpPr>
          <p:nvPr>
            <p:ph type="title"/>
          </p:nvPr>
        </p:nvSpPr>
        <p:spPr/>
        <p:txBody>
          <a:bodyPr/>
          <a:lstStyle/>
          <a:p>
            <a:r>
              <a:rPr lang="sr-Latn-RS" dirty="0"/>
              <a:t>Objectives &amp; KPIs</a:t>
            </a:r>
          </a:p>
        </p:txBody>
      </p:sp>
      <p:sp>
        <p:nvSpPr>
          <p:cNvPr id="5" name="TextBox 4">
            <a:extLst>
              <a:ext uri="{FF2B5EF4-FFF2-40B4-BE49-F238E27FC236}">
                <a16:creationId xmlns:a16="http://schemas.microsoft.com/office/drawing/2014/main" id="{29DE1D86-63C5-B3E4-3D07-233560B6DAF8}"/>
              </a:ext>
            </a:extLst>
          </p:cNvPr>
          <p:cNvSpPr txBox="1"/>
          <p:nvPr/>
        </p:nvSpPr>
        <p:spPr>
          <a:xfrm>
            <a:off x="22913" y="1027906"/>
            <a:ext cx="5746120" cy="7140416"/>
          </a:xfrm>
          <a:prstGeom prst="rect">
            <a:avLst/>
          </a:prstGeom>
          <a:noFill/>
        </p:spPr>
        <p:txBody>
          <a:bodyPr wrap="square" rtlCol="0">
            <a:spAutoFit/>
          </a:bodyPr>
          <a:lstStyle/>
          <a:p>
            <a:endParaRPr lang="sl-SI" sz="1400" b="0" i="0" u="none" strike="noStrike" baseline="0" dirty="0">
              <a:solidFill>
                <a:srgbClr val="585858"/>
              </a:solidFill>
              <a:latin typeface="Open Sans" panose="020B0606030504020204" pitchFamily="34" charset="0"/>
              <a:ea typeface="Open Sans" panose="020B0606030504020204" pitchFamily="34" charset="0"/>
              <a:cs typeface="Open Sans" panose="020B0606030504020204" pitchFamily="34" charset="0"/>
            </a:endParaRPr>
          </a:p>
          <a:p>
            <a:r>
              <a:rPr lang="sl-SI" sz="1200" b="1" i="0" u="none" strike="noStrike" baseline="0" dirty="0">
                <a:solidFill>
                  <a:srgbClr val="C00000"/>
                </a:solidFill>
                <a:latin typeface="Open Sans" panose="020B0606030504020204" pitchFamily="34" charset="0"/>
                <a:ea typeface="Open Sans" panose="020B0606030504020204" pitchFamily="34" charset="0"/>
                <a:cs typeface="Open Sans" panose="020B0606030504020204" pitchFamily="34" charset="0"/>
              </a:rPr>
              <a:t>General </a:t>
            </a:r>
            <a:r>
              <a:rPr lang="sl-SI" sz="1200" b="1" i="0" u="none" strike="noStrike" baseline="0"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objective</a:t>
            </a:r>
            <a:r>
              <a:rPr lang="sl-SI" sz="1200" b="1" i="0" u="none" strike="noStrike" baseline="0"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br>
              <a:rPr lang="sl-SI" sz="1200" b="1" i="0" u="none" strike="noStrike" baseline="0" dirty="0">
                <a:solidFill>
                  <a:srgbClr val="C00000"/>
                </a:solidFill>
                <a:latin typeface="Open Sans" panose="020B0606030504020204" pitchFamily="34" charset="0"/>
                <a:ea typeface="Open Sans" panose="020B0606030504020204" pitchFamily="34" charset="0"/>
                <a:cs typeface="Open Sans" panose="020B0606030504020204" pitchFamily="34" charset="0"/>
              </a:rPr>
            </a:b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Increasing </a:t>
            </a:r>
            <a:r>
              <a:rPr lang="sl-SI" sz="1200" b="0" i="0" u="none" strike="noStrike" baseline="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the</a:t>
            </a:r>
            <a:r>
              <a:rPr lang="sl-SI"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capacity of HEIs in target countries to become active shapers of the regional innovation ecosystem cooperating with various stakeholders </a:t>
            </a:r>
            <a:r>
              <a:rPr lang="en-GB" sz="1200" b="0" i="0" u="none" strike="noStrike" baseline="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p>
          <a:p>
            <a:endParaRPr lang="sl-SI" sz="1200" b="0" i="0" u="none" strike="noStrike" baseline="0" dirty="0">
              <a:solidFill>
                <a:srgbClr val="585858"/>
              </a:solidFill>
              <a:latin typeface="Open Sans" panose="020B0606030504020204" pitchFamily="34" charset="0"/>
              <a:ea typeface="Open Sans" panose="020B0606030504020204" pitchFamily="34" charset="0"/>
              <a:cs typeface="Open Sans" panose="020B0606030504020204" pitchFamily="34" charset="0"/>
            </a:endParaRPr>
          </a:p>
          <a:p>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Specific</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objectives</a:t>
            </a:r>
            <a:endParaRPr lang="sl-SI" sz="1200" b="1" i="0" u="none" strike="noStrike" baseline="0" dirty="0">
              <a:solidFill>
                <a:srgbClr val="C00000"/>
              </a:solidFill>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Addressing the challenges of HEIs in the field of smart specialisation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and the related innovation&amp; entrepreneurship competence development with</a:t>
            </a:r>
            <a:r>
              <a:rPr lang="sl-SI"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200" b="0" i="0" u="none" strike="noStrike" baseline="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the</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introduction of </a:t>
            </a: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new smart specialisation-related learning modules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  and teaching approaches into HEIs’ curricula, including online teaching, approaches, methods &amp; tools, cross-curricula learning, and virtual mobility. </a:t>
            </a:r>
          </a:p>
          <a:p>
            <a:pPr marL="285750" indent="-285750">
              <a:buFont typeface="Arial" panose="020B0604020202020204" pitchFamily="34" charset="0"/>
              <a:buChar char="•"/>
            </a:pP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Supporting the </a:t>
            </a:r>
            <a:r>
              <a:rPr lang="en-GB" sz="1200" b="1"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professional development of HEIs academic staff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 the field of innovation &amp; entrepreneurship competences development for the requirements of smart specialisation along with hybrid &amp; online teaching practices </a:t>
            </a:r>
          </a:p>
          <a:p>
            <a:pPr marL="285750" indent="-285750">
              <a:buFont typeface="Arial" panose="020B0604020202020204" pitchFamily="34" charset="0"/>
              <a:buChar char="•"/>
            </a:pP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Setting up 7 SMART Innovation Centres at HEIs in target countries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and integrating them into the existing HEI structure. </a:t>
            </a:r>
          </a:p>
          <a:p>
            <a:pPr marL="285750" indent="-285750">
              <a:buFont typeface="Arial" panose="020B0604020202020204" pitchFamily="34" charset="0"/>
              <a:buChar char="•"/>
            </a:pP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Facilitating sustainable cooperation between HEIs and businesses through the SMART Knowledge Exchange network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which will be developed . </a:t>
            </a:r>
          </a:p>
          <a:p>
            <a:pPr marL="285750" indent="-285750">
              <a:buFont typeface="Arial" panose="020B0604020202020204" pitchFamily="34" charset="0"/>
              <a:buChar char="•"/>
            </a:pP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Encourage student and staff work placements and (virtual) </a:t>
            </a:r>
            <a:r>
              <a:rPr lang="en-GB" sz="1200" b="1" i="0" u="none" strike="noStrike" baseline="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mobilit</a:t>
            </a:r>
            <a:r>
              <a:rPr lang="sl-SI"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y</a:t>
            </a:r>
            <a:endParaRPr lang="sl-SI"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Increase the competitiveness of HEIs and their staff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and the </a:t>
            </a:r>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employability of their graduates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with a new offer of </a:t>
            </a:r>
            <a:r>
              <a:rPr lang="sl-SI" sz="1200" b="0" i="0" u="none" strike="noStrike" baseline="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counseling</a:t>
            </a:r>
            <a:r>
              <a:rPr lang="sl-SI"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t</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raining services </a:t>
            </a:r>
            <a:endParaRPr lang="en-GB" sz="1800" b="0" i="0" u="none" strike="noStrike" baseline="0" dirty="0">
              <a:solidFill>
                <a:schemeClr val="bg1">
                  <a:lumMod val="50000"/>
                </a:schemeClr>
              </a:solidFill>
              <a:latin typeface="Arial" panose="020B0604020202020204" pitchFamily="34" charset="0"/>
            </a:endParaRPr>
          </a:p>
          <a:p>
            <a:pPr algn="l"/>
            <a:r>
              <a:rPr lang="en-GB" sz="1800" b="0" i="0" u="none" strike="noStrike" baseline="0" dirty="0">
                <a:solidFill>
                  <a:srgbClr val="000000"/>
                </a:solidFill>
                <a:latin typeface="Arial" panose="020B0604020202020204" pitchFamily="34" charset="0"/>
              </a:rPr>
              <a:t>	</a:t>
            </a:r>
          </a:p>
          <a:p>
            <a:pPr algn="l"/>
            <a:r>
              <a:rPr lang="en-GB" sz="1800" b="1" i="0" u="none" strike="noStrike" baseline="0" dirty="0">
                <a:solidFill>
                  <a:srgbClr val="000000"/>
                </a:solidFill>
                <a:latin typeface="Arial" panose="020B0604020202020204" pitchFamily="34" charset="0"/>
              </a:rPr>
              <a:t> </a:t>
            </a:r>
            <a:r>
              <a:rPr lang="en-GB" sz="1800" b="0" i="0" u="none" strike="noStrike" baseline="0" dirty="0">
                <a:solidFill>
                  <a:srgbClr val="000000"/>
                </a:solidFill>
                <a:latin typeface="Arial" panose="020B0604020202020204" pitchFamily="34" charset="0"/>
              </a:rPr>
              <a:t>	</a:t>
            </a:r>
          </a:p>
          <a:p>
            <a:pPr algn="l"/>
            <a:r>
              <a:rPr lang="en-GB" sz="1800" b="1" i="0" u="none" strike="noStrike" baseline="0" dirty="0">
                <a:solidFill>
                  <a:srgbClr val="000000"/>
                </a:solidFill>
                <a:latin typeface="Arial" panose="020B0604020202020204" pitchFamily="34" charset="0"/>
              </a:rPr>
              <a:t> </a:t>
            </a:r>
            <a:r>
              <a:rPr lang="en-GB" sz="1800" b="0" i="0" u="none" strike="noStrike" baseline="0" dirty="0">
                <a:solidFill>
                  <a:srgbClr val="000000"/>
                </a:solidFill>
                <a:latin typeface="Arial" panose="020B0604020202020204" pitchFamily="34" charset="0"/>
              </a:rPr>
              <a:t>	</a:t>
            </a:r>
          </a:p>
          <a:p>
            <a:pPr algn="l"/>
            <a:r>
              <a:rPr lang="nl-NL" sz="1800" b="1" i="0" u="none" strike="noStrike" baseline="0" dirty="0">
                <a:solidFill>
                  <a:srgbClr val="000000"/>
                </a:solidFill>
                <a:latin typeface="Arial" panose="020B0604020202020204" pitchFamily="34" charset="0"/>
              </a:rPr>
              <a:t> </a:t>
            </a:r>
            <a:r>
              <a:rPr lang="nl-NL" sz="1800" b="0" i="0" u="none" strike="noStrike" baseline="0" dirty="0">
                <a:solidFill>
                  <a:srgbClr val="000000"/>
                </a:solidFill>
                <a:latin typeface="Arial" panose="020B0604020202020204" pitchFamily="34" charset="0"/>
              </a:rPr>
              <a:t>	</a:t>
            </a:r>
          </a:p>
          <a:p>
            <a:pPr algn="l"/>
            <a:r>
              <a:rPr lang="en-GB" sz="1800" b="0" i="0" u="none" strike="noStrike" baseline="0" dirty="0">
                <a:solidFill>
                  <a:srgbClr val="000000"/>
                </a:solidFill>
              </a:rPr>
              <a:t> 	</a:t>
            </a:r>
          </a:p>
          <a:p>
            <a:pPr algn="l"/>
            <a:r>
              <a:rPr lang="it-IT" sz="1800" b="0" i="0" u="none" strike="noStrike" baseline="0" dirty="0">
                <a:solidFill>
                  <a:srgbClr val="000000"/>
                </a:solidFill>
                <a:latin typeface="Arial" panose="020B0604020202020204" pitchFamily="34" charset="0"/>
              </a:rPr>
              <a:t>	</a:t>
            </a:r>
          </a:p>
          <a:p>
            <a:endParaRPr lang="sl-SI" dirty="0">
              <a:latin typeface="Open Sans" panose="020B0606030504020204" pitchFamily="34" charset="0"/>
              <a:ea typeface="Open Sans" panose="020B0606030504020204" pitchFamily="34" charset="0"/>
              <a:cs typeface="Open Sans" panose="020B0606030504020204" pitchFamily="34" charset="0"/>
            </a:endParaRPr>
          </a:p>
          <a:p>
            <a:endParaRPr lang="en-GB" dirty="0"/>
          </a:p>
        </p:txBody>
      </p:sp>
      <p:sp>
        <p:nvSpPr>
          <p:cNvPr id="6" name="TextBox 5">
            <a:extLst>
              <a:ext uri="{FF2B5EF4-FFF2-40B4-BE49-F238E27FC236}">
                <a16:creationId xmlns:a16="http://schemas.microsoft.com/office/drawing/2014/main" id="{5F0AEA50-41E0-28E3-7A72-5D86EC7E079E}"/>
              </a:ext>
            </a:extLst>
          </p:cNvPr>
          <p:cNvSpPr txBox="1"/>
          <p:nvPr/>
        </p:nvSpPr>
        <p:spPr>
          <a:xfrm>
            <a:off x="5953200" y="1200443"/>
            <a:ext cx="5561953" cy="4524315"/>
          </a:xfrm>
          <a:prstGeom prst="rect">
            <a:avLst/>
          </a:prstGeom>
          <a:noFill/>
        </p:spPr>
        <p:txBody>
          <a:bodyPr wrap="square">
            <a:spAutoFit/>
          </a:bodyPr>
          <a:lstStyle/>
          <a:p>
            <a:endParaRPr lang="en-GB" sz="1200" dirty="0">
              <a:solidFill>
                <a:schemeClr val="bg1">
                  <a:lumMod val="50000"/>
                </a:schemeClr>
              </a:solidFill>
            </a:endParaRP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 SMART Innovation Centres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 AL (3), BiH (2), and MNE (2) established and integrated into partner HEI structure by M</a:t>
            </a:r>
            <a:r>
              <a:rPr lang="sl-SI"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12 </a:t>
            </a:r>
            <a:r>
              <a:rPr lang="sl-SI"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with</a:t>
            </a:r>
            <a:r>
              <a:rPr lang="sl-SI"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the</a:t>
            </a:r>
            <a:r>
              <a:rPr lang="sl-SI"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foci</a:t>
            </a:r>
            <a:r>
              <a:rPr lang="sl-SI"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t>
            </a:r>
          </a:p>
          <a:p>
            <a:pPr marL="171450" indent="-171450">
              <a:buFont typeface="Arial" panose="020B0604020202020204" pitchFamily="34" charset="0"/>
              <a:buChar char="•"/>
            </a:pPr>
            <a:r>
              <a:rPr lang="sl-SI" sz="12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Smart </a:t>
            </a:r>
            <a: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cities</a:t>
            </a:r>
            <a:b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br>
            <a: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Circular economy</a:t>
            </a:r>
          </a:p>
          <a:p>
            <a:pPr marL="171450" indent="-171450">
              <a:buFont typeface="Arial" panose="020B0604020202020204" pitchFamily="34" charset="0"/>
              <a:buChar char="•"/>
            </a:pPr>
            <a:r>
              <a:rPr lang="sl-SI" sz="1200" b="1"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Digitalisation</a:t>
            </a:r>
            <a:endPar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Arial" panose="020B0604020202020204" pitchFamily="34" charset="0"/>
              <a:buChar char="•"/>
            </a:pPr>
            <a: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Smart </a:t>
            </a:r>
            <a:r>
              <a:rPr lang="sl-SI" sz="1200" b="1"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agriculture</a:t>
            </a:r>
            <a:endPar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marL="171450" indent="-171450">
              <a:buFont typeface="Arial" panose="020B0604020202020204" pitchFamily="34" charset="0"/>
              <a:buChar char="•"/>
            </a:pPr>
            <a:r>
              <a:rPr lang="sl-SI" sz="1200" b="1"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Innovation</a:t>
            </a:r>
            <a: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 </a:t>
            </a:r>
            <a:r>
              <a:rPr lang="sl-SI" sz="1200" b="1"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Entrepreneurship</a:t>
            </a:r>
            <a:endPar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GB" sz="12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14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Academic staff and 21 students trained to run the centres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 academic staff &amp; 3 students per centre) by M10</a:t>
            </a:r>
            <a:endPar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GB" sz="1200" b="1"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70 external stakeholders receiving counselling/training services </a:t>
            </a:r>
            <a:r>
              <a:rPr lang="en-GB" sz="1200" b="0" i="0" u="none" strike="noStrike" baseline="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 per innovation centres) by M36 </a:t>
            </a:r>
          </a:p>
          <a:p>
            <a:r>
              <a:rPr lang="en-GB" sz="12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84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staff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trained in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4 training sessions by M10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14 internal training session</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 orga</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nized and implemented by M13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7 training sessions for non-partner universities and stakeholders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by M32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210 ambassadors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of smart specialisation trained through internal workshops by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105 non-partner universities and stakeholders trained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on the project topics by M32 </a:t>
            </a:r>
          </a:p>
          <a:p>
            <a:r>
              <a:rPr lang="en-GB" sz="12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SMART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Knowledge Exchange Network</a:t>
            </a:r>
            <a: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sl-SI" sz="12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established</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by M15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250 stakeholders informed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about the project results and network by M34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300 contacts of smart</a:t>
            </a:r>
            <a:r>
              <a:rPr lang="sl-SI"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specialisation experts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by M36 </a:t>
            </a:r>
          </a:p>
          <a:p>
            <a:r>
              <a:rPr lang="en-GB" sz="12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Joint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publication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 promote good practices on university-business collaboration by M28/M36 </a:t>
            </a:r>
          </a:p>
          <a:p>
            <a:r>
              <a:rPr lang="en-GB" sz="1200"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 </a:t>
            </a:r>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regional dissemination event per target country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by M28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 end-of-project conference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by M34 </a:t>
            </a:r>
          </a:p>
          <a:p>
            <a:r>
              <a:rPr lang="en-GB" sz="12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Joint publication </a:t>
            </a:r>
            <a:r>
              <a:rPr lang="en-GB" sz="12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on project results and good practices by M28/M36 </a:t>
            </a:r>
          </a:p>
        </p:txBody>
      </p:sp>
    </p:spTree>
    <p:extLst>
      <p:ext uri="{BB962C8B-B14F-4D97-AF65-F5344CB8AC3E}">
        <p14:creationId xmlns:p14="http://schemas.microsoft.com/office/powerpoint/2010/main" val="3404634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smtClean="0"/>
              <a:t>Introduction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a:t>Open access to the </a:t>
            </a:r>
            <a:r>
              <a:rPr lang="sr-Latn-BA" dirty="0" smtClean="0"/>
              <a:t>Faculty</a:t>
            </a:r>
            <a:r>
              <a:rPr lang="en-US" dirty="0" smtClean="0"/>
              <a:t> </a:t>
            </a:r>
            <a:r>
              <a:rPr lang="en-US" dirty="0"/>
              <a:t>is an essential ingredient of academic life but it is not without risks. Some security measures are therefore necessary to maintain a safe and secure environment for our students, </a:t>
            </a:r>
            <a:r>
              <a:rPr lang="en-US" dirty="0" smtClean="0"/>
              <a:t>staff</a:t>
            </a:r>
            <a:r>
              <a:rPr lang="sr-Latn-BA" dirty="0" smtClean="0"/>
              <a:t>, </a:t>
            </a:r>
            <a:r>
              <a:rPr lang="en-US" dirty="0" smtClean="0"/>
              <a:t>visitors</a:t>
            </a:r>
            <a:r>
              <a:rPr lang="sr-Latn-BA" dirty="0" smtClean="0"/>
              <a:t>, incomers</a:t>
            </a:r>
            <a:r>
              <a:rPr lang="en-US" dirty="0" smtClean="0"/>
              <a:t>.</a:t>
            </a:r>
            <a:endParaRPr lang="en-US" dirty="0"/>
          </a:p>
          <a:p>
            <a:endParaRPr lang="en-US" dirty="0"/>
          </a:p>
          <a:p>
            <a:r>
              <a:rPr lang="en-US" dirty="0"/>
              <a:t>To increase the feeling and/or perception of security, the </a:t>
            </a:r>
            <a:r>
              <a:rPr lang="sr-Latn-BA" dirty="0" smtClean="0"/>
              <a:t>Faculty</a:t>
            </a:r>
            <a:r>
              <a:rPr lang="en-US" dirty="0" smtClean="0"/>
              <a:t> </a:t>
            </a:r>
            <a:r>
              <a:rPr lang="en-US" dirty="0"/>
              <a:t>shall develop and apply security controls, and procedures which will be widely published. Security is not intended to be a hindrance to academic activity and freedom as perceived by many students all over the country but as an essential ingredient for the safe and efficient operation of the University.</a:t>
            </a:r>
          </a:p>
          <a:p>
            <a:endParaRPr lang="en-US" dirty="0"/>
          </a:p>
          <a:p>
            <a:r>
              <a:rPr lang="en-US" dirty="0"/>
              <a:t>The </a:t>
            </a:r>
            <a:r>
              <a:rPr lang="sr-Latn-BA" dirty="0" smtClean="0"/>
              <a:t>Faculty</a:t>
            </a:r>
            <a:r>
              <a:rPr lang="en-US" dirty="0" smtClean="0"/>
              <a:t> </a:t>
            </a:r>
            <a:r>
              <a:rPr lang="en-US" dirty="0"/>
              <a:t>is committed to providing a safe and secure environment; one which enhances the experience for students and allows staff in academic and service areas to work actively and creatively without risk of injury.</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36709954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20D-748F-0990-A48E-89EC59487CA0}"/>
              </a:ext>
            </a:extLst>
          </p:cNvPr>
          <p:cNvSpPr>
            <a:spLocks noGrp="1"/>
          </p:cNvSpPr>
          <p:nvPr>
            <p:ph type="title"/>
          </p:nvPr>
        </p:nvSpPr>
        <p:spPr/>
        <p:txBody>
          <a:bodyPr/>
          <a:lstStyle/>
          <a:p>
            <a:r>
              <a:rPr lang="sr-Latn-RS" dirty="0"/>
              <a:t>Governance Structure</a:t>
            </a:r>
          </a:p>
        </p:txBody>
      </p:sp>
      <p:pic>
        <p:nvPicPr>
          <p:cNvPr id="5" name="PlaceholderImage.png">
            <a:extLst>
              <a:ext uri="{FF2B5EF4-FFF2-40B4-BE49-F238E27FC236}">
                <a16:creationId xmlns:a16="http://schemas.microsoft.com/office/drawing/2014/main" id="{632CE40E-495D-80E2-3443-AE3EEC1FDF33}"/>
              </a:ext>
            </a:extLst>
          </p:cNvPr>
          <p:cNvPicPr>
            <a:picLocks noChangeAspect="1"/>
          </p:cNvPicPr>
          <p:nvPr/>
        </p:nvPicPr>
        <p:blipFill>
          <a:blip r:embed="rId2"/>
          <a:stretch>
            <a:fillRect/>
          </a:stretch>
        </p:blipFill>
        <p:spPr>
          <a:xfrm>
            <a:off x="5368925" y="2421846"/>
            <a:ext cx="1428750" cy="812801"/>
          </a:xfrm>
          <a:prstGeom prst="rect">
            <a:avLst/>
          </a:prstGeom>
        </p:spPr>
      </p:pic>
      <p:sp>
        <p:nvSpPr>
          <p:cNvPr id="6" name="Shape 574"/>
          <p:cNvSpPr/>
          <p:nvPr/>
        </p:nvSpPr>
        <p:spPr>
          <a:xfrm>
            <a:off x="5382604" y="4632346"/>
            <a:ext cx="1110882" cy="297517"/>
          </a:xfrm>
          <a:prstGeom prst="rect">
            <a:avLst/>
          </a:prstGeom>
          <a:ln w="12700">
            <a:miter lim="400000"/>
          </a:ln>
          <a:extLst>
            <a:ext uri="{C572A759-6A51-4108-AA02-DFA0A04FC94B}">
              <ma14:wrappingTextBoxFlag xmlns="" xmlns:ma14="http://schemas.microsoft.com/office/mac/drawingml/2011/main" val="1"/>
            </a:ext>
          </a:extLst>
        </p:spPr>
        <p:txBody>
          <a:bodyPr wrap="none" lIns="25400" tIns="25400" rIns="25400" bIns="25400" anchor="ctr">
            <a:spAutoFit/>
          </a:bodyPr>
          <a:lstStyle>
            <a:lvl1pPr>
              <a:defRPr sz="3200">
                <a:solidFill>
                  <a:srgbClr val="FFFFFF"/>
                </a:solidFill>
                <a:latin typeface="Open Sans Semibold"/>
                <a:ea typeface="Open Sans Semibold"/>
                <a:cs typeface="Open Sans Semibold"/>
                <a:sym typeface="Open Sans Semibold"/>
              </a:defRPr>
            </a:lvl1pPr>
          </a:lstStyle>
          <a:p>
            <a:r>
              <a:rPr sz="1600" dirty="0"/>
              <a:t>our </a:t>
            </a:r>
            <a:r>
              <a:rPr sz="1600" dirty="0" err="1"/>
              <a:t>partne</a:t>
            </a:r>
            <a:endParaRPr sz="1600" dirty="0"/>
          </a:p>
        </p:txBody>
      </p:sp>
      <p:pic>
        <p:nvPicPr>
          <p:cNvPr id="7" name="PlaceholderImage.png"/>
          <p:cNvPicPr>
            <a:picLocks noChangeAspect="1"/>
          </p:cNvPicPr>
          <p:nvPr/>
        </p:nvPicPr>
        <p:blipFill>
          <a:blip r:embed="rId2"/>
          <a:stretch>
            <a:fillRect/>
          </a:stretch>
        </p:blipFill>
        <p:spPr>
          <a:xfrm>
            <a:off x="2281819" y="3329103"/>
            <a:ext cx="1428750" cy="812800"/>
          </a:xfrm>
          <a:prstGeom prst="rect">
            <a:avLst/>
          </a:prstGeom>
          <a:solidFill>
            <a:srgbClr val="FD9803"/>
          </a:solidFill>
        </p:spPr>
      </p:pic>
      <p:pic>
        <p:nvPicPr>
          <p:cNvPr id="8" name="PlaceholderImage.png"/>
          <p:cNvPicPr>
            <a:picLocks noChangeAspect="1"/>
          </p:cNvPicPr>
          <p:nvPr/>
        </p:nvPicPr>
        <p:blipFill>
          <a:blip r:embed="rId2"/>
          <a:stretch>
            <a:fillRect/>
          </a:stretch>
        </p:blipFill>
        <p:spPr>
          <a:xfrm>
            <a:off x="3820181" y="3319354"/>
            <a:ext cx="1428750" cy="812800"/>
          </a:xfrm>
          <a:prstGeom prst="rect">
            <a:avLst/>
          </a:prstGeom>
        </p:spPr>
      </p:pic>
      <p:pic>
        <p:nvPicPr>
          <p:cNvPr id="9" name="PlaceholderImage.png"/>
          <p:cNvPicPr>
            <a:picLocks noChangeAspect="1"/>
          </p:cNvPicPr>
          <p:nvPr/>
        </p:nvPicPr>
        <p:blipFill>
          <a:blip r:embed="rId2"/>
          <a:stretch>
            <a:fillRect/>
          </a:stretch>
        </p:blipFill>
        <p:spPr>
          <a:xfrm>
            <a:off x="5358543" y="3329102"/>
            <a:ext cx="1428750" cy="812801"/>
          </a:xfrm>
          <a:prstGeom prst="rect">
            <a:avLst/>
          </a:prstGeom>
        </p:spPr>
      </p:pic>
      <p:pic>
        <p:nvPicPr>
          <p:cNvPr id="10" name="PlaceholderImage.png"/>
          <p:cNvPicPr>
            <a:picLocks noChangeAspect="1"/>
          </p:cNvPicPr>
          <p:nvPr/>
        </p:nvPicPr>
        <p:blipFill>
          <a:blip r:embed="rId2"/>
          <a:stretch>
            <a:fillRect/>
          </a:stretch>
        </p:blipFill>
        <p:spPr>
          <a:xfrm>
            <a:off x="6896905" y="3339702"/>
            <a:ext cx="1457045" cy="828898"/>
          </a:xfrm>
          <a:prstGeom prst="rect">
            <a:avLst/>
          </a:prstGeom>
        </p:spPr>
      </p:pic>
      <p:pic>
        <p:nvPicPr>
          <p:cNvPr id="11" name="PlaceholderImage.png"/>
          <p:cNvPicPr>
            <a:picLocks noChangeAspect="1"/>
          </p:cNvPicPr>
          <p:nvPr/>
        </p:nvPicPr>
        <p:blipFill>
          <a:blip r:embed="rId2"/>
          <a:stretch>
            <a:fillRect/>
          </a:stretch>
        </p:blipFill>
        <p:spPr>
          <a:xfrm>
            <a:off x="8463562" y="3347750"/>
            <a:ext cx="1428750" cy="812801"/>
          </a:xfrm>
          <a:prstGeom prst="rect">
            <a:avLst/>
          </a:prstGeom>
          <a:pattFill prst="pct25">
            <a:fgClr>
              <a:schemeClr val="accent1"/>
            </a:fgClr>
            <a:bgClr>
              <a:schemeClr val="bg1"/>
            </a:bgClr>
          </a:pattFill>
          <a:ln>
            <a:noFill/>
          </a:ln>
        </p:spPr>
      </p:pic>
      <p:pic>
        <p:nvPicPr>
          <p:cNvPr id="12" name="PlaceholderImage.png"/>
          <p:cNvPicPr>
            <a:picLocks noChangeAspect="1"/>
          </p:cNvPicPr>
          <p:nvPr/>
        </p:nvPicPr>
        <p:blipFill>
          <a:blip r:embed="rId2"/>
          <a:stretch>
            <a:fillRect/>
          </a:stretch>
        </p:blipFill>
        <p:spPr>
          <a:xfrm>
            <a:off x="3815920" y="4242124"/>
            <a:ext cx="1428750" cy="812801"/>
          </a:xfrm>
          <a:prstGeom prst="rect">
            <a:avLst/>
          </a:prstGeom>
          <a:solidFill>
            <a:srgbClr val="0D658A"/>
          </a:solidFill>
        </p:spPr>
      </p:pic>
      <p:pic>
        <p:nvPicPr>
          <p:cNvPr id="13" name="PlaceholderImage.png"/>
          <p:cNvPicPr>
            <a:picLocks noChangeAspect="1"/>
          </p:cNvPicPr>
          <p:nvPr/>
        </p:nvPicPr>
        <p:blipFill>
          <a:blip r:embed="rId2"/>
          <a:stretch>
            <a:fillRect/>
          </a:stretch>
        </p:blipFill>
        <p:spPr>
          <a:xfrm>
            <a:off x="5368925" y="4240874"/>
            <a:ext cx="1428750" cy="812801"/>
          </a:xfrm>
          <a:prstGeom prst="rect">
            <a:avLst/>
          </a:prstGeom>
        </p:spPr>
      </p:pic>
      <p:pic>
        <p:nvPicPr>
          <p:cNvPr id="14" name="PlaceholderImage.png"/>
          <p:cNvPicPr>
            <a:picLocks noChangeAspect="1"/>
          </p:cNvPicPr>
          <p:nvPr/>
        </p:nvPicPr>
        <p:blipFill>
          <a:blip r:embed="rId2"/>
          <a:stretch>
            <a:fillRect/>
          </a:stretch>
        </p:blipFill>
        <p:spPr>
          <a:xfrm>
            <a:off x="6896905" y="4257177"/>
            <a:ext cx="1457044" cy="812801"/>
          </a:xfrm>
          <a:prstGeom prst="rect">
            <a:avLst/>
          </a:prstGeom>
        </p:spPr>
      </p:pic>
      <p:pic>
        <p:nvPicPr>
          <p:cNvPr id="15" name="PlaceholderImage.png"/>
          <p:cNvPicPr>
            <a:picLocks noChangeAspect="1"/>
          </p:cNvPicPr>
          <p:nvPr/>
        </p:nvPicPr>
        <p:blipFill>
          <a:blip r:embed="rId2"/>
          <a:stretch>
            <a:fillRect/>
          </a:stretch>
        </p:blipFill>
        <p:spPr>
          <a:xfrm>
            <a:off x="10008523" y="3347750"/>
            <a:ext cx="1428750" cy="812801"/>
          </a:xfrm>
          <a:prstGeom prst="rect">
            <a:avLst/>
          </a:prstGeom>
        </p:spPr>
      </p:pic>
      <p:pic>
        <p:nvPicPr>
          <p:cNvPr id="16" name="PlaceholderImage.png">
            <a:extLst>
              <a:ext uri="{FF2B5EF4-FFF2-40B4-BE49-F238E27FC236}">
                <a16:creationId xmlns:a16="http://schemas.microsoft.com/office/drawing/2014/main" id="{FE7A2106-B6BF-1F75-ACD3-DAD3A243AE44}"/>
              </a:ext>
            </a:extLst>
          </p:cNvPr>
          <p:cNvPicPr>
            <a:picLocks noChangeAspect="1"/>
          </p:cNvPicPr>
          <p:nvPr/>
        </p:nvPicPr>
        <p:blipFill>
          <a:blip r:embed="rId2"/>
          <a:stretch>
            <a:fillRect/>
          </a:stretch>
        </p:blipFill>
        <p:spPr>
          <a:xfrm>
            <a:off x="5358543" y="5143621"/>
            <a:ext cx="1428750" cy="812801"/>
          </a:xfrm>
          <a:prstGeom prst="rect">
            <a:avLst/>
          </a:prstGeom>
        </p:spPr>
      </p:pic>
      <p:sp>
        <p:nvSpPr>
          <p:cNvPr id="17" name="TextBox 16">
            <a:extLst>
              <a:ext uri="{FF2B5EF4-FFF2-40B4-BE49-F238E27FC236}">
                <a16:creationId xmlns:a16="http://schemas.microsoft.com/office/drawing/2014/main" id="{10C0F067-EE78-DDBB-0F80-C55A2147C9F9}"/>
              </a:ext>
            </a:extLst>
          </p:cNvPr>
          <p:cNvSpPr txBox="1"/>
          <p:nvPr/>
        </p:nvSpPr>
        <p:spPr>
          <a:xfrm>
            <a:off x="5188831" y="2543239"/>
            <a:ext cx="1785170" cy="707886"/>
          </a:xfrm>
          <a:prstGeom prst="rect">
            <a:avLst/>
          </a:prstGeom>
          <a:noFill/>
        </p:spPr>
        <p:txBody>
          <a:bodyPr wrap="square" rtlCol="0">
            <a:spAutoFit/>
          </a:bodyPr>
          <a:lstStyle/>
          <a:p>
            <a:pPr algn="ctr"/>
            <a:r>
              <a:rPr lang="sl-SI" sz="1000" dirty="0">
                <a:latin typeface="Open Sans" panose="020B0606030504020204" pitchFamily="34" charset="0"/>
                <a:ea typeface="Open Sans" panose="020B0606030504020204" pitchFamily="34" charset="0"/>
                <a:cs typeface="Open Sans" panose="020B0606030504020204" pitchFamily="34" charset="0"/>
              </a:rPr>
              <a:t>Project Management</a:t>
            </a:r>
            <a:br>
              <a:rPr lang="sl-SI" sz="1000" dirty="0">
                <a:latin typeface="Open Sans" panose="020B0606030504020204" pitchFamily="34" charset="0"/>
                <a:ea typeface="Open Sans" panose="020B0606030504020204" pitchFamily="34" charset="0"/>
                <a:cs typeface="Open Sans" panose="020B0606030504020204" pitchFamily="34" charset="0"/>
              </a:rPr>
            </a:br>
            <a:r>
              <a:rPr lang="sl-SI" sz="1000" dirty="0" err="1">
                <a:latin typeface="Open Sans" panose="020B0606030504020204" pitchFamily="34" charset="0"/>
                <a:ea typeface="Open Sans" panose="020B0606030504020204" pitchFamily="34" charset="0"/>
                <a:cs typeface="Open Sans" panose="020B0606030504020204" pitchFamily="34" charset="0"/>
              </a:rPr>
              <a:t>Board</a:t>
            </a:r>
            <a:r>
              <a:rPr lang="sl-SI" sz="1000" dirty="0">
                <a:latin typeface="Open Sans" panose="020B0606030504020204" pitchFamily="34" charset="0"/>
                <a:ea typeface="Open Sans" panose="020B0606030504020204" pitchFamily="34" charset="0"/>
                <a:cs typeface="Open Sans" panose="020B0606030504020204" pitchFamily="34" charset="0"/>
              </a:rPr>
              <a:t> (PMB)</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(14 </a:t>
            </a:r>
            <a:r>
              <a:rPr lang="sl-SI" sz="1000" kern="12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members</a:t>
            </a:r>
            <a:r>
              <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a:t>
            </a:r>
            <a:endParaRPr lang="en-US"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8" name="PlaceholderImage.png">
            <a:extLst>
              <a:ext uri="{FF2B5EF4-FFF2-40B4-BE49-F238E27FC236}">
                <a16:creationId xmlns:a16="http://schemas.microsoft.com/office/drawing/2014/main" id="{852C6CB1-AD2F-7674-8B95-A421A5729A4E}"/>
              </a:ext>
            </a:extLst>
          </p:cNvPr>
          <p:cNvPicPr>
            <a:picLocks noChangeAspect="1"/>
          </p:cNvPicPr>
          <p:nvPr/>
        </p:nvPicPr>
        <p:blipFill>
          <a:blip r:embed="rId2"/>
          <a:stretch>
            <a:fillRect/>
          </a:stretch>
        </p:blipFill>
        <p:spPr>
          <a:xfrm>
            <a:off x="5368925" y="1525855"/>
            <a:ext cx="1428750" cy="812801"/>
          </a:xfrm>
          <a:prstGeom prst="rect">
            <a:avLst/>
          </a:prstGeom>
          <a:solidFill>
            <a:schemeClr val="tx2"/>
          </a:solidFill>
          <a:ln>
            <a:noFill/>
          </a:ln>
        </p:spPr>
      </p:pic>
      <p:sp>
        <p:nvSpPr>
          <p:cNvPr id="19" name="TextBox 18">
            <a:extLst>
              <a:ext uri="{FF2B5EF4-FFF2-40B4-BE49-F238E27FC236}">
                <a16:creationId xmlns:a16="http://schemas.microsoft.com/office/drawing/2014/main" id="{FCA84DE8-6E4E-D7D2-30F1-DA9BC2CE18E5}"/>
              </a:ext>
            </a:extLst>
          </p:cNvPr>
          <p:cNvSpPr txBox="1"/>
          <p:nvPr/>
        </p:nvSpPr>
        <p:spPr>
          <a:xfrm>
            <a:off x="5368925" y="1459279"/>
            <a:ext cx="1428750" cy="784830"/>
          </a:xfrm>
          <a:prstGeom prst="rect">
            <a:avLst/>
          </a:prstGeom>
          <a:noFill/>
          <a:ln>
            <a:noFill/>
          </a:ln>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Project </a:t>
            </a:r>
            <a:r>
              <a:rPr lang="sl-SI" sz="1000" dirty="0" err="1">
                <a:latin typeface="Open Sans" panose="020B0606030504020204" pitchFamily="34" charset="0"/>
                <a:ea typeface="Open Sans" panose="020B0606030504020204" pitchFamily="34" charset="0"/>
                <a:cs typeface="Open Sans" panose="020B0606030504020204" pitchFamily="34" charset="0"/>
              </a:rPr>
              <a:t>Coordinator</a:t>
            </a: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a:t>
            </a:r>
            <a:r>
              <a:rPr lang="sl-SI" sz="1000" dirty="0" err="1">
                <a:latin typeface="Open Sans" panose="020B0606030504020204" pitchFamily="34" charset="0"/>
                <a:ea typeface="Open Sans" panose="020B0606030504020204" pitchFamily="34" charset="0"/>
                <a:cs typeface="Open Sans" panose="020B0606030504020204" pitchFamily="34" charset="0"/>
              </a:rPr>
              <a:t>Chair</a:t>
            </a:r>
            <a:r>
              <a:rPr lang="sl-SI" sz="1000" dirty="0">
                <a:latin typeface="Open Sans" panose="020B0606030504020204" pitchFamily="34" charset="0"/>
                <a:ea typeface="Open Sans" panose="020B0606030504020204" pitchFamily="34" charset="0"/>
                <a:cs typeface="Open Sans" panose="020B0606030504020204" pitchFamily="34" charset="0"/>
              </a:rPr>
              <a:t> PMB)</a:t>
            </a:r>
          </a:p>
          <a:p>
            <a:pPr algn="ctr"/>
            <a:endParaRPr lang="sl-SI" sz="4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F55B6507-C185-FB77-BE91-7D645352F60F}"/>
              </a:ext>
            </a:extLst>
          </p:cNvPr>
          <p:cNvSpPr txBox="1"/>
          <p:nvPr/>
        </p:nvSpPr>
        <p:spPr>
          <a:xfrm>
            <a:off x="3767170" y="4315929"/>
            <a:ext cx="1548071" cy="707886"/>
          </a:xfrm>
          <a:prstGeom prst="rect">
            <a:avLst/>
          </a:prstGeom>
          <a:noFill/>
        </p:spPr>
        <p:txBody>
          <a:bodyPr wrap="square" rtlCol="0">
            <a:spAutoFit/>
          </a:bodyPr>
          <a:lstStyle/>
          <a:p>
            <a:pPr algn="ctr"/>
            <a:r>
              <a:rPr lang="sl-SI" sz="1000" dirty="0" err="1">
                <a:latin typeface="Open Sans" panose="020B0606030504020204" pitchFamily="34" charset="0"/>
                <a:ea typeface="Open Sans" panose="020B0606030504020204" pitchFamily="34" charset="0"/>
                <a:cs typeface="Open Sans" panose="020B0606030504020204" pitchFamily="34" charset="0"/>
              </a:rPr>
              <a:t>National</a:t>
            </a:r>
            <a:r>
              <a:rPr lang="sl-SI" sz="1000" dirty="0">
                <a:latin typeface="Open Sans" panose="020B0606030504020204" pitchFamily="34" charset="0"/>
                <a:ea typeface="Open Sans" panose="020B0606030504020204" pitchFamily="34" charset="0"/>
                <a:cs typeface="Open Sans" panose="020B0606030504020204" pitchFamily="34" charset="0"/>
              </a:rPr>
              <a:t> </a:t>
            </a:r>
            <a:r>
              <a:rPr lang="sl-SI" sz="1000" dirty="0" err="1">
                <a:latin typeface="Open Sans" panose="020B0606030504020204" pitchFamily="34" charset="0"/>
                <a:ea typeface="Open Sans" panose="020B0606030504020204" pitchFamily="34" charset="0"/>
                <a:cs typeface="Open Sans" panose="020B0606030504020204" pitchFamily="34" charset="0"/>
              </a:rPr>
              <a:t>Coordinator</a:t>
            </a: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err="1">
                <a:latin typeface="Open Sans" panose="020B0606030504020204" pitchFamily="34" charset="0"/>
                <a:ea typeface="Open Sans" panose="020B0606030504020204" pitchFamily="34" charset="0"/>
                <a:cs typeface="Open Sans" panose="020B0606030504020204" pitchFamily="34" charset="0"/>
              </a:rPr>
              <a:t>Albania</a:t>
            </a: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endPar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UNIVLORA</a:t>
            </a:r>
            <a:endParaRPr lang="en-US"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FCE57C42-2394-EF50-7DD7-E635FAF5BC8D}"/>
              </a:ext>
            </a:extLst>
          </p:cNvPr>
          <p:cNvSpPr txBox="1"/>
          <p:nvPr/>
        </p:nvSpPr>
        <p:spPr>
          <a:xfrm>
            <a:off x="5302554" y="4306530"/>
            <a:ext cx="1561492" cy="707886"/>
          </a:xfrm>
          <a:prstGeom prst="rect">
            <a:avLst/>
          </a:prstGeom>
          <a:noFill/>
        </p:spPr>
        <p:txBody>
          <a:bodyPr wrap="square" rtlCol="0">
            <a:spAutoFit/>
          </a:bodyPr>
          <a:lstStyle/>
          <a:p>
            <a:pPr algn="ctr"/>
            <a:r>
              <a:rPr lang="sl-SI" sz="1000" dirty="0" err="1">
                <a:latin typeface="Open Sans" panose="020B0606030504020204" pitchFamily="34" charset="0"/>
                <a:ea typeface="Open Sans" panose="020B0606030504020204" pitchFamily="34" charset="0"/>
                <a:cs typeface="Open Sans" panose="020B0606030504020204" pitchFamily="34" charset="0"/>
              </a:rPr>
              <a:t>National</a:t>
            </a:r>
            <a:r>
              <a:rPr lang="sl-SI" sz="1000" dirty="0">
                <a:latin typeface="Open Sans" panose="020B0606030504020204" pitchFamily="34" charset="0"/>
                <a:ea typeface="Open Sans" panose="020B0606030504020204" pitchFamily="34" charset="0"/>
                <a:cs typeface="Open Sans" panose="020B0606030504020204" pitchFamily="34" charset="0"/>
              </a:rPr>
              <a:t> </a:t>
            </a:r>
            <a:r>
              <a:rPr lang="sl-SI" sz="1000" dirty="0" err="1">
                <a:latin typeface="Open Sans" panose="020B0606030504020204" pitchFamily="34" charset="0"/>
                <a:ea typeface="Open Sans" panose="020B0606030504020204" pitchFamily="34" charset="0"/>
                <a:cs typeface="Open Sans" panose="020B0606030504020204" pitchFamily="34" charset="0"/>
              </a:rPr>
              <a:t>Coordinator</a:t>
            </a: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kern="12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Bosnia</a:t>
            </a:r>
            <a:r>
              <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 &amp; </a:t>
            </a:r>
            <a:r>
              <a:rPr lang="sl-SI" sz="1000" kern="12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Herzegovina</a:t>
            </a:r>
            <a:endPar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a:endPar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a:r>
              <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UES</a:t>
            </a:r>
            <a:endParaRPr lang="en-US"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1AB180C3-9C25-AA05-8654-931753EFA6C5}"/>
              </a:ext>
            </a:extLst>
          </p:cNvPr>
          <p:cNvSpPr txBox="1"/>
          <p:nvPr/>
        </p:nvSpPr>
        <p:spPr>
          <a:xfrm>
            <a:off x="6865540" y="4301513"/>
            <a:ext cx="1548071" cy="707886"/>
          </a:xfrm>
          <a:prstGeom prst="rect">
            <a:avLst/>
          </a:prstGeom>
          <a:noFill/>
        </p:spPr>
        <p:txBody>
          <a:bodyPr wrap="square" rtlCol="0">
            <a:spAutoFit/>
          </a:bodyPr>
          <a:lstStyle/>
          <a:p>
            <a:pPr algn="ctr"/>
            <a:r>
              <a:rPr lang="sl-SI" sz="1000" dirty="0" err="1">
                <a:latin typeface="Open Sans" panose="020B0606030504020204" pitchFamily="34" charset="0"/>
                <a:ea typeface="Open Sans" panose="020B0606030504020204" pitchFamily="34" charset="0"/>
                <a:cs typeface="Open Sans" panose="020B0606030504020204" pitchFamily="34" charset="0"/>
              </a:rPr>
              <a:t>National</a:t>
            </a:r>
            <a:r>
              <a:rPr lang="sl-SI" sz="1000" dirty="0">
                <a:latin typeface="Open Sans" panose="020B0606030504020204" pitchFamily="34" charset="0"/>
                <a:ea typeface="Open Sans" panose="020B0606030504020204" pitchFamily="34" charset="0"/>
                <a:cs typeface="Open Sans" panose="020B0606030504020204" pitchFamily="34" charset="0"/>
              </a:rPr>
              <a:t> </a:t>
            </a:r>
            <a:r>
              <a:rPr lang="sl-SI" sz="1000" dirty="0" err="1">
                <a:latin typeface="Open Sans" panose="020B0606030504020204" pitchFamily="34" charset="0"/>
                <a:ea typeface="Open Sans" panose="020B0606030504020204" pitchFamily="34" charset="0"/>
                <a:cs typeface="Open Sans" panose="020B0606030504020204" pitchFamily="34" charset="0"/>
              </a:rPr>
              <a:t>Coordinator</a:t>
            </a: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kern="120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Montenegro</a:t>
            </a:r>
            <a:endPar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UDG</a:t>
            </a:r>
          </a:p>
        </p:txBody>
      </p:sp>
      <p:sp>
        <p:nvSpPr>
          <p:cNvPr id="23" name="TextBox 22">
            <a:extLst>
              <a:ext uri="{FF2B5EF4-FFF2-40B4-BE49-F238E27FC236}">
                <a16:creationId xmlns:a16="http://schemas.microsoft.com/office/drawing/2014/main" id="{EA193BC6-1008-71A9-F6EA-433C539A023F}"/>
              </a:ext>
            </a:extLst>
          </p:cNvPr>
          <p:cNvSpPr txBox="1"/>
          <p:nvPr/>
        </p:nvSpPr>
        <p:spPr>
          <a:xfrm>
            <a:off x="5446457" y="5014416"/>
            <a:ext cx="1315587" cy="923330"/>
          </a:xfrm>
          <a:prstGeom prst="rect">
            <a:avLst/>
          </a:prstGeom>
          <a:noFill/>
        </p:spPr>
        <p:txBody>
          <a:bodyPr wrap="square" rtlCol="0">
            <a:spAutoFit/>
          </a:bodyPr>
          <a:lstStyle/>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err="1">
                <a:latin typeface="Open Sans" panose="020B0606030504020204" pitchFamily="34" charset="0"/>
                <a:ea typeface="Open Sans" panose="020B0606030504020204" pitchFamily="34" charset="0"/>
                <a:cs typeface="Open Sans" panose="020B0606030504020204" pitchFamily="34" charset="0"/>
              </a:rPr>
              <a:t>Quality</a:t>
            </a:r>
            <a:r>
              <a:rPr lang="sl-SI" sz="1000" dirty="0">
                <a:latin typeface="Open Sans" panose="020B0606030504020204" pitchFamily="34" charset="0"/>
                <a:ea typeface="Open Sans" panose="020B0606030504020204" pitchFamily="34" charset="0"/>
                <a:cs typeface="Open Sans" panose="020B0606030504020204" pitchFamily="34" charset="0"/>
              </a:rPr>
              <a:t> &amp; </a:t>
            </a:r>
            <a:r>
              <a:rPr lang="sl-SI" sz="1000" dirty="0" err="1">
                <a:latin typeface="Open Sans" panose="020B0606030504020204" pitchFamily="34" charset="0"/>
                <a:ea typeface="Open Sans" panose="020B0606030504020204" pitchFamily="34" charset="0"/>
                <a:cs typeface="Open Sans" panose="020B0606030504020204" pitchFamily="34" charset="0"/>
              </a:rPr>
              <a:t>Ethics</a:t>
            </a:r>
            <a:r>
              <a:rPr lang="sl-SI" sz="1000" dirty="0">
                <a:latin typeface="Open Sans" panose="020B0606030504020204" pitchFamily="34" charset="0"/>
                <a:ea typeface="Open Sans" panose="020B0606030504020204" pitchFamily="34" charset="0"/>
                <a:cs typeface="Open Sans" panose="020B0606030504020204" pitchFamily="34" charset="0"/>
              </a:rPr>
              <a:t> </a:t>
            </a:r>
            <a:r>
              <a:rPr lang="sl-SI" sz="1000" dirty="0" err="1">
                <a:latin typeface="Open Sans" panose="020B0606030504020204" pitchFamily="34" charset="0"/>
                <a:ea typeface="Open Sans" panose="020B0606030504020204" pitchFamily="34" charset="0"/>
                <a:cs typeface="Open Sans" panose="020B0606030504020204" pitchFamily="34" charset="0"/>
              </a:rPr>
              <a:t>Board</a:t>
            </a: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(10 HEI </a:t>
            </a:r>
            <a:r>
              <a:rPr lang="sl-SI" sz="1000" dirty="0" err="1">
                <a:latin typeface="Open Sans" panose="020B0606030504020204" pitchFamily="34" charset="0"/>
                <a:ea typeface="Open Sans" panose="020B0606030504020204" pitchFamily="34" charset="0"/>
                <a:cs typeface="Open Sans" panose="020B0606030504020204" pitchFamily="34" charset="0"/>
              </a:rPr>
              <a:t>members</a:t>
            </a:r>
            <a:r>
              <a:rPr lang="sl-SI" sz="1000" dirty="0">
                <a:latin typeface="Open Sans" panose="020B0606030504020204" pitchFamily="34" charset="0"/>
                <a:ea typeface="Open Sans" panose="020B0606030504020204" pitchFamily="34" charset="0"/>
                <a:cs typeface="Open Sans" panose="020B0606030504020204" pitchFamily="34" charset="0"/>
              </a:rPr>
              <a:t>)</a:t>
            </a:r>
          </a:p>
          <a:p>
            <a:pPr algn="ctr"/>
            <a:endParaRPr lang="sl-SI" sz="400" dirty="0">
              <a:latin typeface="Open Sans" panose="020B0606030504020204" pitchFamily="34" charset="0"/>
              <a:ea typeface="Open Sans" panose="020B0606030504020204" pitchFamily="34" charset="0"/>
              <a:cs typeface="Open Sans" panose="020B0606030504020204" pitchFamily="34" charset="0"/>
            </a:endParaRPr>
          </a:p>
        </p:txBody>
      </p:sp>
      <p:pic>
        <p:nvPicPr>
          <p:cNvPr id="24" name="PlaceholderImage.png">
            <a:extLst>
              <a:ext uri="{FF2B5EF4-FFF2-40B4-BE49-F238E27FC236}">
                <a16:creationId xmlns:a16="http://schemas.microsoft.com/office/drawing/2014/main" id="{ADD82463-B42D-75A6-4493-A0B9A0ECFE3D}"/>
              </a:ext>
            </a:extLst>
          </p:cNvPr>
          <p:cNvPicPr>
            <a:picLocks noChangeAspect="1"/>
          </p:cNvPicPr>
          <p:nvPr/>
        </p:nvPicPr>
        <p:blipFill>
          <a:blip r:embed="rId2"/>
          <a:stretch>
            <a:fillRect/>
          </a:stretch>
        </p:blipFill>
        <p:spPr>
          <a:xfrm>
            <a:off x="743457" y="3329102"/>
            <a:ext cx="1428750" cy="812801"/>
          </a:xfrm>
          <a:prstGeom prst="rect">
            <a:avLst/>
          </a:prstGeom>
          <a:solidFill>
            <a:srgbClr val="0D658A"/>
          </a:solidFill>
        </p:spPr>
      </p:pic>
      <p:pic>
        <p:nvPicPr>
          <p:cNvPr id="25" name="PlaceholderImage.png">
            <a:extLst>
              <a:ext uri="{FF2B5EF4-FFF2-40B4-BE49-F238E27FC236}">
                <a16:creationId xmlns:a16="http://schemas.microsoft.com/office/drawing/2014/main" id="{D2BEB0D1-F1E7-0CC5-4EB2-FBA2BAC7E758}"/>
              </a:ext>
            </a:extLst>
          </p:cNvPr>
          <p:cNvPicPr>
            <a:picLocks noChangeAspect="1"/>
          </p:cNvPicPr>
          <p:nvPr/>
        </p:nvPicPr>
        <p:blipFill>
          <a:blip r:embed="rId2"/>
          <a:stretch>
            <a:fillRect/>
          </a:stretch>
        </p:blipFill>
        <p:spPr>
          <a:xfrm>
            <a:off x="5350293" y="6055155"/>
            <a:ext cx="1428750" cy="812801"/>
          </a:xfrm>
          <a:prstGeom prst="rect">
            <a:avLst/>
          </a:prstGeom>
        </p:spPr>
      </p:pic>
      <p:sp>
        <p:nvSpPr>
          <p:cNvPr id="26" name="TextBox 25">
            <a:extLst>
              <a:ext uri="{FF2B5EF4-FFF2-40B4-BE49-F238E27FC236}">
                <a16:creationId xmlns:a16="http://schemas.microsoft.com/office/drawing/2014/main" id="{1C5C36A1-8C3D-2E5F-4521-E754DA2FDE21}"/>
              </a:ext>
            </a:extLst>
          </p:cNvPr>
          <p:cNvSpPr txBox="1"/>
          <p:nvPr/>
        </p:nvSpPr>
        <p:spPr>
          <a:xfrm>
            <a:off x="5425640" y="6122067"/>
            <a:ext cx="1336404" cy="615553"/>
          </a:xfrm>
          <a:prstGeom prst="rect">
            <a:avLst/>
          </a:prstGeom>
          <a:noFill/>
        </p:spPr>
        <p:txBody>
          <a:bodyPr wrap="square" rtlCol="0">
            <a:spAutoFit/>
          </a:bodyPr>
          <a:lstStyle/>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err="1">
                <a:latin typeface="Open Sans" panose="020B0606030504020204" pitchFamily="34" charset="0"/>
                <a:ea typeface="Open Sans" panose="020B0606030504020204" pitchFamily="34" charset="0"/>
                <a:cs typeface="Open Sans" panose="020B0606030504020204" pitchFamily="34" charset="0"/>
              </a:rPr>
              <a:t>External</a:t>
            </a:r>
            <a:r>
              <a:rPr lang="sl-SI" sz="1000" dirty="0">
                <a:latin typeface="Open Sans" panose="020B0606030504020204" pitchFamily="34" charset="0"/>
                <a:ea typeface="Open Sans" panose="020B0606030504020204" pitchFamily="34" charset="0"/>
                <a:cs typeface="Open Sans" panose="020B0606030504020204" pitchFamily="34" charset="0"/>
              </a:rPr>
              <a:t> </a:t>
            </a:r>
            <a:r>
              <a:rPr lang="sl-SI" sz="1000" dirty="0" err="1">
                <a:latin typeface="Open Sans" panose="020B0606030504020204" pitchFamily="34" charset="0"/>
                <a:ea typeface="Open Sans" panose="020B0606030504020204" pitchFamily="34" charset="0"/>
                <a:cs typeface="Open Sans" panose="020B0606030504020204" pitchFamily="34" charset="0"/>
              </a:rPr>
              <a:t>Quality</a:t>
            </a:r>
            <a:r>
              <a:rPr lang="sl-SI" sz="1000" dirty="0">
                <a:latin typeface="Open Sans" panose="020B0606030504020204" pitchFamily="34" charset="0"/>
                <a:ea typeface="Open Sans" panose="020B0606030504020204" pitchFamily="34" charset="0"/>
                <a:cs typeface="Open Sans" panose="020B0606030504020204" pitchFamily="34" charset="0"/>
              </a:rPr>
              <a:t> </a:t>
            </a:r>
            <a:r>
              <a:rPr lang="sl-SI" sz="1000" dirty="0" err="1">
                <a:latin typeface="Open Sans" panose="020B0606030504020204" pitchFamily="34" charset="0"/>
                <a:ea typeface="Open Sans" panose="020B0606030504020204" pitchFamily="34" charset="0"/>
                <a:cs typeface="Open Sans" panose="020B0606030504020204" pitchFamily="34" charset="0"/>
              </a:rPr>
              <a:t>Assurance</a:t>
            </a:r>
            <a:r>
              <a:rPr lang="sl-SI" sz="1000" dirty="0">
                <a:latin typeface="Open Sans" panose="020B0606030504020204" pitchFamily="34" charset="0"/>
                <a:ea typeface="Open Sans" panose="020B0606030504020204" pitchFamily="34" charset="0"/>
                <a:cs typeface="Open Sans" panose="020B0606030504020204" pitchFamily="34" charset="0"/>
              </a:rPr>
              <a:t> Partner</a:t>
            </a:r>
          </a:p>
          <a:p>
            <a:pPr algn="ctr"/>
            <a:endParaRPr lang="sl-SI" sz="400" dirty="0">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129DDF1E-6454-B5B7-D53C-720BF9FBB8A9}"/>
              </a:ext>
            </a:extLst>
          </p:cNvPr>
          <p:cNvSpPr txBox="1"/>
          <p:nvPr/>
        </p:nvSpPr>
        <p:spPr>
          <a:xfrm>
            <a:off x="873729" y="3346005"/>
            <a:ext cx="1205822" cy="723275"/>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2 </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POLIMI</a:t>
            </a:r>
          </a:p>
        </p:txBody>
      </p:sp>
      <p:sp>
        <p:nvSpPr>
          <p:cNvPr id="28" name="TextBox 27">
            <a:extLst>
              <a:ext uri="{FF2B5EF4-FFF2-40B4-BE49-F238E27FC236}">
                <a16:creationId xmlns:a16="http://schemas.microsoft.com/office/drawing/2014/main" id="{4A48F58D-AEAF-604C-B552-98E7200C896C}"/>
              </a:ext>
            </a:extLst>
          </p:cNvPr>
          <p:cNvSpPr txBox="1"/>
          <p:nvPr/>
        </p:nvSpPr>
        <p:spPr>
          <a:xfrm>
            <a:off x="2385033" y="3346005"/>
            <a:ext cx="1205822" cy="723275"/>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3</a:t>
            </a:r>
          </a:p>
          <a:p>
            <a:pPr algn="ctr"/>
            <a:r>
              <a:rPr lang="sl-SI" sz="1000" dirty="0">
                <a:latin typeface="Open Sans" panose="020B0606030504020204" pitchFamily="34" charset="0"/>
                <a:ea typeface="Open Sans" panose="020B0606030504020204" pitchFamily="34" charset="0"/>
                <a:cs typeface="Open Sans" panose="020B0606030504020204" pitchFamily="34" charset="0"/>
              </a:rPr>
              <a:t> </a:t>
            </a:r>
          </a:p>
          <a:p>
            <a:pPr algn="ctr"/>
            <a:r>
              <a:rPr lang="sl-SI" sz="1000" dirty="0">
                <a:latin typeface="Open Sans" panose="020B0606030504020204" pitchFamily="34" charset="0"/>
                <a:ea typeface="Open Sans" panose="020B0606030504020204" pitchFamily="34" charset="0"/>
                <a:cs typeface="Open Sans" panose="020B0606030504020204" pitchFamily="34" charset="0"/>
              </a:rPr>
              <a:t>TUD</a:t>
            </a:r>
          </a:p>
        </p:txBody>
      </p:sp>
      <p:sp>
        <p:nvSpPr>
          <p:cNvPr id="29" name="TextBox 28">
            <a:extLst>
              <a:ext uri="{FF2B5EF4-FFF2-40B4-BE49-F238E27FC236}">
                <a16:creationId xmlns:a16="http://schemas.microsoft.com/office/drawing/2014/main" id="{9DBA7A50-3485-2FA6-8E5F-52DCFB2FB9B3}"/>
              </a:ext>
            </a:extLst>
          </p:cNvPr>
          <p:cNvSpPr txBox="1"/>
          <p:nvPr/>
        </p:nvSpPr>
        <p:spPr>
          <a:xfrm>
            <a:off x="3923395" y="3370002"/>
            <a:ext cx="1205822" cy="723275"/>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4 </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UES</a:t>
            </a:r>
          </a:p>
        </p:txBody>
      </p:sp>
      <p:sp>
        <p:nvSpPr>
          <p:cNvPr id="30" name="TextBox 29">
            <a:extLst>
              <a:ext uri="{FF2B5EF4-FFF2-40B4-BE49-F238E27FC236}">
                <a16:creationId xmlns:a16="http://schemas.microsoft.com/office/drawing/2014/main" id="{32477715-C537-C74C-C83D-EFA8AF2BFF70}"/>
              </a:ext>
            </a:extLst>
          </p:cNvPr>
          <p:cNvSpPr txBox="1"/>
          <p:nvPr/>
        </p:nvSpPr>
        <p:spPr>
          <a:xfrm>
            <a:off x="5461757" y="3361348"/>
            <a:ext cx="1205822" cy="877163"/>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5</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UNIVLORA  </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C9E6F33C-649B-53E2-99C8-BFF035366D05}"/>
              </a:ext>
            </a:extLst>
          </p:cNvPr>
          <p:cNvSpPr txBox="1"/>
          <p:nvPr/>
        </p:nvSpPr>
        <p:spPr>
          <a:xfrm>
            <a:off x="7093231" y="3361348"/>
            <a:ext cx="1205822" cy="723275"/>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6 </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FPM</a:t>
            </a:r>
          </a:p>
        </p:txBody>
      </p:sp>
      <p:sp>
        <p:nvSpPr>
          <p:cNvPr id="32" name="TextBox 31">
            <a:extLst>
              <a:ext uri="{FF2B5EF4-FFF2-40B4-BE49-F238E27FC236}">
                <a16:creationId xmlns:a16="http://schemas.microsoft.com/office/drawing/2014/main" id="{0365B02F-DB1D-E921-BDFE-77F5A1D0D977}"/>
              </a:ext>
            </a:extLst>
          </p:cNvPr>
          <p:cNvSpPr txBox="1"/>
          <p:nvPr/>
        </p:nvSpPr>
        <p:spPr>
          <a:xfrm>
            <a:off x="8583276" y="3339702"/>
            <a:ext cx="1205822" cy="877163"/>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7</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TUD</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94A946DF-A65E-A48B-D469-0BF1058087A7}"/>
              </a:ext>
            </a:extLst>
          </p:cNvPr>
          <p:cNvSpPr txBox="1"/>
          <p:nvPr/>
        </p:nvSpPr>
        <p:spPr>
          <a:xfrm>
            <a:off x="10112449" y="3346004"/>
            <a:ext cx="1205822" cy="723275"/>
          </a:xfrm>
          <a:prstGeom prst="rect">
            <a:avLst/>
          </a:prstGeom>
          <a:noFill/>
        </p:spPr>
        <p:txBody>
          <a:bodyPr wrap="square" rtlCol="0">
            <a:spAutoFit/>
          </a:bodyPr>
          <a:lstStyle/>
          <a:p>
            <a:pPr algn="ctr"/>
            <a:endParaRPr lang="sl-SI" sz="11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WP 8 </a:t>
            </a:r>
          </a:p>
          <a:p>
            <a:pPr algn="ctr"/>
            <a:endParaRPr lang="sl-SI" sz="1000" dirty="0">
              <a:latin typeface="Open Sans" panose="020B0606030504020204" pitchFamily="34" charset="0"/>
              <a:ea typeface="Open Sans" panose="020B0606030504020204" pitchFamily="34" charset="0"/>
              <a:cs typeface="Open Sans" panose="020B0606030504020204" pitchFamily="34" charset="0"/>
            </a:endParaRPr>
          </a:p>
          <a:p>
            <a:pPr algn="ctr"/>
            <a:r>
              <a:rPr lang="sl-SI" sz="1000" dirty="0">
                <a:latin typeface="Open Sans" panose="020B0606030504020204" pitchFamily="34" charset="0"/>
                <a:ea typeface="Open Sans" panose="020B0606030504020204" pitchFamily="34" charset="0"/>
                <a:cs typeface="Open Sans" panose="020B0606030504020204" pitchFamily="34" charset="0"/>
              </a:rPr>
              <a:t>UDG</a:t>
            </a:r>
          </a:p>
        </p:txBody>
      </p:sp>
    </p:spTree>
    <p:extLst>
      <p:ext uri="{BB962C8B-B14F-4D97-AF65-F5344CB8AC3E}">
        <p14:creationId xmlns:p14="http://schemas.microsoft.com/office/powerpoint/2010/main" val="2420445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20D-748F-0990-A48E-89EC59487CA0}"/>
              </a:ext>
            </a:extLst>
          </p:cNvPr>
          <p:cNvSpPr>
            <a:spLocks noGrp="1"/>
          </p:cNvSpPr>
          <p:nvPr>
            <p:ph type="title"/>
          </p:nvPr>
        </p:nvSpPr>
        <p:spPr/>
        <p:txBody>
          <a:bodyPr/>
          <a:lstStyle/>
          <a:p>
            <a:r>
              <a:rPr lang="sr-Latn-RS" dirty="0"/>
              <a:t>Workpackages Overview</a:t>
            </a:r>
          </a:p>
        </p:txBody>
      </p:sp>
      <p:sp>
        <p:nvSpPr>
          <p:cNvPr id="5" name="Google Shape;4607;p30"/>
          <p:cNvSpPr/>
          <p:nvPr/>
        </p:nvSpPr>
        <p:spPr>
          <a:xfrm>
            <a:off x="288718" y="5056962"/>
            <a:ext cx="4230820" cy="369332"/>
          </a:xfrm>
          <a:prstGeom prst="rect">
            <a:avLst/>
          </a:prstGeom>
          <a:noFill/>
          <a:ln>
            <a:noFill/>
          </a:ln>
        </p:spPr>
        <p:txBody>
          <a:bodyPr spcFirstLastPara="1" wrap="square" lIns="0" tIns="0" rIns="0" bIns="0" anchor="t" anchorCtr="0">
            <a:spAutoFit/>
          </a:bodyPr>
          <a:lstStyle/>
          <a:p>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WP4 </a:t>
            </a: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Technical setup of the SMART Innovation Centres </a:t>
            </a:r>
            <a:r>
              <a:rPr lang="en-GB" sz="1200" dirty="0">
                <a:latin typeface="Open Sans" panose="020B0606030504020204" pitchFamily="34" charset="0"/>
                <a:ea typeface="Open Sans" panose="020B0606030504020204" pitchFamily="34" charset="0"/>
                <a:cs typeface="Open Sans" panose="020B0606030504020204" pitchFamily="34" charset="0"/>
              </a:rPr>
              <a:t>	</a:t>
            </a:r>
          </a:p>
        </p:txBody>
      </p:sp>
      <p:sp>
        <p:nvSpPr>
          <p:cNvPr id="6" name="Google Shape;4608;p30"/>
          <p:cNvSpPr/>
          <p:nvPr/>
        </p:nvSpPr>
        <p:spPr>
          <a:xfrm>
            <a:off x="298466" y="3820078"/>
            <a:ext cx="3643317" cy="184666"/>
          </a:xfrm>
          <a:prstGeom prst="rect">
            <a:avLst/>
          </a:prstGeom>
          <a:noFill/>
          <a:ln>
            <a:noFill/>
          </a:ln>
        </p:spPr>
        <p:txBody>
          <a:bodyPr spcFirstLastPara="1" wrap="square" lIns="0" tIns="0" rIns="0" bIns="0" anchor="t" anchorCtr="0">
            <a:spAutoFit/>
          </a:bodyPr>
          <a:lstStyle/>
          <a:p>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WP3 </a:t>
            </a: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Capacity Building – Staff Training</a:t>
            </a:r>
            <a:endParaRPr lang="en-GB" dirty="0"/>
          </a:p>
        </p:txBody>
      </p:sp>
      <p:sp>
        <p:nvSpPr>
          <p:cNvPr id="7" name="Google Shape;4609;p30"/>
          <p:cNvSpPr/>
          <p:nvPr/>
        </p:nvSpPr>
        <p:spPr>
          <a:xfrm>
            <a:off x="288718" y="2556644"/>
            <a:ext cx="4382733" cy="553998"/>
          </a:xfrm>
          <a:prstGeom prst="rect">
            <a:avLst/>
          </a:prstGeom>
          <a:noFill/>
          <a:ln>
            <a:noFill/>
          </a:ln>
        </p:spPr>
        <p:txBody>
          <a:bodyPr spcFirstLastPara="1" wrap="square" lIns="0" tIns="0" rIns="0" bIns="0" anchor="t" anchorCtr="0">
            <a:spAutoFit/>
          </a:bodyPr>
          <a:lstStyle/>
          <a:p>
            <a:pPr>
              <a:buClr>
                <a:schemeClr val="accent3"/>
              </a:buClr>
              <a:buSzPts val="1500"/>
            </a:pP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WP2 </a:t>
            </a: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Comparative analysis of smart specialisation </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r>
            <a:b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b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efforts within the quintuple helix innovation </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r>
            <a:b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b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framework in</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AL, BiH, MN,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and</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the EU </a:t>
            </a:r>
            <a:r>
              <a:rPr lang="en-GB" sz="1200" dirty="0">
                <a:solidFill>
                  <a:schemeClr val="bg1">
                    <a:lumMod val="50000"/>
                  </a:schemeClr>
                </a:solidFill>
              </a:rPr>
              <a:t>	</a:t>
            </a:r>
          </a:p>
        </p:txBody>
      </p:sp>
      <p:sp>
        <p:nvSpPr>
          <p:cNvPr id="8" name="Google Shape;4610;p30"/>
          <p:cNvSpPr/>
          <p:nvPr/>
        </p:nvSpPr>
        <p:spPr>
          <a:xfrm>
            <a:off x="299964" y="1235628"/>
            <a:ext cx="3786268" cy="184666"/>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57EBFF"/>
              </a:buClr>
              <a:buSzPts val="1400"/>
              <a:buFont typeface="Open Sans"/>
              <a:buNone/>
            </a:pP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sym typeface="Open Sans"/>
              </a:rPr>
              <a:t>WP1 P</a:t>
            </a:r>
            <a:r>
              <a:rPr lang="sl-SI" sz="1200" b="1" i="0" u="none" strike="noStrike" cap="none" dirty="0">
                <a:solidFill>
                  <a:srgbClr val="C00000"/>
                </a:solidFill>
                <a:latin typeface="Open Sans" panose="020B0606030504020204" pitchFamily="34" charset="0"/>
                <a:ea typeface="Open Sans" panose="020B0606030504020204" pitchFamily="34" charset="0"/>
                <a:cs typeface="Open Sans" panose="020B0606030504020204" pitchFamily="34" charset="0"/>
                <a:sym typeface="Open Sans"/>
              </a:rPr>
              <a:t>roject </a:t>
            </a:r>
            <a:r>
              <a:rPr lang="sl-SI" sz="1200" b="1" i="0" u="none" strike="noStrike" cap="none" dirty="0" err="1">
                <a:solidFill>
                  <a:srgbClr val="C00000"/>
                </a:solidFill>
                <a:latin typeface="Open Sans" panose="020B0606030504020204" pitchFamily="34" charset="0"/>
                <a:ea typeface="Open Sans" panose="020B0606030504020204" pitchFamily="34" charset="0"/>
                <a:cs typeface="Open Sans" panose="020B0606030504020204" pitchFamily="34" charset="0"/>
                <a:sym typeface="Open Sans"/>
              </a:rPr>
              <a:t>Managment</a:t>
            </a:r>
            <a:r>
              <a:rPr lang="sl-SI" sz="1200" b="1" i="0" u="none" strike="noStrike" cap="none" dirty="0">
                <a:solidFill>
                  <a:srgbClr val="C00000"/>
                </a:solidFill>
                <a:latin typeface="Open Sans" panose="020B0606030504020204" pitchFamily="34" charset="0"/>
                <a:ea typeface="Open Sans" panose="020B0606030504020204" pitchFamily="34" charset="0"/>
                <a:cs typeface="Open Sans" panose="020B0606030504020204" pitchFamily="34" charset="0"/>
                <a:sym typeface="Open Sans"/>
              </a:rPr>
              <a:t> &amp; </a:t>
            </a:r>
            <a:r>
              <a:rPr lang="sl-SI" sz="1200" b="1" i="0" u="none" strike="noStrike" cap="none" dirty="0" err="1">
                <a:solidFill>
                  <a:srgbClr val="C00000"/>
                </a:solidFill>
                <a:latin typeface="Open Sans" panose="020B0606030504020204" pitchFamily="34" charset="0"/>
                <a:ea typeface="Open Sans" panose="020B0606030504020204" pitchFamily="34" charset="0"/>
                <a:cs typeface="Open Sans" panose="020B0606030504020204" pitchFamily="34" charset="0"/>
                <a:sym typeface="Open Sans"/>
              </a:rPr>
              <a:t>coordination</a:t>
            </a:r>
            <a:r>
              <a:rPr lang="en-US" sz="1200" b="1" i="0" u="none" strike="noStrike" cap="none" dirty="0">
                <a:solidFill>
                  <a:srgbClr val="C00000"/>
                </a:solidFill>
                <a:latin typeface="Open Sans" panose="020B0606030504020204" pitchFamily="34" charset="0"/>
                <a:ea typeface="Open Sans" panose="020B0606030504020204" pitchFamily="34" charset="0"/>
                <a:cs typeface="Open Sans" panose="020B0606030504020204" pitchFamily="34" charset="0"/>
                <a:sym typeface="Open Sans"/>
              </a:rPr>
              <a:t> </a:t>
            </a:r>
            <a:endParaRPr sz="1200" b="0" i="0" u="none" strike="noStrike" cap="none" dirty="0">
              <a:solidFill>
                <a:srgbClr val="C00000"/>
              </a:solidFill>
              <a:latin typeface="Open Sans" panose="020B0606030504020204" pitchFamily="34" charset="0"/>
              <a:ea typeface="Open Sans" panose="020B0606030504020204" pitchFamily="34" charset="0"/>
              <a:cs typeface="Open Sans" panose="020B0606030504020204" pitchFamily="34" charset="0"/>
              <a:sym typeface="Arial"/>
            </a:endParaRPr>
          </a:p>
        </p:txBody>
      </p:sp>
      <p:grpSp>
        <p:nvGrpSpPr>
          <p:cNvPr id="9" name="Google Shape;4611;p30"/>
          <p:cNvGrpSpPr/>
          <p:nvPr/>
        </p:nvGrpSpPr>
        <p:grpSpPr>
          <a:xfrm>
            <a:off x="7937425" y="5194853"/>
            <a:ext cx="1027113" cy="849313"/>
            <a:chOff x="7724775" y="4960938"/>
            <a:chExt cx="1027113" cy="849313"/>
          </a:xfrm>
        </p:grpSpPr>
        <p:sp>
          <p:nvSpPr>
            <p:cNvPr id="10" name="Google Shape;4612;p30"/>
            <p:cNvSpPr/>
            <p:nvPr/>
          </p:nvSpPr>
          <p:spPr>
            <a:xfrm>
              <a:off x="7724775" y="4960938"/>
              <a:ext cx="1027113" cy="849313"/>
            </a:xfrm>
            <a:custGeom>
              <a:avLst/>
              <a:gdLst/>
              <a:ahLst/>
              <a:cxnLst/>
              <a:rect l="l" t="t" r="r" b="b"/>
              <a:pathLst>
                <a:path w="270" h="223" extrusionOk="0">
                  <a:moveTo>
                    <a:pt x="270" y="112"/>
                  </a:moveTo>
                  <a:cubicBezTo>
                    <a:pt x="220" y="83"/>
                    <a:pt x="220" y="83"/>
                    <a:pt x="220" y="83"/>
                  </a:cubicBezTo>
                  <a:cubicBezTo>
                    <a:pt x="207" y="35"/>
                    <a:pt x="163" y="0"/>
                    <a:pt x="112" y="0"/>
                  </a:cubicBezTo>
                  <a:cubicBezTo>
                    <a:pt x="50" y="0"/>
                    <a:pt x="0" y="50"/>
                    <a:pt x="0" y="112"/>
                  </a:cubicBezTo>
                  <a:cubicBezTo>
                    <a:pt x="0" y="173"/>
                    <a:pt x="50" y="223"/>
                    <a:pt x="112" y="223"/>
                  </a:cubicBezTo>
                  <a:cubicBezTo>
                    <a:pt x="163" y="223"/>
                    <a:pt x="207" y="188"/>
                    <a:pt x="220" y="141"/>
                  </a:cubicBezTo>
                  <a:lnTo>
                    <a:pt x="270" y="112"/>
                  </a:ln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1" name="Google Shape;4613;p30"/>
            <p:cNvSpPr/>
            <p:nvPr/>
          </p:nvSpPr>
          <p:spPr>
            <a:xfrm>
              <a:off x="7834313" y="5072063"/>
              <a:ext cx="628650" cy="628650"/>
            </a:xfrm>
            <a:prstGeom prst="ellipse">
              <a:avLst/>
            </a:pr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12" name="Google Shape;4614;p30"/>
          <p:cNvGrpSpPr/>
          <p:nvPr/>
        </p:nvGrpSpPr>
        <p:grpSpPr>
          <a:xfrm>
            <a:off x="7937425" y="3904215"/>
            <a:ext cx="1027113" cy="849313"/>
            <a:chOff x="7724775" y="3670300"/>
            <a:chExt cx="1027113" cy="849313"/>
          </a:xfrm>
        </p:grpSpPr>
        <p:sp>
          <p:nvSpPr>
            <p:cNvPr id="13" name="Google Shape;4615;p30"/>
            <p:cNvSpPr/>
            <p:nvPr/>
          </p:nvSpPr>
          <p:spPr>
            <a:xfrm>
              <a:off x="7724775" y="3670300"/>
              <a:ext cx="1027113" cy="849313"/>
            </a:xfrm>
            <a:custGeom>
              <a:avLst/>
              <a:gdLst/>
              <a:ahLst/>
              <a:cxnLst/>
              <a:rect l="l" t="t" r="r" b="b"/>
              <a:pathLst>
                <a:path w="270" h="223" extrusionOk="0">
                  <a:moveTo>
                    <a:pt x="270" y="111"/>
                  </a:moveTo>
                  <a:cubicBezTo>
                    <a:pt x="220" y="82"/>
                    <a:pt x="220" y="82"/>
                    <a:pt x="220" y="82"/>
                  </a:cubicBezTo>
                  <a:cubicBezTo>
                    <a:pt x="207" y="35"/>
                    <a:pt x="163" y="0"/>
                    <a:pt x="112" y="0"/>
                  </a:cubicBezTo>
                  <a:cubicBezTo>
                    <a:pt x="50" y="0"/>
                    <a:pt x="0" y="50"/>
                    <a:pt x="0" y="111"/>
                  </a:cubicBezTo>
                  <a:cubicBezTo>
                    <a:pt x="0" y="173"/>
                    <a:pt x="50" y="223"/>
                    <a:pt x="112" y="223"/>
                  </a:cubicBezTo>
                  <a:cubicBezTo>
                    <a:pt x="163" y="223"/>
                    <a:pt x="207" y="188"/>
                    <a:pt x="220" y="140"/>
                  </a:cubicBezTo>
                  <a:lnTo>
                    <a:pt x="270" y="111"/>
                  </a:ln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4" name="Google Shape;4616;p30"/>
            <p:cNvSpPr/>
            <p:nvPr/>
          </p:nvSpPr>
          <p:spPr>
            <a:xfrm>
              <a:off x="7834313" y="3781425"/>
              <a:ext cx="628650" cy="628650"/>
            </a:xfrm>
            <a:prstGeom prst="ellipse">
              <a:avLst/>
            </a:pr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15" name="Google Shape;4617;p30"/>
          <p:cNvGrpSpPr/>
          <p:nvPr/>
        </p:nvGrpSpPr>
        <p:grpSpPr>
          <a:xfrm>
            <a:off x="7937425" y="2610403"/>
            <a:ext cx="1027113" cy="847725"/>
            <a:chOff x="7724775" y="2376488"/>
            <a:chExt cx="1027113" cy="847725"/>
          </a:xfrm>
          <a:solidFill>
            <a:srgbClr val="C00000"/>
          </a:solidFill>
        </p:grpSpPr>
        <p:sp>
          <p:nvSpPr>
            <p:cNvPr id="16" name="Google Shape;4618;p30"/>
            <p:cNvSpPr/>
            <p:nvPr/>
          </p:nvSpPr>
          <p:spPr>
            <a:xfrm>
              <a:off x="7724775" y="2376488"/>
              <a:ext cx="1027113" cy="847725"/>
            </a:xfrm>
            <a:custGeom>
              <a:avLst/>
              <a:gdLst/>
              <a:ahLst/>
              <a:cxnLst/>
              <a:rect l="l" t="t" r="r" b="b"/>
              <a:pathLst>
                <a:path w="270" h="223" extrusionOk="0">
                  <a:moveTo>
                    <a:pt x="270" y="112"/>
                  </a:moveTo>
                  <a:cubicBezTo>
                    <a:pt x="220" y="82"/>
                    <a:pt x="220" y="82"/>
                    <a:pt x="220" y="82"/>
                  </a:cubicBezTo>
                  <a:cubicBezTo>
                    <a:pt x="207" y="35"/>
                    <a:pt x="163" y="0"/>
                    <a:pt x="112" y="0"/>
                  </a:cubicBezTo>
                  <a:cubicBezTo>
                    <a:pt x="50" y="0"/>
                    <a:pt x="0" y="50"/>
                    <a:pt x="0" y="112"/>
                  </a:cubicBezTo>
                  <a:cubicBezTo>
                    <a:pt x="0" y="173"/>
                    <a:pt x="50" y="223"/>
                    <a:pt x="112" y="223"/>
                  </a:cubicBezTo>
                  <a:cubicBezTo>
                    <a:pt x="163" y="223"/>
                    <a:pt x="207" y="188"/>
                    <a:pt x="220" y="141"/>
                  </a:cubicBezTo>
                  <a:lnTo>
                    <a:pt x="270" y="112"/>
                  </a:lnTo>
                  <a:close/>
                </a:path>
              </a:pathLst>
            </a:custGeom>
            <a:gr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17" name="Google Shape;4619;p30"/>
            <p:cNvSpPr/>
            <p:nvPr/>
          </p:nvSpPr>
          <p:spPr>
            <a:xfrm>
              <a:off x="7834313" y="2486025"/>
              <a:ext cx="628650" cy="628650"/>
            </a:xfrm>
            <a:prstGeom prst="ellipse">
              <a:avLst/>
            </a:prstGeom>
            <a:solidFill>
              <a:schemeClr val="bg1">
                <a:lumMod val="85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18" name="Google Shape;4620;p30"/>
          <p:cNvGrpSpPr/>
          <p:nvPr/>
        </p:nvGrpSpPr>
        <p:grpSpPr>
          <a:xfrm>
            <a:off x="7937425" y="1315003"/>
            <a:ext cx="1027113" cy="849313"/>
            <a:chOff x="7724775" y="1081088"/>
            <a:chExt cx="1027113" cy="849313"/>
          </a:xfrm>
          <a:solidFill>
            <a:schemeClr val="bg1">
              <a:lumMod val="50000"/>
            </a:schemeClr>
          </a:solidFill>
        </p:grpSpPr>
        <p:sp>
          <p:nvSpPr>
            <p:cNvPr id="19" name="Google Shape;4621;p30"/>
            <p:cNvSpPr/>
            <p:nvPr/>
          </p:nvSpPr>
          <p:spPr>
            <a:xfrm>
              <a:off x="7724775" y="1081088"/>
              <a:ext cx="1027113" cy="849313"/>
            </a:xfrm>
            <a:custGeom>
              <a:avLst/>
              <a:gdLst/>
              <a:ahLst/>
              <a:cxnLst/>
              <a:rect l="l" t="t" r="r" b="b"/>
              <a:pathLst>
                <a:path w="270" h="223" extrusionOk="0">
                  <a:moveTo>
                    <a:pt x="270" y="112"/>
                  </a:moveTo>
                  <a:cubicBezTo>
                    <a:pt x="220" y="83"/>
                    <a:pt x="220" y="83"/>
                    <a:pt x="220" y="83"/>
                  </a:cubicBezTo>
                  <a:cubicBezTo>
                    <a:pt x="207" y="35"/>
                    <a:pt x="163" y="0"/>
                    <a:pt x="112" y="0"/>
                  </a:cubicBezTo>
                  <a:cubicBezTo>
                    <a:pt x="50" y="0"/>
                    <a:pt x="0" y="50"/>
                    <a:pt x="0" y="112"/>
                  </a:cubicBezTo>
                  <a:cubicBezTo>
                    <a:pt x="0" y="173"/>
                    <a:pt x="50" y="223"/>
                    <a:pt x="112" y="223"/>
                  </a:cubicBezTo>
                  <a:cubicBezTo>
                    <a:pt x="163" y="223"/>
                    <a:pt x="207" y="188"/>
                    <a:pt x="220" y="141"/>
                  </a:cubicBezTo>
                  <a:lnTo>
                    <a:pt x="270" y="112"/>
                  </a:lnTo>
                  <a:close/>
                </a:path>
              </a:pathLst>
            </a:custGeom>
            <a:solidFill>
              <a:srgbClr val="C00000"/>
            </a:solidFill>
            <a:ln>
              <a:solidFill>
                <a:schemeClr val="bg1">
                  <a:lumMod val="85000"/>
                </a:schemeClr>
              </a:solid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20" name="Google Shape;4622;p30"/>
            <p:cNvSpPr/>
            <p:nvPr/>
          </p:nvSpPr>
          <p:spPr>
            <a:xfrm>
              <a:off x="7834313" y="1190625"/>
              <a:ext cx="628650" cy="628650"/>
            </a:xfrm>
            <a:prstGeom prst="ellipse">
              <a:avLst/>
            </a:prstGeom>
            <a:solidFill>
              <a:schemeClr val="bg1">
                <a:lumMod val="85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21" name="Google Shape;4623;p30"/>
          <p:cNvGrpSpPr/>
          <p:nvPr/>
        </p:nvGrpSpPr>
        <p:grpSpPr>
          <a:xfrm>
            <a:off x="3606725" y="5194853"/>
            <a:ext cx="1023938" cy="849313"/>
            <a:chOff x="3394075" y="4960938"/>
            <a:chExt cx="1023938" cy="849313"/>
          </a:xfrm>
        </p:grpSpPr>
        <p:sp>
          <p:nvSpPr>
            <p:cNvPr id="22" name="Google Shape;4624;p30"/>
            <p:cNvSpPr/>
            <p:nvPr/>
          </p:nvSpPr>
          <p:spPr>
            <a:xfrm>
              <a:off x="3394075" y="4960938"/>
              <a:ext cx="1023938" cy="849313"/>
            </a:xfrm>
            <a:custGeom>
              <a:avLst/>
              <a:gdLst/>
              <a:ahLst/>
              <a:cxnLst/>
              <a:rect l="l" t="t" r="r" b="b"/>
              <a:pathLst>
                <a:path w="269" h="223" extrusionOk="0">
                  <a:moveTo>
                    <a:pt x="158" y="0"/>
                  </a:moveTo>
                  <a:cubicBezTo>
                    <a:pt x="106" y="0"/>
                    <a:pt x="63" y="35"/>
                    <a:pt x="50" y="83"/>
                  </a:cubicBezTo>
                  <a:cubicBezTo>
                    <a:pt x="0" y="112"/>
                    <a:pt x="0" y="112"/>
                    <a:pt x="0" y="112"/>
                  </a:cubicBezTo>
                  <a:cubicBezTo>
                    <a:pt x="50" y="141"/>
                    <a:pt x="50" y="141"/>
                    <a:pt x="50" y="141"/>
                  </a:cubicBezTo>
                  <a:cubicBezTo>
                    <a:pt x="63" y="188"/>
                    <a:pt x="106" y="223"/>
                    <a:pt x="158" y="223"/>
                  </a:cubicBezTo>
                  <a:cubicBezTo>
                    <a:pt x="219" y="223"/>
                    <a:pt x="269" y="173"/>
                    <a:pt x="269" y="112"/>
                  </a:cubicBezTo>
                  <a:cubicBezTo>
                    <a:pt x="269" y="50"/>
                    <a:pt x="219" y="0"/>
                    <a:pt x="158" y="0"/>
                  </a:cubicBez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23" name="Google Shape;4625;p30"/>
            <p:cNvSpPr/>
            <p:nvPr/>
          </p:nvSpPr>
          <p:spPr>
            <a:xfrm>
              <a:off x="3679825" y="5072063"/>
              <a:ext cx="627063" cy="628650"/>
            </a:xfrm>
            <a:prstGeom prst="ellipse">
              <a:avLst/>
            </a:pr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24" name="Google Shape;4626;p30"/>
          <p:cNvGrpSpPr/>
          <p:nvPr/>
        </p:nvGrpSpPr>
        <p:grpSpPr>
          <a:xfrm>
            <a:off x="3606725" y="3904215"/>
            <a:ext cx="1023938" cy="849313"/>
            <a:chOff x="3394075" y="3670300"/>
            <a:chExt cx="1023938" cy="849313"/>
          </a:xfrm>
          <a:solidFill>
            <a:srgbClr val="C00000"/>
          </a:solidFill>
        </p:grpSpPr>
        <p:sp>
          <p:nvSpPr>
            <p:cNvPr id="25" name="Google Shape;4627;p30"/>
            <p:cNvSpPr/>
            <p:nvPr/>
          </p:nvSpPr>
          <p:spPr>
            <a:xfrm>
              <a:off x="3394075" y="3670300"/>
              <a:ext cx="1023938" cy="849313"/>
            </a:xfrm>
            <a:custGeom>
              <a:avLst/>
              <a:gdLst/>
              <a:ahLst/>
              <a:cxnLst/>
              <a:rect l="l" t="t" r="r" b="b"/>
              <a:pathLst>
                <a:path w="269" h="223" extrusionOk="0">
                  <a:moveTo>
                    <a:pt x="158" y="0"/>
                  </a:moveTo>
                  <a:cubicBezTo>
                    <a:pt x="106" y="0"/>
                    <a:pt x="63" y="35"/>
                    <a:pt x="50" y="82"/>
                  </a:cubicBezTo>
                  <a:cubicBezTo>
                    <a:pt x="0" y="111"/>
                    <a:pt x="0" y="111"/>
                    <a:pt x="0" y="111"/>
                  </a:cubicBezTo>
                  <a:cubicBezTo>
                    <a:pt x="50" y="140"/>
                    <a:pt x="50" y="140"/>
                    <a:pt x="50" y="140"/>
                  </a:cubicBezTo>
                  <a:cubicBezTo>
                    <a:pt x="63" y="188"/>
                    <a:pt x="106" y="223"/>
                    <a:pt x="158" y="223"/>
                  </a:cubicBezTo>
                  <a:cubicBezTo>
                    <a:pt x="219" y="223"/>
                    <a:pt x="269" y="173"/>
                    <a:pt x="269" y="111"/>
                  </a:cubicBezTo>
                  <a:cubicBezTo>
                    <a:pt x="269" y="50"/>
                    <a:pt x="219" y="0"/>
                    <a:pt x="158" y="0"/>
                  </a:cubicBezTo>
                  <a:close/>
                </a:path>
              </a:pathLst>
            </a:custGeom>
            <a:grp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26" name="Google Shape;4628;p30"/>
            <p:cNvSpPr/>
            <p:nvPr/>
          </p:nvSpPr>
          <p:spPr>
            <a:xfrm>
              <a:off x="3679825" y="3781425"/>
              <a:ext cx="627063" cy="628650"/>
            </a:xfrm>
            <a:prstGeom prst="ellipse">
              <a:avLst/>
            </a:prstGeom>
            <a:solidFill>
              <a:schemeClr val="bg1">
                <a:lumMod val="85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27" name="Google Shape;4629;p30"/>
          <p:cNvGrpSpPr/>
          <p:nvPr/>
        </p:nvGrpSpPr>
        <p:grpSpPr>
          <a:xfrm>
            <a:off x="3606725" y="2610403"/>
            <a:ext cx="1023938" cy="847725"/>
            <a:chOff x="3394075" y="2376488"/>
            <a:chExt cx="1023938" cy="847725"/>
          </a:xfrm>
        </p:grpSpPr>
        <p:sp>
          <p:nvSpPr>
            <p:cNvPr id="28" name="Google Shape;4630;p30"/>
            <p:cNvSpPr/>
            <p:nvPr/>
          </p:nvSpPr>
          <p:spPr>
            <a:xfrm>
              <a:off x="3394075" y="2376488"/>
              <a:ext cx="1023938" cy="847725"/>
            </a:xfrm>
            <a:custGeom>
              <a:avLst/>
              <a:gdLst/>
              <a:ahLst/>
              <a:cxnLst/>
              <a:rect l="l" t="t" r="r" b="b"/>
              <a:pathLst>
                <a:path w="269" h="223" extrusionOk="0">
                  <a:moveTo>
                    <a:pt x="158" y="0"/>
                  </a:moveTo>
                  <a:cubicBezTo>
                    <a:pt x="106" y="0"/>
                    <a:pt x="63" y="35"/>
                    <a:pt x="50" y="82"/>
                  </a:cubicBezTo>
                  <a:cubicBezTo>
                    <a:pt x="0" y="112"/>
                    <a:pt x="0" y="112"/>
                    <a:pt x="0" y="112"/>
                  </a:cubicBezTo>
                  <a:cubicBezTo>
                    <a:pt x="50" y="141"/>
                    <a:pt x="50" y="141"/>
                    <a:pt x="50" y="141"/>
                  </a:cubicBezTo>
                  <a:cubicBezTo>
                    <a:pt x="63" y="188"/>
                    <a:pt x="106" y="223"/>
                    <a:pt x="158" y="223"/>
                  </a:cubicBezTo>
                  <a:cubicBezTo>
                    <a:pt x="219" y="223"/>
                    <a:pt x="269" y="173"/>
                    <a:pt x="269" y="112"/>
                  </a:cubicBezTo>
                  <a:cubicBezTo>
                    <a:pt x="269" y="50"/>
                    <a:pt x="219" y="0"/>
                    <a:pt x="158" y="0"/>
                  </a:cubicBez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29" name="Google Shape;4631;p30"/>
            <p:cNvSpPr/>
            <p:nvPr/>
          </p:nvSpPr>
          <p:spPr>
            <a:xfrm>
              <a:off x="3679825" y="2486025"/>
              <a:ext cx="627063" cy="628650"/>
            </a:xfrm>
            <a:prstGeom prst="ellipse">
              <a:avLst/>
            </a:prstGeom>
            <a:solidFill>
              <a:schemeClr val="bg1">
                <a:lumMod val="85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30" name="Google Shape;4632;p30"/>
          <p:cNvGrpSpPr/>
          <p:nvPr/>
        </p:nvGrpSpPr>
        <p:grpSpPr>
          <a:xfrm>
            <a:off x="3606725" y="1315003"/>
            <a:ext cx="1023938" cy="849313"/>
            <a:chOff x="3394075" y="1081088"/>
            <a:chExt cx="1023938" cy="849313"/>
          </a:xfrm>
        </p:grpSpPr>
        <p:sp>
          <p:nvSpPr>
            <p:cNvPr id="31" name="Google Shape;4633;p30"/>
            <p:cNvSpPr/>
            <p:nvPr/>
          </p:nvSpPr>
          <p:spPr>
            <a:xfrm>
              <a:off x="3394075" y="1081088"/>
              <a:ext cx="1023938" cy="849313"/>
            </a:xfrm>
            <a:custGeom>
              <a:avLst/>
              <a:gdLst/>
              <a:ahLst/>
              <a:cxnLst/>
              <a:rect l="l" t="t" r="r" b="b"/>
              <a:pathLst>
                <a:path w="269" h="223" extrusionOk="0">
                  <a:moveTo>
                    <a:pt x="158" y="0"/>
                  </a:moveTo>
                  <a:cubicBezTo>
                    <a:pt x="106" y="0"/>
                    <a:pt x="63" y="35"/>
                    <a:pt x="50" y="83"/>
                  </a:cubicBezTo>
                  <a:cubicBezTo>
                    <a:pt x="0" y="112"/>
                    <a:pt x="0" y="112"/>
                    <a:pt x="0" y="112"/>
                  </a:cubicBezTo>
                  <a:cubicBezTo>
                    <a:pt x="50" y="141"/>
                    <a:pt x="50" y="141"/>
                    <a:pt x="50" y="141"/>
                  </a:cubicBezTo>
                  <a:cubicBezTo>
                    <a:pt x="63" y="188"/>
                    <a:pt x="106" y="223"/>
                    <a:pt x="158" y="223"/>
                  </a:cubicBezTo>
                  <a:cubicBezTo>
                    <a:pt x="219" y="223"/>
                    <a:pt x="269" y="173"/>
                    <a:pt x="269" y="112"/>
                  </a:cubicBezTo>
                  <a:cubicBezTo>
                    <a:pt x="269" y="50"/>
                    <a:pt x="219" y="0"/>
                    <a:pt x="158" y="0"/>
                  </a:cubicBez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2" name="Google Shape;4634;p30"/>
            <p:cNvSpPr/>
            <p:nvPr/>
          </p:nvSpPr>
          <p:spPr>
            <a:xfrm>
              <a:off x="3679825" y="1190625"/>
              <a:ext cx="627063" cy="628650"/>
            </a:xfrm>
            <a:prstGeom prst="ellipse">
              <a:avLst/>
            </a:pr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sp>
        <p:nvSpPr>
          <p:cNvPr id="33" name="Google Shape;4636;p30"/>
          <p:cNvSpPr/>
          <p:nvPr/>
        </p:nvSpPr>
        <p:spPr>
          <a:xfrm>
            <a:off x="6019725" y="3119990"/>
            <a:ext cx="239713" cy="73025"/>
          </a:xfrm>
          <a:custGeom>
            <a:avLst/>
            <a:gdLst/>
            <a:ahLst/>
            <a:cxnLst/>
            <a:rect l="l" t="t" r="r" b="b"/>
            <a:pathLst>
              <a:path w="63" h="19" extrusionOk="0">
                <a:moveTo>
                  <a:pt x="63" y="0"/>
                </a:moveTo>
                <a:cubicBezTo>
                  <a:pt x="40" y="1"/>
                  <a:pt x="19" y="8"/>
                  <a:pt x="0" y="19"/>
                </a:cubicBezTo>
                <a:cubicBezTo>
                  <a:pt x="19" y="8"/>
                  <a:pt x="40" y="1"/>
                  <a:pt x="63" y="0"/>
                </a:cubicBezTo>
              </a:path>
            </a:pathLst>
          </a:custGeom>
          <a:solidFill>
            <a:srgbClr val="FD060B"/>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4" name="Google Shape;4637;p30"/>
          <p:cNvSpPr/>
          <p:nvPr/>
        </p:nvSpPr>
        <p:spPr>
          <a:xfrm>
            <a:off x="6014963" y="3193015"/>
            <a:ext cx="4763" cy="0"/>
          </a:xfrm>
          <a:custGeom>
            <a:avLst/>
            <a:gdLst/>
            <a:ahLst/>
            <a:cxnLst/>
            <a:rect l="l" t="t" r="r" b="b"/>
            <a:pathLst>
              <a:path w="1" h="120000" extrusionOk="0">
                <a:moveTo>
                  <a:pt x="1" y="0"/>
                </a:moveTo>
                <a:cubicBezTo>
                  <a:pt x="0" y="0"/>
                  <a:pt x="0" y="0"/>
                  <a:pt x="0" y="0"/>
                </a:cubicBezTo>
                <a:cubicBezTo>
                  <a:pt x="0" y="0"/>
                  <a:pt x="0" y="0"/>
                  <a:pt x="1" y="0"/>
                </a:cubicBezTo>
              </a:path>
            </a:pathLst>
          </a:custGeom>
          <a:solidFill>
            <a:srgbClr val="FD060B"/>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5" name="Google Shape;4638;p30"/>
          <p:cNvSpPr/>
          <p:nvPr/>
        </p:nvSpPr>
        <p:spPr>
          <a:xfrm>
            <a:off x="5756200" y="3648628"/>
            <a:ext cx="1058863" cy="530225"/>
          </a:xfrm>
          <a:custGeom>
            <a:avLst/>
            <a:gdLst/>
            <a:ahLst/>
            <a:cxnLst/>
            <a:rect l="l" t="t" r="r" b="b"/>
            <a:pathLst>
              <a:path w="278" h="139" extrusionOk="0">
                <a:moveTo>
                  <a:pt x="278" y="0"/>
                </a:moveTo>
                <a:cubicBezTo>
                  <a:pt x="278" y="76"/>
                  <a:pt x="215" y="139"/>
                  <a:pt x="139" y="139"/>
                </a:cubicBezTo>
                <a:cubicBezTo>
                  <a:pt x="62" y="139"/>
                  <a:pt x="0" y="76"/>
                  <a:pt x="0" y="0"/>
                </a:cubicBezTo>
                <a:cubicBezTo>
                  <a:pt x="0" y="0"/>
                  <a:pt x="0" y="0"/>
                  <a:pt x="0" y="0"/>
                </a:cubicBezTo>
                <a:cubicBezTo>
                  <a:pt x="0" y="76"/>
                  <a:pt x="62" y="139"/>
                  <a:pt x="139" y="139"/>
                </a:cubicBezTo>
                <a:cubicBezTo>
                  <a:pt x="215" y="139"/>
                  <a:pt x="278" y="76"/>
                  <a:pt x="278" y="0"/>
                </a:cubicBezTo>
                <a:cubicBezTo>
                  <a:pt x="278" y="0"/>
                  <a:pt x="278" y="0"/>
                  <a:pt x="278" y="0"/>
                </a:cubicBezTo>
              </a:path>
            </a:pathLst>
          </a:custGeom>
          <a:solidFill>
            <a:srgbClr val="FD060B"/>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6" name="Google Shape;4639;p30"/>
          <p:cNvSpPr/>
          <p:nvPr/>
        </p:nvSpPr>
        <p:spPr>
          <a:xfrm>
            <a:off x="6948413" y="4105828"/>
            <a:ext cx="989013" cy="1531938"/>
          </a:xfrm>
          <a:custGeom>
            <a:avLst/>
            <a:gdLst/>
            <a:ahLst/>
            <a:cxnLst/>
            <a:rect l="l" t="t" r="r" b="b"/>
            <a:pathLst>
              <a:path w="623" h="965" extrusionOk="0">
                <a:moveTo>
                  <a:pt x="623" y="945"/>
                </a:moveTo>
                <a:lnTo>
                  <a:pt x="373" y="945"/>
                </a:lnTo>
                <a:lnTo>
                  <a:pt x="16" y="0"/>
                </a:lnTo>
                <a:lnTo>
                  <a:pt x="0" y="5"/>
                </a:lnTo>
                <a:lnTo>
                  <a:pt x="359" y="965"/>
                </a:lnTo>
                <a:lnTo>
                  <a:pt x="623" y="965"/>
                </a:lnTo>
                <a:lnTo>
                  <a:pt x="623" y="945"/>
                </a:lnTo>
                <a:lnTo>
                  <a:pt x="623" y="945"/>
                </a:ln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7" name="Google Shape;4640;p30"/>
          <p:cNvSpPr/>
          <p:nvPr/>
        </p:nvSpPr>
        <p:spPr>
          <a:xfrm>
            <a:off x="6943650" y="3797853"/>
            <a:ext cx="1008063" cy="544513"/>
          </a:xfrm>
          <a:custGeom>
            <a:avLst/>
            <a:gdLst/>
            <a:ahLst/>
            <a:cxnLst/>
            <a:rect l="l" t="t" r="r" b="b"/>
            <a:pathLst>
              <a:path w="265" h="143" extrusionOk="0">
                <a:moveTo>
                  <a:pt x="261" y="135"/>
                </a:moveTo>
                <a:cubicBezTo>
                  <a:pt x="152" y="135"/>
                  <a:pt x="152" y="135"/>
                  <a:pt x="152" y="135"/>
                </a:cubicBezTo>
                <a:cubicBezTo>
                  <a:pt x="7" y="2"/>
                  <a:pt x="7" y="2"/>
                  <a:pt x="7" y="2"/>
                </a:cubicBezTo>
                <a:cubicBezTo>
                  <a:pt x="6" y="0"/>
                  <a:pt x="3" y="0"/>
                  <a:pt x="2" y="2"/>
                </a:cubicBezTo>
                <a:cubicBezTo>
                  <a:pt x="0" y="4"/>
                  <a:pt x="0" y="6"/>
                  <a:pt x="2" y="8"/>
                </a:cubicBezTo>
                <a:cubicBezTo>
                  <a:pt x="148" y="142"/>
                  <a:pt x="148" y="142"/>
                  <a:pt x="148" y="142"/>
                </a:cubicBezTo>
                <a:cubicBezTo>
                  <a:pt x="149" y="143"/>
                  <a:pt x="150" y="143"/>
                  <a:pt x="151" y="143"/>
                </a:cubicBezTo>
                <a:cubicBezTo>
                  <a:pt x="261" y="143"/>
                  <a:pt x="261" y="143"/>
                  <a:pt x="261" y="143"/>
                </a:cubicBezTo>
                <a:cubicBezTo>
                  <a:pt x="264" y="143"/>
                  <a:pt x="265" y="141"/>
                  <a:pt x="265" y="139"/>
                </a:cubicBezTo>
                <a:cubicBezTo>
                  <a:pt x="265" y="137"/>
                  <a:pt x="264" y="135"/>
                  <a:pt x="261" y="135"/>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8" name="Google Shape;4641;p30"/>
          <p:cNvSpPr/>
          <p:nvPr/>
        </p:nvSpPr>
        <p:spPr>
          <a:xfrm>
            <a:off x="6943650" y="3021565"/>
            <a:ext cx="1008063" cy="544513"/>
          </a:xfrm>
          <a:custGeom>
            <a:avLst/>
            <a:gdLst/>
            <a:ahLst/>
            <a:cxnLst/>
            <a:rect l="l" t="t" r="r" b="b"/>
            <a:pathLst>
              <a:path w="265" h="143" extrusionOk="0">
                <a:moveTo>
                  <a:pt x="261" y="0"/>
                </a:moveTo>
                <a:cubicBezTo>
                  <a:pt x="152" y="0"/>
                  <a:pt x="152" y="0"/>
                  <a:pt x="152" y="0"/>
                </a:cubicBezTo>
                <a:cubicBezTo>
                  <a:pt x="151" y="0"/>
                  <a:pt x="150" y="0"/>
                  <a:pt x="149" y="1"/>
                </a:cubicBezTo>
                <a:cubicBezTo>
                  <a:pt x="2" y="135"/>
                  <a:pt x="2" y="135"/>
                  <a:pt x="2" y="135"/>
                </a:cubicBezTo>
                <a:cubicBezTo>
                  <a:pt x="0" y="137"/>
                  <a:pt x="0" y="139"/>
                  <a:pt x="2" y="141"/>
                </a:cubicBezTo>
                <a:cubicBezTo>
                  <a:pt x="3" y="142"/>
                  <a:pt x="6" y="143"/>
                  <a:pt x="7" y="141"/>
                </a:cubicBezTo>
                <a:cubicBezTo>
                  <a:pt x="154" y="8"/>
                  <a:pt x="154" y="8"/>
                  <a:pt x="154" y="8"/>
                </a:cubicBezTo>
                <a:cubicBezTo>
                  <a:pt x="261" y="8"/>
                  <a:pt x="261" y="8"/>
                  <a:pt x="261" y="8"/>
                </a:cubicBezTo>
                <a:cubicBezTo>
                  <a:pt x="264" y="8"/>
                  <a:pt x="265" y="6"/>
                  <a:pt x="265" y="4"/>
                </a:cubicBezTo>
                <a:cubicBezTo>
                  <a:pt x="265" y="1"/>
                  <a:pt x="264" y="0"/>
                  <a:pt x="261" y="0"/>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39" name="Google Shape;4642;p30"/>
          <p:cNvSpPr/>
          <p:nvPr/>
        </p:nvSpPr>
        <p:spPr>
          <a:xfrm>
            <a:off x="6943650" y="1726165"/>
            <a:ext cx="1008063" cy="1543050"/>
          </a:xfrm>
          <a:custGeom>
            <a:avLst/>
            <a:gdLst/>
            <a:ahLst/>
            <a:cxnLst/>
            <a:rect l="l" t="t" r="r" b="b"/>
            <a:pathLst>
              <a:path w="265" h="405" extrusionOk="0">
                <a:moveTo>
                  <a:pt x="261" y="0"/>
                </a:moveTo>
                <a:cubicBezTo>
                  <a:pt x="152" y="0"/>
                  <a:pt x="152" y="0"/>
                  <a:pt x="152" y="0"/>
                </a:cubicBezTo>
                <a:cubicBezTo>
                  <a:pt x="150" y="0"/>
                  <a:pt x="149" y="1"/>
                  <a:pt x="148" y="3"/>
                </a:cubicBezTo>
                <a:cubicBezTo>
                  <a:pt x="1" y="399"/>
                  <a:pt x="1" y="399"/>
                  <a:pt x="1" y="399"/>
                </a:cubicBezTo>
                <a:cubicBezTo>
                  <a:pt x="0" y="401"/>
                  <a:pt x="1" y="404"/>
                  <a:pt x="3" y="405"/>
                </a:cubicBezTo>
                <a:cubicBezTo>
                  <a:pt x="5" y="405"/>
                  <a:pt x="8" y="404"/>
                  <a:pt x="9" y="402"/>
                </a:cubicBezTo>
                <a:cubicBezTo>
                  <a:pt x="155" y="8"/>
                  <a:pt x="155" y="8"/>
                  <a:pt x="155" y="8"/>
                </a:cubicBezTo>
                <a:cubicBezTo>
                  <a:pt x="261" y="8"/>
                  <a:pt x="261" y="8"/>
                  <a:pt x="261" y="8"/>
                </a:cubicBezTo>
                <a:cubicBezTo>
                  <a:pt x="264" y="8"/>
                  <a:pt x="265" y="6"/>
                  <a:pt x="265" y="4"/>
                </a:cubicBezTo>
                <a:cubicBezTo>
                  <a:pt x="265" y="2"/>
                  <a:pt x="264" y="0"/>
                  <a:pt x="261" y="0"/>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0" name="Google Shape;4643;p30"/>
          <p:cNvSpPr/>
          <p:nvPr/>
        </p:nvSpPr>
        <p:spPr>
          <a:xfrm>
            <a:off x="4614788" y="4091540"/>
            <a:ext cx="1008063" cy="1546225"/>
          </a:xfrm>
          <a:custGeom>
            <a:avLst/>
            <a:gdLst/>
            <a:ahLst/>
            <a:cxnLst/>
            <a:rect l="l" t="t" r="r" b="b"/>
            <a:pathLst>
              <a:path w="265" h="406" extrusionOk="0">
                <a:moveTo>
                  <a:pt x="4" y="406"/>
                </a:moveTo>
                <a:cubicBezTo>
                  <a:pt x="111" y="406"/>
                  <a:pt x="111" y="406"/>
                  <a:pt x="111" y="406"/>
                </a:cubicBezTo>
                <a:cubicBezTo>
                  <a:pt x="113" y="406"/>
                  <a:pt x="115" y="405"/>
                  <a:pt x="115" y="403"/>
                </a:cubicBezTo>
                <a:cubicBezTo>
                  <a:pt x="265" y="6"/>
                  <a:pt x="265" y="6"/>
                  <a:pt x="265" y="6"/>
                </a:cubicBezTo>
                <a:cubicBezTo>
                  <a:pt x="265" y="4"/>
                  <a:pt x="264" y="2"/>
                  <a:pt x="262" y="1"/>
                </a:cubicBezTo>
                <a:cubicBezTo>
                  <a:pt x="260" y="0"/>
                  <a:pt x="258" y="2"/>
                  <a:pt x="257" y="4"/>
                </a:cubicBezTo>
                <a:cubicBezTo>
                  <a:pt x="109" y="398"/>
                  <a:pt x="109" y="398"/>
                  <a:pt x="109" y="398"/>
                </a:cubicBezTo>
                <a:cubicBezTo>
                  <a:pt x="4" y="398"/>
                  <a:pt x="4" y="398"/>
                  <a:pt x="4" y="398"/>
                </a:cubicBezTo>
                <a:cubicBezTo>
                  <a:pt x="2" y="398"/>
                  <a:pt x="0" y="400"/>
                  <a:pt x="0" y="402"/>
                </a:cubicBezTo>
                <a:cubicBezTo>
                  <a:pt x="0" y="404"/>
                  <a:pt x="2" y="406"/>
                  <a:pt x="4" y="406"/>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1" name="Google Shape;4644;p30"/>
          <p:cNvSpPr/>
          <p:nvPr/>
        </p:nvSpPr>
        <p:spPr>
          <a:xfrm>
            <a:off x="4614788" y="3797853"/>
            <a:ext cx="1008063" cy="544513"/>
          </a:xfrm>
          <a:custGeom>
            <a:avLst/>
            <a:gdLst/>
            <a:ahLst/>
            <a:cxnLst/>
            <a:rect l="l" t="t" r="r" b="b"/>
            <a:pathLst>
              <a:path w="265" h="143" extrusionOk="0">
                <a:moveTo>
                  <a:pt x="4" y="143"/>
                </a:moveTo>
                <a:cubicBezTo>
                  <a:pt x="115" y="143"/>
                  <a:pt x="115" y="143"/>
                  <a:pt x="115" y="143"/>
                </a:cubicBezTo>
                <a:cubicBezTo>
                  <a:pt x="116" y="143"/>
                  <a:pt x="117" y="143"/>
                  <a:pt x="117" y="142"/>
                </a:cubicBezTo>
                <a:cubicBezTo>
                  <a:pt x="263" y="8"/>
                  <a:pt x="263" y="8"/>
                  <a:pt x="263" y="8"/>
                </a:cubicBezTo>
                <a:cubicBezTo>
                  <a:pt x="265" y="6"/>
                  <a:pt x="265" y="4"/>
                  <a:pt x="264" y="2"/>
                </a:cubicBezTo>
                <a:cubicBezTo>
                  <a:pt x="262" y="0"/>
                  <a:pt x="260" y="0"/>
                  <a:pt x="258" y="2"/>
                </a:cubicBezTo>
                <a:cubicBezTo>
                  <a:pt x="113" y="135"/>
                  <a:pt x="113" y="135"/>
                  <a:pt x="113" y="135"/>
                </a:cubicBezTo>
                <a:cubicBezTo>
                  <a:pt x="4" y="135"/>
                  <a:pt x="4" y="135"/>
                  <a:pt x="4" y="135"/>
                </a:cubicBezTo>
                <a:cubicBezTo>
                  <a:pt x="2" y="135"/>
                  <a:pt x="0" y="137"/>
                  <a:pt x="0" y="139"/>
                </a:cubicBezTo>
                <a:cubicBezTo>
                  <a:pt x="0" y="141"/>
                  <a:pt x="2" y="143"/>
                  <a:pt x="4" y="143"/>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2" name="Google Shape;4645;p30"/>
          <p:cNvSpPr/>
          <p:nvPr/>
        </p:nvSpPr>
        <p:spPr>
          <a:xfrm>
            <a:off x="4614788" y="3021565"/>
            <a:ext cx="1008063" cy="544513"/>
          </a:xfrm>
          <a:custGeom>
            <a:avLst/>
            <a:gdLst/>
            <a:ahLst/>
            <a:cxnLst/>
            <a:rect l="l" t="t" r="r" b="b"/>
            <a:pathLst>
              <a:path w="265" h="143" extrusionOk="0">
                <a:moveTo>
                  <a:pt x="4" y="8"/>
                </a:moveTo>
                <a:cubicBezTo>
                  <a:pt x="112" y="8"/>
                  <a:pt x="112" y="8"/>
                  <a:pt x="112" y="8"/>
                </a:cubicBezTo>
                <a:cubicBezTo>
                  <a:pt x="258" y="141"/>
                  <a:pt x="258" y="141"/>
                  <a:pt x="258" y="141"/>
                </a:cubicBezTo>
                <a:cubicBezTo>
                  <a:pt x="260" y="143"/>
                  <a:pt x="262" y="142"/>
                  <a:pt x="264" y="141"/>
                </a:cubicBezTo>
                <a:cubicBezTo>
                  <a:pt x="265" y="139"/>
                  <a:pt x="265" y="137"/>
                  <a:pt x="263" y="135"/>
                </a:cubicBezTo>
                <a:cubicBezTo>
                  <a:pt x="116" y="1"/>
                  <a:pt x="116" y="1"/>
                  <a:pt x="116" y="1"/>
                </a:cubicBezTo>
                <a:cubicBezTo>
                  <a:pt x="115" y="0"/>
                  <a:pt x="114" y="0"/>
                  <a:pt x="113" y="0"/>
                </a:cubicBezTo>
                <a:cubicBezTo>
                  <a:pt x="4" y="0"/>
                  <a:pt x="4" y="0"/>
                  <a:pt x="4" y="0"/>
                </a:cubicBezTo>
                <a:cubicBezTo>
                  <a:pt x="2" y="0"/>
                  <a:pt x="0" y="1"/>
                  <a:pt x="0" y="4"/>
                </a:cubicBezTo>
                <a:cubicBezTo>
                  <a:pt x="0" y="6"/>
                  <a:pt x="2" y="8"/>
                  <a:pt x="4" y="8"/>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3" name="Google Shape;4646;p30"/>
          <p:cNvSpPr/>
          <p:nvPr/>
        </p:nvSpPr>
        <p:spPr>
          <a:xfrm>
            <a:off x="4630663" y="1726165"/>
            <a:ext cx="992188" cy="1530350"/>
          </a:xfrm>
          <a:custGeom>
            <a:avLst/>
            <a:gdLst/>
            <a:ahLst/>
            <a:cxnLst/>
            <a:rect l="l" t="t" r="r" b="b"/>
            <a:pathLst>
              <a:path w="625" h="964" extrusionOk="0">
                <a:moveTo>
                  <a:pt x="0" y="19"/>
                </a:moveTo>
                <a:lnTo>
                  <a:pt x="256" y="19"/>
                </a:lnTo>
                <a:lnTo>
                  <a:pt x="606" y="964"/>
                </a:lnTo>
                <a:lnTo>
                  <a:pt x="625" y="957"/>
                </a:lnTo>
                <a:lnTo>
                  <a:pt x="268" y="0"/>
                </a:lnTo>
                <a:lnTo>
                  <a:pt x="0" y="0"/>
                </a:lnTo>
                <a:lnTo>
                  <a:pt x="0" y="19"/>
                </a:lnTo>
                <a:lnTo>
                  <a:pt x="0" y="19"/>
                </a:ln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44" name="Google Shape;4678;p30"/>
          <p:cNvSpPr txBox="1"/>
          <p:nvPr/>
        </p:nvSpPr>
        <p:spPr>
          <a:xfrm>
            <a:off x="227569" y="1427355"/>
            <a:ext cx="3664906" cy="1023317"/>
          </a:xfrm>
          <a:prstGeom prst="rect">
            <a:avLst/>
          </a:prstGeom>
          <a:noFill/>
          <a:ln>
            <a:noFill/>
          </a:ln>
        </p:spPr>
        <p:txBody>
          <a:bodyPr spcFirstLastPara="1" wrap="square" lIns="91425" tIns="45700" rIns="91425" bIns="45700" anchor="t" anchorCtr="0">
            <a:spAutoFit/>
          </a:bodyPr>
          <a:lstStyle/>
          <a:p>
            <a:endParaRPr lang="sl-SI" sz="400" b="1" dirty="0">
              <a:solidFill>
                <a:schemeClr val="dk1"/>
              </a:solidFill>
              <a:latin typeface="Open Sans"/>
              <a:ea typeface="Open Sans"/>
              <a:cs typeface="Open Sans"/>
              <a:sym typeface="Open Sans"/>
            </a:endParaRPr>
          </a:p>
          <a:p>
            <a:r>
              <a:rPr lang="sl-SI" sz="1050" b="1" dirty="0">
                <a:solidFill>
                  <a:schemeClr val="dk1"/>
                </a:solidFill>
                <a:latin typeface="Open Sans"/>
                <a:ea typeface="Open Sans"/>
                <a:cs typeface="Open Sans"/>
                <a:sym typeface="Open Sans"/>
              </a:rPr>
              <a:t>DOBA: M1 – M36</a:t>
            </a:r>
          </a:p>
          <a:p>
            <a:endParaRPr lang="sl-SI" sz="400" dirty="0">
              <a:solidFill>
                <a:schemeClr val="dk1"/>
              </a:solidFill>
              <a:latin typeface="Open Sans"/>
              <a:ea typeface="Open Sans"/>
              <a:cs typeface="Open Sans"/>
              <a:sym typeface="Open Sans"/>
            </a:endParaRPr>
          </a:p>
          <a:p>
            <a:r>
              <a:rPr lang="en-GB" sz="105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D1.1 </a:t>
            </a:r>
            <a:r>
              <a:rPr lang="en-GB" sz="1050" dirty="0">
                <a:latin typeface="Open Sans" panose="020B0606030504020204" pitchFamily="34" charset="0"/>
                <a:ea typeface="Open Sans" panose="020B0606030504020204" pitchFamily="34" charset="0"/>
                <a:cs typeface="Open Sans" panose="020B0606030504020204" pitchFamily="34" charset="0"/>
              </a:rPr>
              <a:t>Project management and consortium meetings </a:t>
            </a:r>
            <a:br>
              <a:rPr lang="en-GB" sz="1050" dirty="0">
                <a:latin typeface="Open Sans" panose="020B0606030504020204" pitchFamily="34" charset="0"/>
                <a:ea typeface="Open Sans" panose="020B0606030504020204" pitchFamily="34" charset="0"/>
                <a:cs typeface="Open Sans" panose="020B0606030504020204" pitchFamily="34" charset="0"/>
              </a:rPr>
            </a:br>
            <a:r>
              <a:rPr lang="en-GB" sz="1050" dirty="0">
                <a:latin typeface="Open Sans" panose="020B0606030504020204" pitchFamily="34" charset="0"/>
                <a:ea typeface="Open Sans" panose="020B0606030504020204" pitchFamily="34" charset="0"/>
                <a:cs typeface="Open Sans" panose="020B0606030504020204" pitchFamily="34" charset="0"/>
              </a:rPr>
              <a:t>D1.2 Periodical reports </a:t>
            </a:r>
          </a:p>
          <a:p>
            <a:r>
              <a:rPr lang="en-GB" sz="1050" dirty="0">
                <a:latin typeface="Open Sans" panose="020B0606030504020204" pitchFamily="34" charset="0"/>
                <a:ea typeface="Open Sans" panose="020B0606030504020204" pitchFamily="34" charset="0"/>
                <a:cs typeface="Open Sans" panose="020B0606030504020204" pitchFamily="34" charset="0"/>
              </a:rPr>
              <a:t>D1.3 Consortium Agreement </a:t>
            </a:r>
          </a:p>
          <a:p>
            <a:r>
              <a:rPr lang="en-GB" sz="1050" dirty="0">
                <a:latin typeface="Open Sans" panose="020B0606030504020204" pitchFamily="34" charset="0"/>
                <a:ea typeface="Open Sans" panose="020B0606030504020204" pitchFamily="34" charset="0"/>
                <a:cs typeface="Open Sans" panose="020B0606030504020204" pitchFamily="34" charset="0"/>
              </a:rPr>
              <a:t>D1.4 Project Handbook </a:t>
            </a:r>
            <a:endParaRPr lang="en-GB" sz="105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45" name="Google Shape;4679;p30"/>
          <p:cNvSpPr txBox="1"/>
          <p:nvPr/>
        </p:nvSpPr>
        <p:spPr>
          <a:xfrm>
            <a:off x="218625" y="3062212"/>
            <a:ext cx="4238370" cy="5385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lang="sl-SI" sz="4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0" marR="0" lvl="0" indent="0" algn="l" rtl="0">
              <a:spcBef>
                <a:spcPts val="0"/>
              </a:spcBef>
              <a:spcAft>
                <a:spcPts val="0"/>
              </a:spcAft>
              <a:buNone/>
            </a:pPr>
            <a:r>
              <a:rPr lang="sl-SI" sz="105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POLIMI: M1 – M4</a:t>
            </a:r>
          </a:p>
          <a:p>
            <a:endParaRPr lang="sl-SI" sz="40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r>
              <a:rPr lang="sl-SI" sz="105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D2.1 </a:t>
            </a:r>
            <a:r>
              <a:rPr lang="en-GB" sz="1050" dirty="0">
                <a:latin typeface="Open Sans" panose="020B0606030504020204" pitchFamily="34" charset="0"/>
                <a:ea typeface="Open Sans" panose="020B0606030504020204" pitchFamily="34" charset="0"/>
                <a:cs typeface="Open Sans" panose="020B0606030504020204" pitchFamily="34" charset="0"/>
              </a:rPr>
              <a:t>Knowledge Document, a consolidated report</a:t>
            </a:r>
            <a:endParaRPr sz="105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46" name="Google Shape;4680;p30"/>
          <p:cNvSpPr txBox="1"/>
          <p:nvPr/>
        </p:nvSpPr>
        <p:spPr>
          <a:xfrm>
            <a:off x="227569" y="4048422"/>
            <a:ext cx="2756443" cy="80017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050" b="1" dirty="0">
                <a:solidFill>
                  <a:schemeClr val="dk1"/>
                </a:solidFill>
                <a:latin typeface="Open Sans"/>
                <a:ea typeface="Open Sans"/>
                <a:cs typeface="Open Sans"/>
                <a:sym typeface="Open Sans"/>
              </a:rPr>
              <a:t>TUD: M5 – M13</a:t>
            </a:r>
          </a:p>
          <a:p>
            <a:pPr marL="0" marR="0" lvl="0" indent="0" algn="l" rtl="0">
              <a:spcBef>
                <a:spcPts val="0"/>
              </a:spcBef>
              <a:spcAft>
                <a:spcPts val="0"/>
              </a:spcAft>
              <a:buNone/>
            </a:pPr>
            <a:endParaRPr lang="en-GB" sz="400" b="1" dirty="0">
              <a:solidFill>
                <a:schemeClr val="dk1"/>
              </a:solidFill>
              <a:latin typeface="Open Sans"/>
              <a:ea typeface="Open Sans"/>
              <a:cs typeface="Open Sans"/>
              <a:sym typeface="Open Sans"/>
            </a:endParaRPr>
          </a:p>
          <a:p>
            <a:r>
              <a:rPr lang="en-GB" sz="1050" dirty="0">
                <a:latin typeface="Open Sans" panose="020B0606030504020204" pitchFamily="34" charset="0"/>
                <a:ea typeface="Open Sans" panose="020B0606030504020204" pitchFamily="34" charset="0"/>
                <a:cs typeface="Open Sans" panose="020B0606030504020204" pitchFamily="34" charset="0"/>
              </a:rPr>
              <a:t>D3.1 Training plan and materials</a:t>
            </a:r>
            <a:br>
              <a:rPr lang="en-GB" sz="1050" dirty="0">
                <a:latin typeface="Open Sans" panose="020B0606030504020204" pitchFamily="34" charset="0"/>
                <a:ea typeface="Open Sans" panose="020B0606030504020204" pitchFamily="34" charset="0"/>
                <a:cs typeface="Open Sans" panose="020B0606030504020204" pitchFamily="34" charset="0"/>
              </a:rPr>
            </a:br>
            <a:r>
              <a:rPr lang="en-GB" sz="1050" dirty="0">
                <a:latin typeface="Open Sans" panose="020B0606030504020204" pitchFamily="34" charset="0"/>
                <a:ea typeface="Open Sans" panose="020B0606030504020204" pitchFamily="34" charset="0"/>
                <a:cs typeface="Open Sans" panose="020B0606030504020204" pitchFamily="34" charset="0"/>
              </a:rPr>
              <a:t>D3.2 Human capacity building training</a:t>
            </a:r>
          </a:p>
          <a:p>
            <a:r>
              <a:rPr lang="en-GB" sz="1050" dirty="0">
                <a:latin typeface="Open Sans" panose="020B0606030504020204" pitchFamily="34" charset="0"/>
                <a:ea typeface="Open Sans" panose="020B0606030504020204" pitchFamily="34" charset="0"/>
                <a:cs typeface="Open Sans" panose="020B0606030504020204" pitchFamily="34" charset="0"/>
              </a:rPr>
              <a:t>D3.3 Internal Workshops</a:t>
            </a:r>
            <a:endParaRPr lang="en-GB" sz="1050" b="1" dirty="0">
              <a:solidFill>
                <a:schemeClr val="dk1"/>
              </a:solidFill>
              <a:latin typeface="Open Sans"/>
              <a:ea typeface="Open Sans"/>
              <a:cs typeface="Open Sans"/>
              <a:sym typeface="Open Sans"/>
            </a:endParaRPr>
          </a:p>
        </p:txBody>
      </p:sp>
      <p:sp>
        <p:nvSpPr>
          <p:cNvPr id="47" name="Google Shape;4681;p30"/>
          <p:cNvSpPr txBox="1"/>
          <p:nvPr/>
        </p:nvSpPr>
        <p:spPr>
          <a:xfrm>
            <a:off x="195978" y="5298953"/>
            <a:ext cx="4113214" cy="9155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sl-SI" sz="105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UES: M14 – M19</a:t>
            </a:r>
          </a:p>
          <a:p>
            <a:pPr marL="0" marR="0" lvl="0" indent="0" algn="l" rtl="0">
              <a:spcBef>
                <a:spcPts val="0"/>
              </a:spcBef>
              <a:spcAft>
                <a:spcPts val="0"/>
              </a:spcAft>
              <a:buNone/>
            </a:pPr>
            <a:endParaRPr lang="sl-SI" sz="4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pPr marL="0" marR="0" lvl="0" indent="0" algn="l" rtl="0">
              <a:spcBef>
                <a:spcPts val="0"/>
              </a:spcBef>
              <a:spcAft>
                <a:spcPts val="0"/>
              </a:spcAft>
              <a:buNone/>
            </a:pPr>
            <a:r>
              <a:rPr lang="sl-SI" sz="105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D4.1 </a:t>
            </a:r>
            <a:r>
              <a:rPr lang="en-GB" sz="1050" dirty="0">
                <a:latin typeface="Open Sans" panose="020B0606030504020204" pitchFamily="34" charset="0"/>
                <a:ea typeface="Open Sans" panose="020B0606030504020204" pitchFamily="34" charset="0"/>
                <a:cs typeface="Open Sans" panose="020B0606030504020204" pitchFamily="34" charset="0"/>
              </a:rPr>
              <a:t>Adequate equipment for 7 SMART Innovation centres </a:t>
            </a:r>
            <a:r>
              <a:rPr lang="en-GB" dirty="0">
                <a:latin typeface="Open Sans" panose="020B0606030504020204" pitchFamily="34" charset="0"/>
                <a:ea typeface="Open Sans" panose="020B0606030504020204" pitchFamily="34" charset="0"/>
                <a:cs typeface="Open Sans" panose="020B0606030504020204" pitchFamily="34" charset="0"/>
              </a:rPr>
              <a:t>	</a:t>
            </a:r>
          </a:p>
          <a:p>
            <a:pPr marL="0" marR="0" lvl="0" indent="0" algn="l" rtl="0">
              <a:spcBef>
                <a:spcPts val="0"/>
              </a:spcBef>
              <a:spcAft>
                <a:spcPts val="0"/>
              </a:spcAft>
              <a:buNone/>
            </a:pPr>
            <a:endParaRPr sz="1050"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p:txBody>
      </p:sp>
      <p:sp>
        <p:nvSpPr>
          <p:cNvPr id="48" name="Google Shape;4682;p30"/>
          <p:cNvSpPr txBox="1"/>
          <p:nvPr/>
        </p:nvSpPr>
        <p:spPr>
          <a:xfrm>
            <a:off x="9361542" y="1742981"/>
            <a:ext cx="3082796" cy="4770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sl-SI" sz="1050" b="1" dirty="0">
                <a:solidFill>
                  <a:schemeClr val="dk1"/>
                </a:solidFill>
                <a:latin typeface="Open Sans"/>
                <a:ea typeface="Open Sans"/>
                <a:cs typeface="Open Sans"/>
                <a:sym typeface="Open Sans"/>
              </a:rPr>
              <a:t>UNIVLORA: M10 –M36</a:t>
            </a:r>
          </a:p>
          <a:p>
            <a:pPr marL="0" marR="0" lvl="0" indent="0" algn="l" rtl="0">
              <a:spcBef>
                <a:spcPts val="0"/>
              </a:spcBef>
              <a:spcAft>
                <a:spcPts val="0"/>
              </a:spcAft>
              <a:buNone/>
            </a:pPr>
            <a:endParaRPr lang="sl-SI" sz="400" b="1" dirty="0">
              <a:solidFill>
                <a:schemeClr val="dk1"/>
              </a:solidFill>
              <a:latin typeface="Open Sans"/>
              <a:ea typeface="Open Sans"/>
              <a:cs typeface="Open Sans"/>
              <a:sym typeface="Open Sans"/>
            </a:endParaRPr>
          </a:p>
          <a:p>
            <a:r>
              <a:rPr lang="sl-SI" sz="1050" dirty="0">
                <a:latin typeface="Open Sans" panose="020B0606030504020204" pitchFamily="34" charset="0"/>
                <a:ea typeface="Open Sans" panose="020B0606030504020204" pitchFamily="34" charset="0"/>
                <a:cs typeface="Open Sans" panose="020B0606030504020204" pitchFamily="34" charset="0"/>
              </a:rPr>
              <a:t>D5.1 </a:t>
            </a:r>
            <a:r>
              <a:rPr lang="sv-SE" sz="1050" dirty="0">
                <a:latin typeface="Open Sans" panose="020B0606030504020204" pitchFamily="34" charset="0"/>
                <a:ea typeface="Open Sans" panose="020B0606030504020204" pitchFamily="34" charset="0"/>
                <a:cs typeface="Open Sans" panose="020B0606030504020204" pitchFamily="34" charset="0"/>
              </a:rPr>
              <a:t>7 Operational SMART Innovation</a:t>
            </a:r>
            <a:r>
              <a:rPr lang="sl-SI" sz="1050" dirty="0">
                <a:latin typeface="Open Sans" panose="020B0606030504020204" pitchFamily="34" charset="0"/>
                <a:ea typeface="Open Sans" panose="020B0606030504020204" pitchFamily="34" charset="0"/>
                <a:cs typeface="Open Sans" panose="020B0606030504020204" pitchFamily="34" charset="0"/>
              </a:rPr>
              <a:t> </a:t>
            </a:r>
            <a:r>
              <a:rPr lang="sv-SE" sz="1050" dirty="0">
                <a:latin typeface="Open Sans" panose="020B0606030504020204" pitchFamily="34" charset="0"/>
                <a:ea typeface="Open Sans" panose="020B0606030504020204" pitchFamily="34" charset="0"/>
                <a:cs typeface="Open Sans" panose="020B0606030504020204" pitchFamily="34" charset="0"/>
              </a:rPr>
              <a:t>centres</a:t>
            </a:r>
            <a:r>
              <a:rPr lang="sl-SI" sz="1050" b="1" dirty="0">
                <a:solidFill>
                  <a:schemeClr val="dk1"/>
                </a:solidFill>
                <a:latin typeface="Open Sans"/>
                <a:ea typeface="Open Sans"/>
                <a:cs typeface="Open Sans"/>
                <a:sym typeface="Open Sans"/>
              </a:rPr>
              <a:t> </a:t>
            </a:r>
            <a:endParaRPr sz="1050" dirty="0">
              <a:solidFill>
                <a:schemeClr val="dk1"/>
              </a:solidFill>
              <a:latin typeface="Open Sans"/>
              <a:ea typeface="Open Sans"/>
              <a:cs typeface="Open Sans"/>
              <a:sym typeface="Open Sans"/>
            </a:endParaRPr>
          </a:p>
        </p:txBody>
      </p:sp>
      <p:sp>
        <p:nvSpPr>
          <p:cNvPr id="49" name="Google Shape;4687;p30"/>
          <p:cNvSpPr/>
          <p:nvPr/>
        </p:nvSpPr>
        <p:spPr>
          <a:xfrm>
            <a:off x="8200279" y="1534077"/>
            <a:ext cx="346730" cy="395664"/>
          </a:xfrm>
          <a:custGeom>
            <a:avLst/>
            <a:gdLst/>
            <a:ahLst/>
            <a:cxnLst/>
            <a:rect l="l" t="t" r="r" b="b"/>
            <a:pathLst>
              <a:path w="93" h="106" extrusionOk="0">
                <a:moveTo>
                  <a:pt x="30" y="82"/>
                </a:moveTo>
                <a:cubicBezTo>
                  <a:pt x="31" y="78"/>
                  <a:pt x="29" y="73"/>
                  <a:pt x="23" y="63"/>
                </a:cubicBezTo>
                <a:cubicBezTo>
                  <a:pt x="20" y="59"/>
                  <a:pt x="18" y="53"/>
                  <a:pt x="18" y="47"/>
                </a:cubicBezTo>
                <a:cubicBezTo>
                  <a:pt x="18" y="31"/>
                  <a:pt x="31" y="18"/>
                  <a:pt x="47" y="18"/>
                </a:cubicBezTo>
                <a:cubicBezTo>
                  <a:pt x="63" y="18"/>
                  <a:pt x="76" y="31"/>
                  <a:pt x="76" y="47"/>
                </a:cubicBezTo>
                <a:cubicBezTo>
                  <a:pt x="76" y="53"/>
                  <a:pt x="74" y="59"/>
                  <a:pt x="71" y="63"/>
                </a:cubicBezTo>
                <a:cubicBezTo>
                  <a:pt x="66" y="71"/>
                  <a:pt x="64" y="75"/>
                  <a:pt x="64" y="79"/>
                </a:cubicBezTo>
                <a:moveTo>
                  <a:pt x="47" y="30"/>
                </a:moveTo>
                <a:cubicBezTo>
                  <a:pt x="37" y="30"/>
                  <a:pt x="30" y="37"/>
                  <a:pt x="30" y="47"/>
                </a:cubicBezTo>
                <a:cubicBezTo>
                  <a:pt x="30" y="57"/>
                  <a:pt x="37" y="64"/>
                  <a:pt x="47" y="64"/>
                </a:cubicBezTo>
                <a:cubicBezTo>
                  <a:pt x="57" y="64"/>
                  <a:pt x="64" y="57"/>
                  <a:pt x="64" y="47"/>
                </a:cubicBezTo>
                <a:cubicBezTo>
                  <a:pt x="64" y="37"/>
                  <a:pt x="57" y="30"/>
                  <a:pt x="47" y="30"/>
                </a:cubicBezTo>
                <a:close/>
                <a:moveTo>
                  <a:pt x="40" y="50"/>
                </a:moveTo>
                <a:cubicBezTo>
                  <a:pt x="45" y="56"/>
                  <a:pt x="45" y="56"/>
                  <a:pt x="45" y="56"/>
                </a:cubicBezTo>
                <a:cubicBezTo>
                  <a:pt x="54" y="42"/>
                  <a:pt x="54" y="42"/>
                  <a:pt x="54" y="42"/>
                </a:cubicBezTo>
                <a:moveTo>
                  <a:pt x="47" y="9"/>
                </a:moveTo>
                <a:cubicBezTo>
                  <a:pt x="47" y="0"/>
                  <a:pt x="47" y="0"/>
                  <a:pt x="47" y="0"/>
                </a:cubicBezTo>
                <a:moveTo>
                  <a:pt x="28" y="14"/>
                </a:moveTo>
                <a:cubicBezTo>
                  <a:pt x="24" y="7"/>
                  <a:pt x="24" y="7"/>
                  <a:pt x="24" y="7"/>
                </a:cubicBezTo>
                <a:moveTo>
                  <a:pt x="7" y="24"/>
                </a:moveTo>
                <a:cubicBezTo>
                  <a:pt x="15" y="28"/>
                  <a:pt x="15" y="28"/>
                  <a:pt x="15" y="28"/>
                </a:cubicBezTo>
                <a:moveTo>
                  <a:pt x="0" y="47"/>
                </a:moveTo>
                <a:cubicBezTo>
                  <a:pt x="10" y="47"/>
                  <a:pt x="10" y="47"/>
                  <a:pt x="10" y="47"/>
                </a:cubicBezTo>
                <a:moveTo>
                  <a:pt x="70" y="7"/>
                </a:moveTo>
                <a:cubicBezTo>
                  <a:pt x="66" y="14"/>
                  <a:pt x="66" y="14"/>
                  <a:pt x="66" y="14"/>
                </a:cubicBezTo>
                <a:moveTo>
                  <a:pt x="87" y="24"/>
                </a:moveTo>
                <a:cubicBezTo>
                  <a:pt x="79" y="28"/>
                  <a:pt x="79" y="28"/>
                  <a:pt x="79" y="28"/>
                </a:cubicBezTo>
                <a:moveTo>
                  <a:pt x="84" y="47"/>
                </a:moveTo>
                <a:cubicBezTo>
                  <a:pt x="93" y="47"/>
                  <a:pt x="93" y="47"/>
                  <a:pt x="93" y="47"/>
                </a:cubicBezTo>
                <a:moveTo>
                  <a:pt x="57" y="85"/>
                </a:moveTo>
                <a:cubicBezTo>
                  <a:pt x="57" y="85"/>
                  <a:pt x="35" y="91"/>
                  <a:pt x="35" y="91"/>
                </a:cubicBezTo>
                <a:cubicBezTo>
                  <a:pt x="33" y="92"/>
                  <a:pt x="32" y="93"/>
                  <a:pt x="32" y="95"/>
                </a:cubicBezTo>
                <a:cubicBezTo>
                  <a:pt x="32" y="97"/>
                  <a:pt x="34" y="99"/>
                  <a:pt x="36" y="99"/>
                </a:cubicBezTo>
                <a:cubicBezTo>
                  <a:pt x="36" y="99"/>
                  <a:pt x="37" y="98"/>
                  <a:pt x="37" y="98"/>
                </a:cubicBezTo>
                <a:cubicBezTo>
                  <a:pt x="57" y="93"/>
                  <a:pt x="57" y="93"/>
                  <a:pt x="57" y="93"/>
                </a:cubicBezTo>
                <a:cubicBezTo>
                  <a:pt x="57" y="93"/>
                  <a:pt x="57" y="93"/>
                  <a:pt x="57" y="93"/>
                </a:cubicBezTo>
                <a:cubicBezTo>
                  <a:pt x="58" y="93"/>
                  <a:pt x="58" y="93"/>
                  <a:pt x="58" y="93"/>
                </a:cubicBezTo>
                <a:cubicBezTo>
                  <a:pt x="60" y="93"/>
                  <a:pt x="62" y="94"/>
                  <a:pt x="62" y="96"/>
                </a:cubicBezTo>
                <a:cubicBezTo>
                  <a:pt x="62" y="98"/>
                  <a:pt x="61" y="100"/>
                  <a:pt x="60" y="100"/>
                </a:cubicBezTo>
                <a:cubicBezTo>
                  <a:pt x="40" y="106"/>
                  <a:pt x="40" y="106"/>
                  <a:pt x="40" y="106"/>
                </a:cubicBezTo>
              </a:path>
            </a:pathLst>
          </a:custGeom>
          <a:noFill/>
          <a:ln w="12700" cap="rnd"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50" name="Google Shape;4693;p30"/>
          <p:cNvSpPr/>
          <p:nvPr/>
        </p:nvSpPr>
        <p:spPr>
          <a:xfrm>
            <a:off x="4035038" y="1566932"/>
            <a:ext cx="355119" cy="329953"/>
          </a:xfrm>
          <a:custGeom>
            <a:avLst/>
            <a:gdLst/>
            <a:ahLst/>
            <a:cxnLst/>
            <a:rect l="l" t="t" r="r" b="b"/>
            <a:pathLst>
              <a:path w="95" h="88" extrusionOk="0">
                <a:moveTo>
                  <a:pt x="50" y="82"/>
                </a:moveTo>
                <a:cubicBezTo>
                  <a:pt x="0" y="82"/>
                  <a:pt x="0" y="82"/>
                  <a:pt x="0" y="82"/>
                </a:cubicBezTo>
                <a:cubicBezTo>
                  <a:pt x="0" y="11"/>
                  <a:pt x="0" y="11"/>
                  <a:pt x="0" y="11"/>
                </a:cubicBezTo>
                <a:cubicBezTo>
                  <a:pt x="9" y="11"/>
                  <a:pt x="9" y="11"/>
                  <a:pt x="9" y="11"/>
                </a:cubicBezTo>
                <a:moveTo>
                  <a:pt x="80" y="39"/>
                </a:moveTo>
                <a:cubicBezTo>
                  <a:pt x="80" y="11"/>
                  <a:pt x="80" y="11"/>
                  <a:pt x="80" y="11"/>
                </a:cubicBezTo>
                <a:cubicBezTo>
                  <a:pt x="71" y="11"/>
                  <a:pt x="71" y="11"/>
                  <a:pt x="71" y="11"/>
                </a:cubicBezTo>
                <a:moveTo>
                  <a:pt x="59" y="11"/>
                </a:moveTo>
                <a:cubicBezTo>
                  <a:pt x="21" y="11"/>
                  <a:pt x="21" y="11"/>
                  <a:pt x="21" y="11"/>
                </a:cubicBezTo>
                <a:moveTo>
                  <a:pt x="0" y="26"/>
                </a:moveTo>
                <a:cubicBezTo>
                  <a:pt x="80" y="26"/>
                  <a:pt x="80" y="26"/>
                  <a:pt x="80" y="26"/>
                </a:cubicBezTo>
                <a:moveTo>
                  <a:pt x="21" y="15"/>
                </a:moveTo>
                <a:cubicBezTo>
                  <a:pt x="21" y="6"/>
                  <a:pt x="21" y="6"/>
                  <a:pt x="21" y="6"/>
                </a:cubicBezTo>
                <a:cubicBezTo>
                  <a:pt x="21" y="3"/>
                  <a:pt x="18" y="0"/>
                  <a:pt x="15" y="0"/>
                </a:cubicBezTo>
                <a:cubicBezTo>
                  <a:pt x="15" y="0"/>
                  <a:pt x="15" y="0"/>
                  <a:pt x="15" y="0"/>
                </a:cubicBezTo>
                <a:cubicBezTo>
                  <a:pt x="12" y="0"/>
                  <a:pt x="9" y="3"/>
                  <a:pt x="9" y="6"/>
                </a:cubicBezTo>
                <a:cubicBezTo>
                  <a:pt x="9" y="15"/>
                  <a:pt x="9" y="15"/>
                  <a:pt x="9" y="15"/>
                </a:cubicBezTo>
                <a:cubicBezTo>
                  <a:pt x="9" y="18"/>
                  <a:pt x="12" y="21"/>
                  <a:pt x="15" y="21"/>
                </a:cubicBezTo>
                <a:cubicBezTo>
                  <a:pt x="15" y="21"/>
                  <a:pt x="15" y="21"/>
                  <a:pt x="15" y="21"/>
                </a:cubicBezTo>
                <a:cubicBezTo>
                  <a:pt x="18" y="21"/>
                  <a:pt x="21" y="18"/>
                  <a:pt x="21" y="15"/>
                </a:cubicBezTo>
                <a:close/>
                <a:moveTo>
                  <a:pt x="65" y="21"/>
                </a:moveTo>
                <a:cubicBezTo>
                  <a:pt x="65" y="21"/>
                  <a:pt x="65" y="21"/>
                  <a:pt x="65" y="21"/>
                </a:cubicBezTo>
                <a:cubicBezTo>
                  <a:pt x="68" y="21"/>
                  <a:pt x="71" y="18"/>
                  <a:pt x="71" y="15"/>
                </a:cubicBezTo>
                <a:cubicBezTo>
                  <a:pt x="71" y="6"/>
                  <a:pt x="71" y="6"/>
                  <a:pt x="71" y="6"/>
                </a:cubicBezTo>
                <a:cubicBezTo>
                  <a:pt x="71" y="3"/>
                  <a:pt x="68" y="0"/>
                  <a:pt x="65" y="0"/>
                </a:cubicBezTo>
                <a:cubicBezTo>
                  <a:pt x="65" y="0"/>
                  <a:pt x="65" y="0"/>
                  <a:pt x="65" y="0"/>
                </a:cubicBezTo>
                <a:cubicBezTo>
                  <a:pt x="62" y="0"/>
                  <a:pt x="59" y="3"/>
                  <a:pt x="59" y="6"/>
                </a:cubicBezTo>
                <a:cubicBezTo>
                  <a:pt x="59" y="15"/>
                  <a:pt x="59" y="15"/>
                  <a:pt x="59" y="15"/>
                </a:cubicBezTo>
                <a:cubicBezTo>
                  <a:pt x="59" y="18"/>
                  <a:pt x="62" y="21"/>
                  <a:pt x="65" y="21"/>
                </a:cubicBezTo>
                <a:close/>
                <a:moveTo>
                  <a:pt x="19" y="32"/>
                </a:moveTo>
                <a:cubicBezTo>
                  <a:pt x="8" y="32"/>
                  <a:pt x="8" y="32"/>
                  <a:pt x="8" y="32"/>
                </a:cubicBezTo>
                <a:cubicBezTo>
                  <a:pt x="8" y="43"/>
                  <a:pt x="8" y="43"/>
                  <a:pt x="8" y="43"/>
                </a:cubicBezTo>
                <a:cubicBezTo>
                  <a:pt x="19" y="43"/>
                  <a:pt x="19" y="43"/>
                  <a:pt x="19" y="43"/>
                </a:cubicBezTo>
                <a:lnTo>
                  <a:pt x="19" y="32"/>
                </a:lnTo>
                <a:close/>
                <a:moveTo>
                  <a:pt x="37" y="32"/>
                </a:moveTo>
                <a:cubicBezTo>
                  <a:pt x="26" y="32"/>
                  <a:pt x="26" y="32"/>
                  <a:pt x="26" y="32"/>
                </a:cubicBezTo>
                <a:cubicBezTo>
                  <a:pt x="26" y="43"/>
                  <a:pt x="26" y="43"/>
                  <a:pt x="26" y="43"/>
                </a:cubicBezTo>
                <a:cubicBezTo>
                  <a:pt x="37" y="43"/>
                  <a:pt x="37" y="43"/>
                  <a:pt x="37" y="43"/>
                </a:cubicBezTo>
                <a:lnTo>
                  <a:pt x="37" y="32"/>
                </a:lnTo>
                <a:close/>
                <a:moveTo>
                  <a:pt x="54" y="32"/>
                </a:moveTo>
                <a:cubicBezTo>
                  <a:pt x="43" y="32"/>
                  <a:pt x="43" y="32"/>
                  <a:pt x="43" y="32"/>
                </a:cubicBezTo>
                <a:cubicBezTo>
                  <a:pt x="43" y="43"/>
                  <a:pt x="43" y="43"/>
                  <a:pt x="43" y="43"/>
                </a:cubicBezTo>
                <a:cubicBezTo>
                  <a:pt x="54" y="43"/>
                  <a:pt x="54" y="43"/>
                  <a:pt x="54" y="43"/>
                </a:cubicBezTo>
                <a:lnTo>
                  <a:pt x="54" y="32"/>
                </a:lnTo>
                <a:close/>
                <a:moveTo>
                  <a:pt x="72" y="40"/>
                </a:moveTo>
                <a:cubicBezTo>
                  <a:pt x="72" y="32"/>
                  <a:pt x="72" y="32"/>
                  <a:pt x="72" y="32"/>
                </a:cubicBezTo>
                <a:cubicBezTo>
                  <a:pt x="60" y="32"/>
                  <a:pt x="60" y="32"/>
                  <a:pt x="60" y="32"/>
                </a:cubicBezTo>
                <a:cubicBezTo>
                  <a:pt x="60" y="42"/>
                  <a:pt x="60" y="42"/>
                  <a:pt x="60" y="42"/>
                </a:cubicBezTo>
                <a:moveTo>
                  <a:pt x="19" y="48"/>
                </a:moveTo>
                <a:cubicBezTo>
                  <a:pt x="8" y="48"/>
                  <a:pt x="8" y="48"/>
                  <a:pt x="8" y="48"/>
                </a:cubicBezTo>
                <a:cubicBezTo>
                  <a:pt x="8" y="59"/>
                  <a:pt x="8" y="59"/>
                  <a:pt x="8" y="59"/>
                </a:cubicBezTo>
                <a:cubicBezTo>
                  <a:pt x="19" y="59"/>
                  <a:pt x="19" y="59"/>
                  <a:pt x="19" y="59"/>
                </a:cubicBezTo>
                <a:lnTo>
                  <a:pt x="19" y="48"/>
                </a:lnTo>
                <a:close/>
                <a:moveTo>
                  <a:pt x="37" y="48"/>
                </a:moveTo>
                <a:cubicBezTo>
                  <a:pt x="26" y="48"/>
                  <a:pt x="26" y="48"/>
                  <a:pt x="26" y="48"/>
                </a:cubicBezTo>
                <a:cubicBezTo>
                  <a:pt x="26" y="59"/>
                  <a:pt x="26" y="59"/>
                  <a:pt x="26" y="59"/>
                </a:cubicBezTo>
                <a:cubicBezTo>
                  <a:pt x="37" y="59"/>
                  <a:pt x="37" y="59"/>
                  <a:pt x="37" y="59"/>
                </a:cubicBezTo>
                <a:lnTo>
                  <a:pt x="37" y="48"/>
                </a:lnTo>
                <a:close/>
                <a:moveTo>
                  <a:pt x="53" y="48"/>
                </a:moveTo>
                <a:cubicBezTo>
                  <a:pt x="43" y="48"/>
                  <a:pt x="43" y="48"/>
                  <a:pt x="43" y="48"/>
                </a:cubicBezTo>
                <a:cubicBezTo>
                  <a:pt x="43" y="59"/>
                  <a:pt x="43" y="59"/>
                  <a:pt x="43" y="59"/>
                </a:cubicBezTo>
                <a:cubicBezTo>
                  <a:pt x="47" y="59"/>
                  <a:pt x="47" y="59"/>
                  <a:pt x="47" y="59"/>
                </a:cubicBezTo>
                <a:moveTo>
                  <a:pt x="19" y="64"/>
                </a:moveTo>
                <a:cubicBezTo>
                  <a:pt x="8" y="64"/>
                  <a:pt x="8" y="64"/>
                  <a:pt x="8" y="64"/>
                </a:cubicBezTo>
                <a:cubicBezTo>
                  <a:pt x="8" y="75"/>
                  <a:pt x="8" y="75"/>
                  <a:pt x="8" y="75"/>
                </a:cubicBezTo>
                <a:cubicBezTo>
                  <a:pt x="19" y="75"/>
                  <a:pt x="19" y="75"/>
                  <a:pt x="19" y="75"/>
                </a:cubicBezTo>
                <a:lnTo>
                  <a:pt x="19" y="64"/>
                </a:lnTo>
                <a:close/>
                <a:moveTo>
                  <a:pt x="37" y="64"/>
                </a:moveTo>
                <a:cubicBezTo>
                  <a:pt x="26" y="64"/>
                  <a:pt x="26" y="64"/>
                  <a:pt x="26" y="64"/>
                </a:cubicBezTo>
                <a:cubicBezTo>
                  <a:pt x="26" y="75"/>
                  <a:pt x="26" y="75"/>
                  <a:pt x="26" y="75"/>
                </a:cubicBezTo>
                <a:cubicBezTo>
                  <a:pt x="37" y="75"/>
                  <a:pt x="37" y="75"/>
                  <a:pt x="37" y="75"/>
                </a:cubicBezTo>
                <a:lnTo>
                  <a:pt x="37" y="64"/>
                </a:lnTo>
                <a:close/>
                <a:moveTo>
                  <a:pt x="47" y="64"/>
                </a:moveTo>
                <a:cubicBezTo>
                  <a:pt x="43" y="64"/>
                  <a:pt x="43" y="64"/>
                  <a:pt x="43" y="64"/>
                </a:cubicBezTo>
                <a:cubicBezTo>
                  <a:pt x="43" y="75"/>
                  <a:pt x="43" y="75"/>
                  <a:pt x="43" y="75"/>
                </a:cubicBezTo>
                <a:cubicBezTo>
                  <a:pt x="48" y="75"/>
                  <a:pt x="48" y="75"/>
                  <a:pt x="48" y="75"/>
                </a:cubicBezTo>
                <a:moveTo>
                  <a:pt x="72" y="42"/>
                </a:moveTo>
                <a:cubicBezTo>
                  <a:pt x="59" y="42"/>
                  <a:pt x="49" y="52"/>
                  <a:pt x="49" y="65"/>
                </a:cubicBezTo>
                <a:cubicBezTo>
                  <a:pt x="49" y="78"/>
                  <a:pt x="59" y="88"/>
                  <a:pt x="72" y="88"/>
                </a:cubicBezTo>
                <a:cubicBezTo>
                  <a:pt x="84" y="88"/>
                  <a:pt x="95" y="78"/>
                  <a:pt x="95" y="65"/>
                </a:cubicBezTo>
                <a:cubicBezTo>
                  <a:pt x="95" y="52"/>
                  <a:pt x="84" y="42"/>
                  <a:pt x="72" y="42"/>
                </a:cubicBezTo>
                <a:close/>
                <a:moveTo>
                  <a:pt x="61" y="68"/>
                </a:moveTo>
                <a:cubicBezTo>
                  <a:pt x="71" y="79"/>
                  <a:pt x="71" y="79"/>
                  <a:pt x="71" y="79"/>
                </a:cubicBezTo>
                <a:cubicBezTo>
                  <a:pt x="84" y="51"/>
                  <a:pt x="84" y="51"/>
                  <a:pt x="84" y="51"/>
                </a:cubicBezTo>
              </a:path>
            </a:pathLst>
          </a:custGeom>
          <a:noFill/>
          <a:ln w="12700" cap="rnd"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nvGrpSpPr>
          <p:cNvPr id="51" name="Group 50">
            <a:extLst>
              <a:ext uri="{FF2B5EF4-FFF2-40B4-BE49-F238E27FC236}">
                <a16:creationId xmlns:a16="http://schemas.microsoft.com/office/drawing/2014/main" id="{3236BD4A-D98F-2DD0-6725-C8AA79CB9FC7}"/>
              </a:ext>
            </a:extLst>
          </p:cNvPr>
          <p:cNvGrpSpPr/>
          <p:nvPr/>
        </p:nvGrpSpPr>
        <p:grpSpPr>
          <a:xfrm>
            <a:off x="5831162" y="3277954"/>
            <a:ext cx="954695" cy="957727"/>
            <a:chOff x="1793875" y="1930400"/>
            <a:chExt cx="1018419" cy="927100"/>
          </a:xfrm>
        </p:grpSpPr>
        <p:grpSp>
          <p:nvGrpSpPr>
            <p:cNvPr id="52" name="Google Shape;479;p7">
              <a:extLst>
                <a:ext uri="{FF2B5EF4-FFF2-40B4-BE49-F238E27FC236}">
                  <a16:creationId xmlns:a16="http://schemas.microsoft.com/office/drawing/2014/main" id="{D93243EF-EFB0-A3D9-D00F-D242C1148732}"/>
                </a:ext>
              </a:extLst>
            </p:cNvPr>
            <p:cNvGrpSpPr/>
            <p:nvPr/>
          </p:nvGrpSpPr>
          <p:grpSpPr>
            <a:xfrm>
              <a:off x="1793875" y="1930400"/>
              <a:ext cx="1018419" cy="927100"/>
              <a:chOff x="1793875" y="1930400"/>
              <a:chExt cx="3841750" cy="3744912"/>
            </a:xfrm>
          </p:grpSpPr>
          <p:sp>
            <p:nvSpPr>
              <p:cNvPr id="58" name="Google Shape;480;p7">
                <a:extLst>
                  <a:ext uri="{FF2B5EF4-FFF2-40B4-BE49-F238E27FC236}">
                    <a16:creationId xmlns:a16="http://schemas.microsoft.com/office/drawing/2014/main" id="{55D96142-2F23-5C16-FE4F-32FA9C491BC4}"/>
                  </a:ext>
                </a:extLst>
              </p:cNvPr>
              <p:cNvSpPr/>
              <p:nvPr/>
            </p:nvSpPr>
            <p:spPr>
              <a:xfrm>
                <a:off x="2540000" y="2608263"/>
                <a:ext cx="2371725" cy="2222500"/>
              </a:xfrm>
              <a:custGeom>
                <a:avLst/>
                <a:gdLst/>
                <a:ahLst/>
                <a:cxnLst/>
                <a:rect l="l" t="t" r="r" b="b"/>
                <a:pathLst>
                  <a:path w="623" h="583" extrusionOk="0">
                    <a:moveTo>
                      <a:pt x="233" y="24"/>
                    </a:moveTo>
                    <a:cubicBezTo>
                      <a:pt x="380" y="0"/>
                      <a:pt x="536" y="102"/>
                      <a:pt x="579" y="249"/>
                    </a:cubicBezTo>
                    <a:cubicBezTo>
                      <a:pt x="623" y="397"/>
                      <a:pt x="538" y="536"/>
                      <a:pt x="390" y="560"/>
                    </a:cubicBezTo>
                    <a:cubicBezTo>
                      <a:pt x="242" y="583"/>
                      <a:pt x="86" y="482"/>
                      <a:pt x="43" y="334"/>
                    </a:cubicBezTo>
                    <a:cubicBezTo>
                      <a:pt x="0" y="187"/>
                      <a:pt x="85" y="47"/>
                      <a:pt x="233" y="24"/>
                    </a:cubicBezTo>
                    <a:close/>
                    <a:moveTo>
                      <a:pt x="366" y="478"/>
                    </a:moveTo>
                    <a:cubicBezTo>
                      <a:pt x="468" y="461"/>
                      <a:pt x="527" y="365"/>
                      <a:pt x="497" y="262"/>
                    </a:cubicBezTo>
                    <a:cubicBezTo>
                      <a:pt x="467" y="160"/>
                      <a:pt x="359" y="90"/>
                      <a:pt x="257" y="106"/>
                    </a:cubicBezTo>
                    <a:cubicBezTo>
                      <a:pt x="154" y="122"/>
                      <a:pt x="95" y="219"/>
                      <a:pt x="125" y="321"/>
                    </a:cubicBezTo>
                    <a:cubicBezTo>
                      <a:pt x="155" y="424"/>
                      <a:pt x="263" y="494"/>
                      <a:pt x="366" y="478"/>
                    </a:cubicBezTo>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59" name="Google Shape;481;p7">
                <a:extLst>
                  <a:ext uri="{FF2B5EF4-FFF2-40B4-BE49-F238E27FC236}">
                    <a16:creationId xmlns:a16="http://schemas.microsoft.com/office/drawing/2014/main" id="{008B5559-21F2-4FA1-CE8C-E196CC306D94}"/>
                  </a:ext>
                </a:extLst>
              </p:cNvPr>
              <p:cNvSpPr/>
              <p:nvPr/>
            </p:nvSpPr>
            <p:spPr>
              <a:xfrm>
                <a:off x="3332163" y="3351213"/>
                <a:ext cx="784225" cy="735012"/>
              </a:xfrm>
              <a:custGeom>
                <a:avLst/>
                <a:gdLst/>
                <a:ahLst/>
                <a:cxnLst/>
                <a:rect l="l" t="t" r="r" b="b"/>
                <a:pathLst>
                  <a:path w="206" h="193" extrusionOk="0">
                    <a:moveTo>
                      <a:pt x="77" y="8"/>
                    </a:moveTo>
                    <a:cubicBezTo>
                      <a:pt x="126" y="0"/>
                      <a:pt x="178" y="34"/>
                      <a:pt x="192" y="83"/>
                    </a:cubicBezTo>
                    <a:cubicBezTo>
                      <a:pt x="206" y="132"/>
                      <a:pt x="178" y="178"/>
                      <a:pt x="129" y="186"/>
                    </a:cubicBezTo>
                    <a:cubicBezTo>
                      <a:pt x="80" y="193"/>
                      <a:pt x="29" y="160"/>
                      <a:pt x="14" y="111"/>
                    </a:cubicBezTo>
                    <a:cubicBezTo>
                      <a:pt x="0" y="62"/>
                      <a:pt x="28" y="16"/>
                      <a:pt x="77" y="8"/>
                    </a:cubicBez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60" name="Google Shape;482;p7">
                <a:extLst>
                  <a:ext uri="{FF2B5EF4-FFF2-40B4-BE49-F238E27FC236}">
                    <a16:creationId xmlns:a16="http://schemas.microsoft.com/office/drawing/2014/main" id="{2A1235F2-83FD-F389-DECA-A2B2E852EF69}"/>
                  </a:ext>
                </a:extLst>
              </p:cNvPr>
              <p:cNvSpPr/>
              <p:nvPr/>
            </p:nvSpPr>
            <p:spPr>
              <a:xfrm>
                <a:off x="2174874" y="2268537"/>
                <a:ext cx="3098802" cy="2900362"/>
              </a:xfrm>
              <a:custGeom>
                <a:avLst/>
                <a:gdLst/>
                <a:ahLst/>
                <a:cxnLst/>
                <a:rect l="l" t="t" r="r" b="b"/>
                <a:pathLst>
                  <a:path w="814" h="761" extrusionOk="0">
                    <a:moveTo>
                      <a:pt x="305" y="31"/>
                    </a:moveTo>
                    <a:cubicBezTo>
                      <a:pt x="498" y="0"/>
                      <a:pt x="701" y="132"/>
                      <a:pt x="757" y="325"/>
                    </a:cubicBezTo>
                    <a:cubicBezTo>
                      <a:pt x="814" y="518"/>
                      <a:pt x="703" y="700"/>
                      <a:pt x="510" y="731"/>
                    </a:cubicBezTo>
                    <a:cubicBezTo>
                      <a:pt x="317" y="761"/>
                      <a:pt x="114" y="629"/>
                      <a:pt x="57" y="436"/>
                    </a:cubicBezTo>
                    <a:cubicBezTo>
                      <a:pt x="0" y="243"/>
                      <a:pt x="111" y="62"/>
                      <a:pt x="305" y="31"/>
                    </a:cubicBezTo>
                    <a:close/>
                    <a:moveTo>
                      <a:pt x="486" y="649"/>
                    </a:moveTo>
                    <a:cubicBezTo>
                      <a:pt x="634" y="625"/>
                      <a:pt x="719" y="486"/>
                      <a:pt x="675" y="338"/>
                    </a:cubicBezTo>
                    <a:cubicBezTo>
                      <a:pt x="632" y="191"/>
                      <a:pt x="476" y="89"/>
                      <a:pt x="329" y="113"/>
                    </a:cubicBezTo>
                    <a:cubicBezTo>
                      <a:pt x="181" y="136"/>
                      <a:pt x="96" y="276"/>
                      <a:pt x="139" y="423"/>
                    </a:cubicBezTo>
                    <a:cubicBezTo>
                      <a:pt x="182" y="571"/>
                      <a:pt x="338" y="672"/>
                      <a:pt x="486" y="649"/>
                    </a:cubicBezTo>
                  </a:path>
                </a:pathLst>
              </a:cu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61" name="Google Shape;483;p7">
                <a:extLst>
                  <a:ext uri="{FF2B5EF4-FFF2-40B4-BE49-F238E27FC236}">
                    <a16:creationId xmlns:a16="http://schemas.microsoft.com/office/drawing/2014/main" id="{AF561ED9-44D3-1532-9E55-2C4FA6C01979}"/>
                  </a:ext>
                </a:extLst>
              </p:cNvPr>
              <p:cNvSpPr/>
              <p:nvPr/>
            </p:nvSpPr>
            <p:spPr>
              <a:xfrm>
                <a:off x="2901950" y="2951163"/>
                <a:ext cx="1644650" cy="1539875"/>
              </a:xfrm>
              <a:custGeom>
                <a:avLst/>
                <a:gdLst/>
                <a:ahLst/>
                <a:cxnLst/>
                <a:rect l="l" t="t" r="r" b="b"/>
                <a:pathLst>
                  <a:path w="432" h="404" extrusionOk="0">
                    <a:moveTo>
                      <a:pt x="162" y="16"/>
                    </a:moveTo>
                    <a:cubicBezTo>
                      <a:pt x="264" y="0"/>
                      <a:pt x="372" y="70"/>
                      <a:pt x="402" y="172"/>
                    </a:cubicBezTo>
                    <a:cubicBezTo>
                      <a:pt x="432" y="275"/>
                      <a:pt x="373" y="371"/>
                      <a:pt x="271" y="388"/>
                    </a:cubicBezTo>
                    <a:cubicBezTo>
                      <a:pt x="168" y="404"/>
                      <a:pt x="60" y="334"/>
                      <a:pt x="30" y="231"/>
                    </a:cubicBezTo>
                    <a:cubicBezTo>
                      <a:pt x="0" y="129"/>
                      <a:pt x="59" y="32"/>
                      <a:pt x="162" y="16"/>
                    </a:cubicBezTo>
                    <a:close/>
                    <a:moveTo>
                      <a:pt x="242" y="291"/>
                    </a:moveTo>
                    <a:cubicBezTo>
                      <a:pt x="291" y="283"/>
                      <a:pt x="319" y="237"/>
                      <a:pt x="305" y="188"/>
                    </a:cubicBezTo>
                    <a:cubicBezTo>
                      <a:pt x="291" y="139"/>
                      <a:pt x="239" y="105"/>
                      <a:pt x="190" y="113"/>
                    </a:cubicBezTo>
                    <a:cubicBezTo>
                      <a:pt x="141" y="121"/>
                      <a:pt x="113" y="167"/>
                      <a:pt x="127" y="216"/>
                    </a:cubicBezTo>
                    <a:cubicBezTo>
                      <a:pt x="142" y="265"/>
                      <a:pt x="193" y="298"/>
                      <a:pt x="242" y="291"/>
                    </a:cubicBezTo>
                  </a:path>
                </a:pathLst>
              </a:custGeom>
              <a:solidFill>
                <a:schemeClr val="lt2"/>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62" name="Google Shape;484;p7">
                <a:extLst>
                  <a:ext uri="{FF2B5EF4-FFF2-40B4-BE49-F238E27FC236}">
                    <a16:creationId xmlns:a16="http://schemas.microsoft.com/office/drawing/2014/main" id="{B9E47837-EEA0-B0C4-A010-CA6E7BBF65B6}"/>
                  </a:ext>
                </a:extLst>
              </p:cNvPr>
              <p:cNvSpPr/>
              <p:nvPr/>
            </p:nvSpPr>
            <p:spPr>
              <a:xfrm>
                <a:off x="1793875" y="2600325"/>
                <a:ext cx="3340100" cy="3074987"/>
              </a:xfrm>
              <a:custGeom>
                <a:avLst/>
                <a:gdLst/>
                <a:ahLst/>
                <a:cxnLst/>
                <a:rect l="l" t="t" r="r" b="b"/>
                <a:pathLst>
                  <a:path w="877" h="807" extrusionOk="0">
                    <a:moveTo>
                      <a:pt x="877" y="587"/>
                    </a:moveTo>
                    <a:cubicBezTo>
                      <a:pt x="842" y="631"/>
                      <a:pt x="842" y="631"/>
                      <a:pt x="842" y="631"/>
                    </a:cubicBezTo>
                    <a:cubicBezTo>
                      <a:pt x="785" y="702"/>
                      <a:pt x="702" y="753"/>
                      <a:pt x="599" y="769"/>
                    </a:cubicBezTo>
                    <a:cubicBezTo>
                      <a:pt x="361" y="807"/>
                      <a:pt x="110" y="644"/>
                      <a:pt x="40" y="406"/>
                    </a:cubicBezTo>
                    <a:cubicBezTo>
                      <a:pt x="0" y="270"/>
                      <a:pt x="28" y="139"/>
                      <a:pt x="103" y="44"/>
                    </a:cubicBezTo>
                    <a:cubicBezTo>
                      <a:pt x="138" y="0"/>
                      <a:pt x="138" y="0"/>
                      <a:pt x="138" y="0"/>
                    </a:cubicBezTo>
                    <a:cubicBezTo>
                      <a:pt x="63" y="95"/>
                      <a:pt x="35" y="226"/>
                      <a:pt x="75" y="362"/>
                    </a:cubicBezTo>
                    <a:cubicBezTo>
                      <a:pt x="145" y="600"/>
                      <a:pt x="396" y="763"/>
                      <a:pt x="634" y="726"/>
                    </a:cubicBezTo>
                    <a:cubicBezTo>
                      <a:pt x="736" y="709"/>
                      <a:pt x="820" y="659"/>
                      <a:pt x="877" y="587"/>
                    </a:cubicBezTo>
                    <a:close/>
                  </a:path>
                </a:pathLst>
              </a:custGeom>
              <a:solidFill>
                <a:schemeClr val="bg1">
                  <a:lumMod val="50000"/>
                </a:schemeClr>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63" name="Google Shape;485;p7">
                <a:extLst>
                  <a:ext uri="{FF2B5EF4-FFF2-40B4-BE49-F238E27FC236}">
                    <a16:creationId xmlns:a16="http://schemas.microsoft.com/office/drawing/2014/main" id="{A9613FAC-1A84-8708-A1A9-1D6F99293F11}"/>
                  </a:ext>
                </a:extLst>
              </p:cNvPr>
              <p:cNvSpPr/>
              <p:nvPr/>
            </p:nvSpPr>
            <p:spPr>
              <a:xfrm>
                <a:off x="1812925" y="1930400"/>
                <a:ext cx="3822700" cy="3578225"/>
              </a:xfrm>
              <a:custGeom>
                <a:avLst/>
                <a:gdLst/>
                <a:ahLst/>
                <a:cxnLst/>
                <a:rect l="l" t="t" r="r" b="b"/>
                <a:pathLst>
                  <a:path w="1004" h="939" extrusionOk="0">
                    <a:moveTo>
                      <a:pt x="375" y="38"/>
                    </a:moveTo>
                    <a:cubicBezTo>
                      <a:pt x="614" y="0"/>
                      <a:pt x="865" y="163"/>
                      <a:pt x="934" y="401"/>
                    </a:cubicBezTo>
                    <a:cubicBezTo>
                      <a:pt x="1004" y="639"/>
                      <a:pt x="867" y="864"/>
                      <a:pt x="629" y="902"/>
                    </a:cubicBezTo>
                    <a:cubicBezTo>
                      <a:pt x="391" y="939"/>
                      <a:pt x="140" y="776"/>
                      <a:pt x="70" y="538"/>
                    </a:cubicBezTo>
                    <a:cubicBezTo>
                      <a:pt x="0" y="300"/>
                      <a:pt x="137" y="76"/>
                      <a:pt x="375" y="38"/>
                    </a:cubicBezTo>
                    <a:close/>
                    <a:moveTo>
                      <a:pt x="605" y="820"/>
                    </a:moveTo>
                    <a:cubicBezTo>
                      <a:pt x="798" y="789"/>
                      <a:pt x="909" y="607"/>
                      <a:pt x="852" y="414"/>
                    </a:cubicBezTo>
                    <a:cubicBezTo>
                      <a:pt x="796" y="221"/>
                      <a:pt x="593" y="89"/>
                      <a:pt x="400" y="120"/>
                    </a:cubicBezTo>
                    <a:cubicBezTo>
                      <a:pt x="206" y="151"/>
                      <a:pt x="95" y="332"/>
                      <a:pt x="152" y="525"/>
                    </a:cubicBezTo>
                    <a:cubicBezTo>
                      <a:pt x="209" y="718"/>
                      <a:pt x="412" y="850"/>
                      <a:pt x="605" y="820"/>
                    </a:cubicBezTo>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nvGrpSpPr>
            <p:cNvPr id="53" name="Google Shape;487;p7">
              <a:extLst>
                <a:ext uri="{FF2B5EF4-FFF2-40B4-BE49-F238E27FC236}">
                  <a16:creationId xmlns:a16="http://schemas.microsoft.com/office/drawing/2014/main" id="{029DEC80-8148-E5C7-02B5-9984C59F65A5}"/>
                </a:ext>
              </a:extLst>
            </p:cNvPr>
            <p:cNvGrpSpPr/>
            <p:nvPr/>
          </p:nvGrpSpPr>
          <p:grpSpPr>
            <a:xfrm>
              <a:off x="2290241" y="1948694"/>
              <a:ext cx="505657" cy="433388"/>
              <a:chOff x="3686175" y="1152525"/>
              <a:chExt cx="2447925" cy="2617788"/>
            </a:xfrm>
          </p:grpSpPr>
          <p:sp>
            <p:nvSpPr>
              <p:cNvPr id="54" name="Google Shape;488;p7">
                <a:extLst>
                  <a:ext uri="{FF2B5EF4-FFF2-40B4-BE49-F238E27FC236}">
                    <a16:creationId xmlns:a16="http://schemas.microsoft.com/office/drawing/2014/main" id="{540507E0-507F-03F9-C449-28D74575C95A}"/>
                  </a:ext>
                </a:extLst>
              </p:cNvPr>
              <p:cNvSpPr/>
              <p:nvPr/>
            </p:nvSpPr>
            <p:spPr>
              <a:xfrm>
                <a:off x="4992688" y="1674813"/>
                <a:ext cx="1141412" cy="696912"/>
              </a:xfrm>
              <a:custGeom>
                <a:avLst/>
                <a:gdLst/>
                <a:ahLst/>
                <a:cxnLst/>
                <a:rect l="l" t="t" r="r" b="b"/>
                <a:pathLst>
                  <a:path w="300" h="183" extrusionOk="0">
                    <a:moveTo>
                      <a:pt x="0" y="183"/>
                    </a:moveTo>
                    <a:cubicBezTo>
                      <a:pt x="50" y="180"/>
                      <a:pt x="234" y="125"/>
                      <a:pt x="300" y="18"/>
                    </a:cubicBezTo>
                    <a:cubicBezTo>
                      <a:pt x="243" y="15"/>
                      <a:pt x="169" y="0"/>
                      <a:pt x="169" y="0"/>
                    </a:cubicBezTo>
                    <a:lnTo>
                      <a:pt x="0" y="183"/>
                    </a:ln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55" name="Google Shape;489;p7">
                <a:extLst>
                  <a:ext uri="{FF2B5EF4-FFF2-40B4-BE49-F238E27FC236}">
                    <a16:creationId xmlns:a16="http://schemas.microsoft.com/office/drawing/2014/main" id="{674CD8C5-217C-123E-A6D3-0BDBDA5C37A7}"/>
                  </a:ext>
                </a:extLst>
              </p:cNvPr>
              <p:cNvSpPr/>
              <p:nvPr/>
            </p:nvSpPr>
            <p:spPr>
              <a:xfrm>
                <a:off x="3686175" y="1579563"/>
                <a:ext cx="2006600" cy="2190750"/>
              </a:xfrm>
              <a:custGeom>
                <a:avLst/>
                <a:gdLst/>
                <a:ahLst/>
                <a:cxnLst/>
                <a:rect l="l" t="t" r="r" b="b"/>
                <a:pathLst>
                  <a:path w="527" h="575" extrusionOk="0">
                    <a:moveTo>
                      <a:pt x="524" y="17"/>
                    </a:moveTo>
                    <a:cubicBezTo>
                      <a:pt x="508" y="2"/>
                      <a:pt x="508" y="2"/>
                      <a:pt x="508" y="2"/>
                    </a:cubicBezTo>
                    <a:cubicBezTo>
                      <a:pt x="506" y="0"/>
                      <a:pt x="502" y="0"/>
                      <a:pt x="500" y="2"/>
                    </a:cubicBezTo>
                    <a:cubicBezTo>
                      <a:pt x="6" y="545"/>
                      <a:pt x="6" y="545"/>
                      <a:pt x="6" y="545"/>
                    </a:cubicBezTo>
                    <a:cubicBezTo>
                      <a:pt x="6" y="545"/>
                      <a:pt x="5" y="546"/>
                      <a:pt x="5" y="546"/>
                    </a:cubicBezTo>
                    <a:cubicBezTo>
                      <a:pt x="2" y="550"/>
                      <a:pt x="0" y="555"/>
                      <a:pt x="1" y="561"/>
                    </a:cubicBezTo>
                    <a:cubicBezTo>
                      <a:pt x="3" y="567"/>
                      <a:pt x="8" y="572"/>
                      <a:pt x="15" y="574"/>
                    </a:cubicBezTo>
                    <a:cubicBezTo>
                      <a:pt x="21" y="575"/>
                      <a:pt x="26" y="573"/>
                      <a:pt x="30" y="569"/>
                    </a:cubicBezTo>
                    <a:cubicBezTo>
                      <a:pt x="524" y="25"/>
                      <a:pt x="524" y="25"/>
                      <a:pt x="524" y="25"/>
                    </a:cubicBezTo>
                    <a:cubicBezTo>
                      <a:pt x="527" y="23"/>
                      <a:pt x="527" y="19"/>
                      <a:pt x="524" y="17"/>
                    </a:cubicBezTo>
                    <a:close/>
                  </a:path>
                </a:pathLst>
              </a:custGeom>
              <a:solidFill>
                <a:schemeClr val="dk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56" name="Google Shape;490;p7">
                <a:extLst>
                  <a:ext uri="{FF2B5EF4-FFF2-40B4-BE49-F238E27FC236}">
                    <a16:creationId xmlns:a16="http://schemas.microsoft.com/office/drawing/2014/main" id="{BE59209C-71D7-3B57-BEB6-952F1F2DA102}"/>
                  </a:ext>
                </a:extLst>
              </p:cNvPr>
              <p:cNvSpPr/>
              <p:nvPr/>
            </p:nvSpPr>
            <p:spPr>
              <a:xfrm>
                <a:off x="3694113" y="1612900"/>
                <a:ext cx="1998662" cy="2157412"/>
              </a:xfrm>
              <a:custGeom>
                <a:avLst/>
                <a:gdLst/>
                <a:ahLst/>
                <a:cxnLst/>
                <a:rect l="l" t="t" r="r" b="b"/>
                <a:pathLst>
                  <a:path w="525" h="566" extrusionOk="0">
                    <a:moveTo>
                      <a:pt x="522" y="8"/>
                    </a:moveTo>
                    <a:cubicBezTo>
                      <a:pt x="514" y="0"/>
                      <a:pt x="514" y="0"/>
                      <a:pt x="514" y="0"/>
                    </a:cubicBezTo>
                    <a:cubicBezTo>
                      <a:pt x="515" y="2"/>
                      <a:pt x="514" y="4"/>
                      <a:pt x="513" y="6"/>
                    </a:cubicBezTo>
                    <a:cubicBezTo>
                      <a:pt x="18" y="550"/>
                      <a:pt x="18" y="550"/>
                      <a:pt x="18" y="550"/>
                    </a:cubicBezTo>
                    <a:cubicBezTo>
                      <a:pt x="15" y="554"/>
                      <a:pt x="9" y="556"/>
                      <a:pt x="3" y="555"/>
                    </a:cubicBezTo>
                    <a:cubicBezTo>
                      <a:pt x="2" y="555"/>
                      <a:pt x="1" y="554"/>
                      <a:pt x="0" y="554"/>
                    </a:cubicBezTo>
                    <a:cubicBezTo>
                      <a:pt x="2" y="559"/>
                      <a:pt x="7" y="564"/>
                      <a:pt x="13" y="565"/>
                    </a:cubicBezTo>
                    <a:cubicBezTo>
                      <a:pt x="19" y="566"/>
                      <a:pt x="24" y="564"/>
                      <a:pt x="28" y="560"/>
                    </a:cubicBezTo>
                    <a:cubicBezTo>
                      <a:pt x="522" y="16"/>
                      <a:pt x="522" y="16"/>
                      <a:pt x="522" y="16"/>
                    </a:cubicBezTo>
                    <a:cubicBezTo>
                      <a:pt x="525" y="14"/>
                      <a:pt x="525" y="10"/>
                      <a:pt x="522" y="8"/>
                    </a:cubicBezTo>
                    <a:close/>
                  </a:path>
                </a:pathLst>
              </a:custGeom>
              <a:solidFill>
                <a:srgbClr val="20202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57" name="Google Shape;491;p7">
                <a:extLst>
                  <a:ext uri="{FF2B5EF4-FFF2-40B4-BE49-F238E27FC236}">
                    <a16:creationId xmlns:a16="http://schemas.microsoft.com/office/drawing/2014/main" id="{F5AF418B-D9A1-2256-C04E-4C6FA84B3E83}"/>
                  </a:ext>
                </a:extLst>
              </p:cNvPr>
              <p:cNvSpPr/>
              <p:nvPr/>
            </p:nvSpPr>
            <p:spPr>
              <a:xfrm>
                <a:off x="4965701" y="1152525"/>
                <a:ext cx="639763" cy="1192214"/>
              </a:xfrm>
              <a:custGeom>
                <a:avLst/>
                <a:gdLst/>
                <a:ahLst/>
                <a:cxnLst/>
                <a:rect l="l" t="t" r="r" b="b"/>
                <a:pathLst>
                  <a:path w="168" h="313" extrusionOk="0">
                    <a:moveTo>
                      <a:pt x="1" y="313"/>
                    </a:moveTo>
                    <a:cubicBezTo>
                      <a:pt x="0" y="263"/>
                      <a:pt x="38" y="75"/>
                      <a:pt x="138" y="0"/>
                    </a:cubicBezTo>
                    <a:cubicBezTo>
                      <a:pt x="147" y="56"/>
                      <a:pt x="168" y="128"/>
                      <a:pt x="168" y="128"/>
                    </a:cubicBezTo>
                    <a:lnTo>
                      <a:pt x="1" y="313"/>
                    </a:lnTo>
                    <a:close/>
                  </a:path>
                </a:pathLst>
              </a:custGeom>
              <a:solidFill>
                <a:srgbClr val="C00000"/>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grpSp>
      </p:grpSp>
      <p:sp>
        <p:nvSpPr>
          <p:cNvPr id="64" name="TextBox 63">
            <a:extLst>
              <a:ext uri="{FF2B5EF4-FFF2-40B4-BE49-F238E27FC236}">
                <a16:creationId xmlns:a16="http://schemas.microsoft.com/office/drawing/2014/main" id="{3764FE8F-203B-9B6E-D7A7-C9DD10BF79E8}"/>
              </a:ext>
            </a:extLst>
          </p:cNvPr>
          <p:cNvSpPr txBox="1"/>
          <p:nvPr/>
        </p:nvSpPr>
        <p:spPr>
          <a:xfrm>
            <a:off x="9348948" y="1262423"/>
            <a:ext cx="2899834" cy="461665"/>
          </a:xfrm>
          <a:prstGeom prst="rect">
            <a:avLst/>
          </a:prstGeom>
          <a:noFill/>
        </p:spPr>
        <p:txBody>
          <a:bodyPr wrap="square" rtlCol="0">
            <a:spAutoFit/>
          </a:bodyPr>
          <a:lstStyle/>
          <a:p>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WP5 </a:t>
            </a:r>
            <a:r>
              <a:rPr lang="en-GB"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Operational setup of SMART</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Innovation</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Centres</a:t>
            </a:r>
            <a:endParaRPr lang="en-US" sz="1800" kern="1200" dirty="0">
              <a:solidFill>
                <a:schemeClr val="tx1"/>
              </a:solidFill>
              <a:latin typeface="+mn-lt"/>
              <a:ea typeface="+mn-ea"/>
              <a:cs typeface="+mn-cs"/>
            </a:endParaRPr>
          </a:p>
        </p:txBody>
      </p:sp>
      <p:sp>
        <p:nvSpPr>
          <p:cNvPr id="65" name="TextBox 64">
            <a:extLst>
              <a:ext uri="{FF2B5EF4-FFF2-40B4-BE49-F238E27FC236}">
                <a16:creationId xmlns:a16="http://schemas.microsoft.com/office/drawing/2014/main" id="{0B29F33D-C9D7-E0A5-1457-66E93DD46852}"/>
              </a:ext>
            </a:extLst>
          </p:cNvPr>
          <p:cNvSpPr txBox="1"/>
          <p:nvPr/>
        </p:nvSpPr>
        <p:spPr>
          <a:xfrm>
            <a:off x="9361542" y="2433892"/>
            <a:ext cx="2899834" cy="461665"/>
          </a:xfrm>
          <a:prstGeom prst="rect">
            <a:avLst/>
          </a:prstGeom>
          <a:noFill/>
        </p:spPr>
        <p:txBody>
          <a:bodyPr wrap="square" rtlCol="0">
            <a:spAutoFit/>
          </a:bodyPr>
          <a:lstStyle/>
          <a:p>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WP6 SMART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Knowledge</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Exchange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Network</a:t>
            </a:r>
            <a:endParaRPr lang="en-US" sz="1800" kern="1200" dirty="0">
              <a:solidFill>
                <a:schemeClr val="tx1"/>
              </a:solidFill>
              <a:latin typeface="+mn-lt"/>
              <a:ea typeface="+mn-ea"/>
              <a:cs typeface="+mn-cs"/>
            </a:endParaRPr>
          </a:p>
        </p:txBody>
      </p:sp>
      <p:sp>
        <p:nvSpPr>
          <p:cNvPr id="66" name="Google Shape;4682;p30">
            <a:extLst>
              <a:ext uri="{FF2B5EF4-FFF2-40B4-BE49-F238E27FC236}">
                <a16:creationId xmlns:a16="http://schemas.microsoft.com/office/drawing/2014/main" id="{1A2EE0CE-683B-9F83-AF9F-93DC905676D2}"/>
              </a:ext>
            </a:extLst>
          </p:cNvPr>
          <p:cNvSpPr txBox="1"/>
          <p:nvPr/>
        </p:nvSpPr>
        <p:spPr>
          <a:xfrm>
            <a:off x="9373544" y="2916038"/>
            <a:ext cx="3082796" cy="80017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1050" b="1" dirty="0">
                <a:solidFill>
                  <a:schemeClr val="dk1"/>
                </a:solidFill>
                <a:latin typeface="Open Sans"/>
                <a:ea typeface="Open Sans"/>
                <a:cs typeface="Open Sans"/>
                <a:sym typeface="Open Sans"/>
              </a:rPr>
              <a:t>FPM: M12 –M36</a:t>
            </a:r>
          </a:p>
          <a:p>
            <a:pPr marL="0" marR="0" lvl="0" indent="0" algn="l" rtl="0">
              <a:spcBef>
                <a:spcPts val="0"/>
              </a:spcBef>
              <a:spcAft>
                <a:spcPts val="0"/>
              </a:spcAft>
              <a:buNone/>
            </a:pPr>
            <a:endParaRPr lang="en-GB" sz="400" b="1" dirty="0">
              <a:solidFill>
                <a:schemeClr val="dk1"/>
              </a:solidFill>
              <a:latin typeface="Open Sans"/>
              <a:ea typeface="Open Sans"/>
              <a:cs typeface="Open Sans"/>
              <a:sym typeface="Open Sans"/>
            </a:endParaRPr>
          </a:p>
          <a:p>
            <a:r>
              <a:rPr lang="en-GB" sz="1050" dirty="0">
                <a:latin typeface="Open Sans" panose="020B0606030504020204" pitchFamily="34" charset="0"/>
                <a:ea typeface="Open Sans" panose="020B0606030504020204" pitchFamily="34" charset="0"/>
                <a:cs typeface="Open Sans" panose="020B0606030504020204" pitchFamily="34" charset="0"/>
              </a:rPr>
              <a:t>D6.1 SMART Ideas &amp; Knowledge Network</a:t>
            </a:r>
            <a:br>
              <a:rPr lang="en-GB" sz="1050" dirty="0">
                <a:latin typeface="Open Sans" panose="020B0606030504020204" pitchFamily="34" charset="0"/>
                <a:ea typeface="Open Sans" panose="020B0606030504020204" pitchFamily="34" charset="0"/>
                <a:cs typeface="Open Sans" panose="020B0606030504020204" pitchFamily="34" charset="0"/>
              </a:rPr>
            </a:br>
            <a:r>
              <a:rPr lang="en-GB" sz="1050" dirty="0">
                <a:latin typeface="Open Sans" panose="020B0606030504020204" pitchFamily="34" charset="0"/>
                <a:ea typeface="Open Sans" panose="020B0606030504020204" pitchFamily="34" charset="0"/>
                <a:cs typeface="Open Sans" panose="020B0606030504020204" pitchFamily="34" charset="0"/>
              </a:rPr>
              <a:t>D6.2 Training for non-partner universities and   </a:t>
            </a:r>
          </a:p>
          <a:p>
            <a:r>
              <a:rPr lang="en-GB" sz="1050" dirty="0">
                <a:latin typeface="Open Sans" panose="020B0606030504020204" pitchFamily="34" charset="0"/>
                <a:ea typeface="Open Sans" panose="020B0606030504020204" pitchFamily="34" charset="0"/>
                <a:cs typeface="Open Sans" panose="020B0606030504020204" pitchFamily="34" charset="0"/>
              </a:rPr>
              <a:t>         stakeholders</a:t>
            </a:r>
            <a:endParaRPr lang="en-GB" sz="1050" dirty="0">
              <a:solidFill>
                <a:schemeClr val="dk1"/>
              </a:solidFill>
              <a:latin typeface="Open Sans"/>
              <a:ea typeface="Open Sans"/>
              <a:cs typeface="Open Sans"/>
              <a:sym typeface="Open Sans"/>
            </a:endParaRPr>
          </a:p>
        </p:txBody>
      </p:sp>
      <p:sp>
        <p:nvSpPr>
          <p:cNvPr id="67" name="Google Shape;4691;p30">
            <a:extLst>
              <a:ext uri="{FF2B5EF4-FFF2-40B4-BE49-F238E27FC236}">
                <a16:creationId xmlns:a16="http://schemas.microsoft.com/office/drawing/2014/main" id="{1F078672-5E13-BB96-7871-11F720E7D371}"/>
              </a:ext>
            </a:extLst>
          </p:cNvPr>
          <p:cNvSpPr/>
          <p:nvPr/>
        </p:nvSpPr>
        <p:spPr>
          <a:xfrm>
            <a:off x="4020747" y="5417351"/>
            <a:ext cx="355119" cy="355119"/>
          </a:xfrm>
          <a:custGeom>
            <a:avLst/>
            <a:gdLst/>
            <a:ahLst/>
            <a:cxnLst/>
            <a:rect l="l" t="t" r="r" b="b"/>
            <a:pathLst>
              <a:path w="95" h="95" extrusionOk="0">
                <a:moveTo>
                  <a:pt x="82" y="59"/>
                </a:moveTo>
                <a:cubicBezTo>
                  <a:pt x="81" y="61"/>
                  <a:pt x="80" y="62"/>
                  <a:pt x="80" y="64"/>
                </a:cubicBezTo>
                <a:cubicBezTo>
                  <a:pt x="85" y="77"/>
                  <a:pt x="85" y="77"/>
                  <a:pt x="85" y="77"/>
                </a:cubicBezTo>
                <a:cubicBezTo>
                  <a:pt x="77" y="85"/>
                  <a:pt x="77" y="85"/>
                  <a:pt x="77" y="85"/>
                </a:cubicBezTo>
                <a:cubicBezTo>
                  <a:pt x="64" y="80"/>
                  <a:pt x="64" y="80"/>
                  <a:pt x="64" y="80"/>
                </a:cubicBezTo>
                <a:cubicBezTo>
                  <a:pt x="62" y="80"/>
                  <a:pt x="61" y="81"/>
                  <a:pt x="59" y="82"/>
                </a:cubicBezTo>
                <a:cubicBezTo>
                  <a:pt x="54" y="95"/>
                  <a:pt x="54" y="95"/>
                  <a:pt x="54" y="95"/>
                </a:cubicBezTo>
                <a:cubicBezTo>
                  <a:pt x="42" y="95"/>
                  <a:pt x="42" y="95"/>
                  <a:pt x="42" y="95"/>
                </a:cubicBezTo>
                <a:cubicBezTo>
                  <a:pt x="36" y="82"/>
                  <a:pt x="36" y="82"/>
                  <a:pt x="36" y="82"/>
                </a:cubicBezTo>
                <a:cubicBezTo>
                  <a:pt x="35" y="81"/>
                  <a:pt x="33" y="80"/>
                  <a:pt x="32" y="80"/>
                </a:cubicBezTo>
                <a:cubicBezTo>
                  <a:pt x="18" y="85"/>
                  <a:pt x="18" y="85"/>
                  <a:pt x="18" y="85"/>
                </a:cubicBezTo>
                <a:cubicBezTo>
                  <a:pt x="10" y="77"/>
                  <a:pt x="10" y="77"/>
                  <a:pt x="10" y="77"/>
                </a:cubicBezTo>
                <a:cubicBezTo>
                  <a:pt x="16" y="64"/>
                  <a:pt x="16" y="64"/>
                  <a:pt x="16" y="64"/>
                </a:cubicBezTo>
                <a:cubicBezTo>
                  <a:pt x="15" y="62"/>
                  <a:pt x="14" y="61"/>
                  <a:pt x="14" y="59"/>
                </a:cubicBezTo>
                <a:cubicBezTo>
                  <a:pt x="0" y="54"/>
                  <a:pt x="0" y="54"/>
                  <a:pt x="0" y="54"/>
                </a:cubicBezTo>
                <a:cubicBezTo>
                  <a:pt x="0" y="42"/>
                  <a:pt x="0" y="42"/>
                  <a:pt x="0" y="42"/>
                </a:cubicBezTo>
                <a:cubicBezTo>
                  <a:pt x="14" y="36"/>
                  <a:pt x="14" y="36"/>
                  <a:pt x="14" y="36"/>
                </a:cubicBezTo>
                <a:cubicBezTo>
                  <a:pt x="14" y="35"/>
                  <a:pt x="15" y="33"/>
                  <a:pt x="16" y="32"/>
                </a:cubicBezTo>
                <a:cubicBezTo>
                  <a:pt x="10" y="18"/>
                  <a:pt x="10" y="18"/>
                  <a:pt x="10" y="18"/>
                </a:cubicBezTo>
                <a:cubicBezTo>
                  <a:pt x="18" y="10"/>
                  <a:pt x="18" y="10"/>
                  <a:pt x="18" y="10"/>
                </a:cubicBezTo>
                <a:cubicBezTo>
                  <a:pt x="32" y="16"/>
                  <a:pt x="32" y="16"/>
                  <a:pt x="32" y="16"/>
                </a:cubicBezTo>
                <a:cubicBezTo>
                  <a:pt x="33" y="15"/>
                  <a:pt x="35" y="14"/>
                  <a:pt x="36" y="14"/>
                </a:cubicBezTo>
                <a:cubicBezTo>
                  <a:pt x="42" y="0"/>
                  <a:pt x="42" y="0"/>
                  <a:pt x="42" y="0"/>
                </a:cubicBezTo>
                <a:cubicBezTo>
                  <a:pt x="54" y="0"/>
                  <a:pt x="54" y="0"/>
                  <a:pt x="54" y="0"/>
                </a:cubicBezTo>
                <a:cubicBezTo>
                  <a:pt x="59" y="14"/>
                  <a:pt x="59" y="14"/>
                  <a:pt x="59" y="14"/>
                </a:cubicBezTo>
                <a:cubicBezTo>
                  <a:pt x="61" y="14"/>
                  <a:pt x="62" y="15"/>
                  <a:pt x="64" y="16"/>
                </a:cubicBezTo>
                <a:cubicBezTo>
                  <a:pt x="77" y="10"/>
                  <a:pt x="77" y="10"/>
                  <a:pt x="77" y="10"/>
                </a:cubicBezTo>
                <a:cubicBezTo>
                  <a:pt x="85" y="18"/>
                  <a:pt x="85" y="18"/>
                  <a:pt x="85" y="18"/>
                </a:cubicBezTo>
                <a:cubicBezTo>
                  <a:pt x="80" y="32"/>
                  <a:pt x="80" y="32"/>
                  <a:pt x="80" y="32"/>
                </a:cubicBezTo>
                <a:cubicBezTo>
                  <a:pt x="80" y="33"/>
                  <a:pt x="81" y="35"/>
                  <a:pt x="82" y="36"/>
                </a:cubicBezTo>
                <a:cubicBezTo>
                  <a:pt x="95" y="42"/>
                  <a:pt x="95" y="42"/>
                  <a:pt x="95" y="42"/>
                </a:cubicBezTo>
                <a:cubicBezTo>
                  <a:pt x="95" y="54"/>
                  <a:pt x="95" y="54"/>
                  <a:pt x="95" y="54"/>
                </a:cubicBezTo>
                <a:lnTo>
                  <a:pt x="82" y="59"/>
                </a:lnTo>
                <a:close/>
                <a:moveTo>
                  <a:pt x="43" y="49"/>
                </a:moveTo>
                <a:cubicBezTo>
                  <a:pt x="18" y="41"/>
                  <a:pt x="18" y="41"/>
                  <a:pt x="18" y="41"/>
                </a:cubicBezTo>
                <a:cubicBezTo>
                  <a:pt x="18" y="43"/>
                  <a:pt x="18" y="45"/>
                  <a:pt x="18" y="48"/>
                </a:cubicBezTo>
                <a:cubicBezTo>
                  <a:pt x="18" y="56"/>
                  <a:pt x="21" y="64"/>
                  <a:pt x="28" y="70"/>
                </a:cubicBezTo>
                <a:lnTo>
                  <a:pt x="43" y="49"/>
                </a:lnTo>
                <a:close/>
                <a:moveTo>
                  <a:pt x="45" y="43"/>
                </a:moveTo>
                <a:cubicBezTo>
                  <a:pt x="45" y="18"/>
                  <a:pt x="45" y="18"/>
                  <a:pt x="45" y="18"/>
                </a:cubicBezTo>
                <a:cubicBezTo>
                  <a:pt x="34" y="19"/>
                  <a:pt x="24" y="26"/>
                  <a:pt x="20" y="35"/>
                </a:cubicBezTo>
                <a:lnTo>
                  <a:pt x="45" y="43"/>
                </a:lnTo>
                <a:close/>
                <a:moveTo>
                  <a:pt x="51" y="43"/>
                </a:moveTo>
                <a:cubicBezTo>
                  <a:pt x="75" y="35"/>
                  <a:pt x="75" y="35"/>
                  <a:pt x="75" y="35"/>
                </a:cubicBezTo>
                <a:cubicBezTo>
                  <a:pt x="71" y="26"/>
                  <a:pt x="61" y="19"/>
                  <a:pt x="51" y="18"/>
                </a:cubicBezTo>
                <a:lnTo>
                  <a:pt x="51" y="43"/>
                </a:lnTo>
                <a:close/>
                <a:moveTo>
                  <a:pt x="68" y="70"/>
                </a:moveTo>
                <a:cubicBezTo>
                  <a:pt x="74" y="64"/>
                  <a:pt x="78" y="56"/>
                  <a:pt x="78" y="48"/>
                </a:cubicBezTo>
                <a:cubicBezTo>
                  <a:pt x="78" y="45"/>
                  <a:pt x="77" y="43"/>
                  <a:pt x="77" y="41"/>
                </a:cubicBezTo>
                <a:cubicBezTo>
                  <a:pt x="52" y="49"/>
                  <a:pt x="52" y="49"/>
                  <a:pt x="52" y="49"/>
                </a:cubicBezTo>
                <a:lnTo>
                  <a:pt x="68" y="70"/>
                </a:lnTo>
                <a:close/>
                <a:moveTo>
                  <a:pt x="63" y="73"/>
                </a:moveTo>
                <a:cubicBezTo>
                  <a:pt x="48" y="53"/>
                  <a:pt x="48" y="53"/>
                  <a:pt x="48" y="53"/>
                </a:cubicBezTo>
                <a:cubicBezTo>
                  <a:pt x="32" y="73"/>
                  <a:pt x="32" y="73"/>
                  <a:pt x="32" y="73"/>
                </a:cubicBezTo>
                <a:cubicBezTo>
                  <a:pt x="37" y="76"/>
                  <a:pt x="42" y="78"/>
                  <a:pt x="48" y="78"/>
                </a:cubicBezTo>
                <a:cubicBezTo>
                  <a:pt x="53" y="78"/>
                  <a:pt x="58" y="76"/>
                  <a:pt x="63" y="73"/>
                </a:cubicBezTo>
                <a:close/>
              </a:path>
            </a:pathLst>
          </a:custGeom>
          <a:noFill/>
          <a:ln w="12700" cap="rnd" cmpd="sng">
            <a:solidFill>
              <a:schemeClr val="tx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Open Sans"/>
              <a:ea typeface="Open Sans"/>
              <a:cs typeface="Open Sans"/>
              <a:sym typeface="Open Sans"/>
            </a:endParaRPr>
          </a:p>
        </p:txBody>
      </p:sp>
      <p:sp>
        <p:nvSpPr>
          <p:cNvPr id="68" name="TextBox 67">
            <a:extLst>
              <a:ext uri="{FF2B5EF4-FFF2-40B4-BE49-F238E27FC236}">
                <a16:creationId xmlns:a16="http://schemas.microsoft.com/office/drawing/2014/main" id="{A18C9FF9-BF30-FF83-10A9-F8BDD3867010}"/>
              </a:ext>
            </a:extLst>
          </p:cNvPr>
          <p:cNvSpPr txBox="1"/>
          <p:nvPr/>
        </p:nvSpPr>
        <p:spPr>
          <a:xfrm>
            <a:off x="9373544" y="3842481"/>
            <a:ext cx="2899834" cy="276999"/>
          </a:xfrm>
          <a:prstGeom prst="rect">
            <a:avLst/>
          </a:prstGeom>
          <a:noFill/>
        </p:spPr>
        <p:txBody>
          <a:bodyPr wrap="square" rtlCol="0">
            <a:spAutoFit/>
          </a:bodyPr>
          <a:lstStyle/>
          <a:p>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WP7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Quality</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Control</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&amp;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Ethics</a:t>
            </a:r>
            <a:endParaRPr lang="en-US" sz="1800" kern="1200" dirty="0">
              <a:solidFill>
                <a:schemeClr val="tx1"/>
              </a:solidFill>
              <a:latin typeface="+mn-lt"/>
              <a:ea typeface="+mn-ea"/>
              <a:cs typeface="+mn-cs"/>
            </a:endParaRPr>
          </a:p>
        </p:txBody>
      </p:sp>
      <p:sp>
        <p:nvSpPr>
          <p:cNvPr id="69" name="Google Shape;4682;p30">
            <a:extLst>
              <a:ext uri="{FF2B5EF4-FFF2-40B4-BE49-F238E27FC236}">
                <a16:creationId xmlns:a16="http://schemas.microsoft.com/office/drawing/2014/main" id="{5426E259-66FF-D08B-1C21-F8AC990BFA26}"/>
              </a:ext>
            </a:extLst>
          </p:cNvPr>
          <p:cNvSpPr txBox="1"/>
          <p:nvPr/>
        </p:nvSpPr>
        <p:spPr>
          <a:xfrm>
            <a:off x="9378335" y="4105828"/>
            <a:ext cx="3082796" cy="107717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sl-SI" sz="1050" b="1" dirty="0">
                <a:solidFill>
                  <a:schemeClr val="dk1"/>
                </a:solidFill>
                <a:latin typeface="Open Sans"/>
                <a:ea typeface="Open Sans"/>
                <a:cs typeface="Open Sans"/>
                <a:sym typeface="Open Sans"/>
              </a:rPr>
              <a:t>TUD: M1 – M36</a:t>
            </a:r>
          </a:p>
          <a:p>
            <a:pPr marL="0" marR="0" lvl="0" indent="0" algn="l" rtl="0">
              <a:spcBef>
                <a:spcPts val="0"/>
              </a:spcBef>
              <a:spcAft>
                <a:spcPts val="0"/>
              </a:spcAft>
              <a:buNone/>
            </a:pPr>
            <a:endParaRPr lang="sl-SI" sz="400" b="1" dirty="0">
              <a:solidFill>
                <a:schemeClr val="dk1"/>
              </a:solidFill>
              <a:latin typeface="Open Sans"/>
              <a:ea typeface="Open Sans"/>
              <a:cs typeface="Open Sans"/>
              <a:sym typeface="Open Sans"/>
            </a:endParaRPr>
          </a:p>
          <a:p>
            <a:r>
              <a:rPr lang="sl-SI" sz="1050" dirty="0">
                <a:latin typeface="Open Sans" panose="020B0606030504020204" pitchFamily="34" charset="0"/>
                <a:ea typeface="Open Sans" panose="020B0606030504020204" pitchFamily="34" charset="0"/>
                <a:cs typeface="Open Sans" panose="020B0606030504020204" pitchFamily="34" charset="0"/>
              </a:rPr>
              <a:t>D7.1 </a:t>
            </a:r>
            <a:r>
              <a:rPr lang="sl-SI" sz="1050" dirty="0" err="1">
                <a:latin typeface="Open Sans" panose="020B0606030504020204" pitchFamily="34" charset="0"/>
                <a:ea typeface="Open Sans" panose="020B0606030504020204" pitchFamily="34" charset="0"/>
                <a:cs typeface="Open Sans" panose="020B0606030504020204" pitchFamily="34" charset="0"/>
              </a:rPr>
              <a:t>Quality</a:t>
            </a:r>
            <a:r>
              <a:rPr lang="sl-SI" sz="1050" dirty="0">
                <a:latin typeface="Open Sans" panose="020B0606030504020204" pitchFamily="34" charset="0"/>
                <a:ea typeface="Open Sans" panose="020B0606030504020204" pitchFamily="34" charset="0"/>
                <a:cs typeface="Open Sans" panose="020B0606030504020204" pitchFamily="34" charset="0"/>
              </a:rPr>
              <a:t> </a:t>
            </a:r>
            <a:r>
              <a:rPr lang="sl-SI" sz="1050" dirty="0" err="1">
                <a:latin typeface="Open Sans" panose="020B0606030504020204" pitchFamily="34" charset="0"/>
                <a:ea typeface="Open Sans" panose="020B0606030504020204" pitchFamily="34" charset="0"/>
                <a:cs typeface="Open Sans" panose="020B0606030504020204" pitchFamily="34" charset="0"/>
              </a:rPr>
              <a:t>reports</a:t>
            </a:r>
            <a:endParaRPr lang="sl-SI" sz="1050" dirty="0">
              <a:latin typeface="Open Sans" panose="020B0606030504020204" pitchFamily="34" charset="0"/>
              <a:ea typeface="Open Sans" panose="020B0606030504020204" pitchFamily="34" charset="0"/>
              <a:cs typeface="Open Sans" panose="020B0606030504020204" pitchFamily="34" charset="0"/>
            </a:endParaRPr>
          </a:p>
          <a:p>
            <a:r>
              <a:rPr lang="sl-SI" sz="1050" dirty="0">
                <a:latin typeface="Open Sans" panose="020B0606030504020204" pitchFamily="34" charset="0"/>
                <a:ea typeface="Open Sans" panose="020B0606030504020204" pitchFamily="34" charset="0"/>
                <a:cs typeface="Open Sans" panose="020B0606030504020204" pitchFamily="34" charset="0"/>
              </a:rPr>
              <a:t>D7.2 </a:t>
            </a:r>
            <a:r>
              <a:rPr lang="en-GB" sz="1050" dirty="0"/>
              <a:t>Report on measurement of KPI in LFM </a:t>
            </a:r>
            <a:r>
              <a:rPr lang="en-GB" dirty="0"/>
              <a:t>	</a:t>
            </a:r>
          </a:p>
          <a:p>
            <a:endParaRPr sz="1050" dirty="0">
              <a:solidFill>
                <a:schemeClr val="dk1"/>
              </a:solidFill>
              <a:latin typeface="Open Sans"/>
              <a:ea typeface="Open Sans"/>
              <a:cs typeface="Open Sans"/>
              <a:sym typeface="Open Sans"/>
            </a:endParaRPr>
          </a:p>
        </p:txBody>
      </p:sp>
      <p:sp>
        <p:nvSpPr>
          <p:cNvPr id="70" name="TextBox 69">
            <a:extLst>
              <a:ext uri="{FF2B5EF4-FFF2-40B4-BE49-F238E27FC236}">
                <a16:creationId xmlns:a16="http://schemas.microsoft.com/office/drawing/2014/main" id="{3D42E81B-4517-2639-1326-E811798A5534}"/>
              </a:ext>
            </a:extLst>
          </p:cNvPr>
          <p:cNvSpPr txBox="1"/>
          <p:nvPr/>
        </p:nvSpPr>
        <p:spPr>
          <a:xfrm>
            <a:off x="9342157" y="4920229"/>
            <a:ext cx="2899834" cy="276999"/>
          </a:xfrm>
          <a:prstGeom prst="rect">
            <a:avLst/>
          </a:prstGeom>
          <a:noFill/>
        </p:spPr>
        <p:txBody>
          <a:bodyPr wrap="square" rtlCol="0">
            <a:spAutoFit/>
          </a:bodyPr>
          <a:lstStyle/>
          <a:p>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WP8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Impact</a:t>
            </a:r>
            <a:r>
              <a:rPr lang="sl-SI" sz="12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 &amp; </a:t>
            </a:r>
            <a:r>
              <a:rPr lang="sl-SI" sz="1200" b="1" dirty="0" err="1">
                <a:solidFill>
                  <a:srgbClr val="C00000"/>
                </a:solidFill>
                <a:latin typeface="Open Sans" panose="020B0606030504020204" pitchFamily="34" charset="0"/>
                <a:ea typeface="Open Sans" panose="020B0606030504020204" pitchFamily="34" charset="0"/>
                <a:cs typeface="Open Sans" panose="020B0606030504020204" pitchFamily="34" charset="0"/>
              </a:rPr>
              <a:t>Dissemination</a:t>
            </a:r>
            <a:endParaRPr lang="en-US" sz="1800" kern="1200" dirty="0">
              <a:solidFill>
                <a:schemeClr val="tx1"/>
              </a:solidFill>
              <a:latin typeface="+mn-lt"/>
              <a:ea typeface="+mn-ea"/>
              <a:cs typeface="+mn-cs"/>
            </a:endParaRPr>
          </a:p>
        </p:txBody>
      </p:sp>
      <p:sp>
        <p:nvSpPr>
          <p:cNvPr id="71" name="Google Shape;4682;p30">
            <a:extLst>
              <a:ext uri="{FF2B5EF4-FFF2-40B4-BE49-F238E27FC236}">
                <a16:creationId xmlns:a16="http://schemas.microsoft.com/office/drawing/2014/main" id="{AA48F0C3-213F-8915-3024-85CEBEE1065B}"/>
              </a:ext>
            </a:extLst>
          </p:cNvPr>
          <p:cNvSpPr txBox="1"/>
          <p:nvPr/>
        </p:nvSpPr>
        <p:spPr>
          <a:xfrm>
            <a:off x="9342157" y="5185735"/>
            <a:ext cx="3082796" cy="16080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sl-SI" sz="105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rPr>
              <a:t>UDG: M1 – M36</a:t>
            </a:r>
          </a:p>
          <a:p>
            <a:pPr marL="0" marR="0" lvl="0" indent="0" algn="l" rtl="0">
              <a:spcBef>
                <a:spcPts val="0"/>
              </a:spcBef>
              <a:spcAft>
                <a:spcPts val="0"/>
              </a:spcAft>
              <a:buNone/>
            </a:pPr>
            <a:endParaRPr lang="sl-SI" sz="400" b="1" dirty="0">
              <a:solidFill>
                <a:schemeClr val="dk1"/>
              </a:solidFill>
              <a:latin typeface="Open Sans" panose="020B0606030504020204" pitchFamily="34" charset="0"/>
              <a:ea typeface="Open Sans" panose="020B0606030504020204" pitchFamily="34" charset="0"/>
              <a:cs typeface="Open Sans" panose="020B0606030504020204" pitchFamily="34" charset="0"/>
              <a:sym typeface="Open Sans"/>
            </a:endParaRPr>
          </a:p>
          <a:p>
            <a:r>
              <a:rPr lang="en-GB" sz="1050" dirty="0">
                <a:latin typeface="Open Sans" panose="020B0606030504020204" pitchFamily="34" charset="0"/>
                <a:ea typeface="Open Sans" panose="020B0606030504020204" pitchFamily="34" charset="0"/>
                <a:cs typeface="Open Sans" panose="020B0606030504020204" pitchFamily="34" charset="0"/>
              </a:rPr>
              <a:t>D8.1 Dissemination events</a:t>
            </a:r>
          </a:p>
          <a:p>
            <a:r>
              <a:rPr lang="en-GB" sz="1050" dirty="0">
                <a:latin typeface="Open Sans" panose="020B0606030504020204" pitchFamily="34" charset="0"/>
                <a:ea typeface="Open Sans" panose="020B0606030504020204" pitchFamily="34" charset="0"/>
                <a:cs typeface="Open Sans" panose="020B0606030504020204" pitchFamily="34" charset="0"/>
              </a:rPr>
              <a:t>D8.2 SMART Idea student contest</a:t>
            </a:r>
            <a:br>
              <a:rPr lang="en-GB" sz="1050" dirty="0">
                <a:latin typeface="Open Sans" panose="020B0606030504020204" pitchFamily="34" charset="0"/>
                <a:ea typeface="Open Sans" panose="020B0606030504020204" pitchFamily="34" charset="0"/>
                <a:cs typeface="Open Sans" panose="020B0606030504020204" pitchFamily="34" charset="0"/>
              </a:rPr>
            </a:br>
            <a:r>
              <a:rPr lang="en-GB" sz="1050" dirty="0">
                <a:latin typeface="Open Sans" panose="020B0606030504020204" pitchFamily="34" charset="0"/>
                <a:ea typeface="Open Sans" panose="020B0606030504020204" pitchFamily="34" charset="0"/>
                <a:cs typeface="Open Sans" panose="020B0606030504020204" pitchFamily="34" charset="0"/>
              </a:rPr>
              <a:t>D8.3 Joint Publication</a:t>
            </a:r>
          </a:p>
          <a:p>
            <a:r>
              <a:rPr lang="en-GB" sz="1050" dirty="0">
                <a:latin typeface="Open Sans" panose="020B0606030504020204" pitchFamily="34" charset="0"/>
                <a:ea typeface="Open Sans" panose="020B0606030504020204" pitchFamily="34" charset="0"/>
                <a:cs typeface="Open Sans" panose="020B0606030504020204" pitchFamily="34" charset="0"/>
              </a:rPr>
              <a:t>D8.4 Website</a:t>
            </a:r>
          </a:p>
          <a:p>
            <a:r>
              <a:rPr lang="en-GB" sz="1050" dirty="0">
                <a:latin typeface="Open Sans" panose="020B0606030504020204" pitchFamily="34" charset="0"/>
                <a:ea typeface="Open Sans" panose="020B0606030504020204" pitchFamily="34" charset="0"/>
                <a:cs typeface="Open Sans" panose="020B0606030504020204" pitchFamily="34" charset="0"/>
              </a:rPr>
              <a:t>D8.5 Dissemination plan</a:t>
            </a:r>
          </a:p>
          <a:p>
            <a:r>
              <a:rPr lang="en-GB" sz="1050" dirty="0">
                <a:latin typeface="Open Sans" panose="020B0606030504020204" pitchFamily="34" charset="0"/>
                <a:ea typeface="Open Sans" panose="020B0606030504020204" pitchFamily="34" charset="0"/>
                <a:cs typeface="Open Sans" panose="020B0606030504020204" pitchFamily="34" charset="0"/>
              </a:rPr>
              <a:t>D8.6 Sustainability plan</a:t>
            </a:r>
            <a:endParaRPr lang="sl-SI" sz="1050" dirty="0">
              <a:latin typeface="Open Sans" panose="020B0606030504020204" pitchFamily="34" charset="0"/>
              <a:ea typeface="Open Sans" panose="020B0606030504020204" pitchFamily="34" charset="0"/>
              <a:cs typeface="Open Sans" panose="020B0606030504020204" pitchFamily="34" charset="0"/>
            </a:endParaRPr>
          </a:p>
          <a:p>
            <a:r>
              <a:rPr lang="sl-SI" sz="1050" dirty="0">
                <a:latin typeface="Open Sans" panose="020B0606030504020204" pitchFamily="34" charset="0"/>
                <a:ea typeface="Open Sans" panose="020B0606030504020204" pitchFamily="34" charset="0"/>
                <a:cs typeface="Open Sans" panose="020B0606030504020204" pitchFamily="34" charset="0"/>
              </a:rPr>
              <a:t>D8.7 Memorandum of </a:t>
            </a:r>
            <a:r>
              <a:rPr lang="sl-SI" sz="1050" dirty="0" err="1">
                <a:latin typeface="Open Sans" panose="020B0606030504020204" pitchFamily="34" charset="0"/>
                <a:ea typeface="Open Sans" panose="020B0606030504020204" pitchFamily="34" charset="0"/>
                <a:cs typeface="Open Sans" panose="020B0606030504020204" pitchFamily="34" charset="0"/>
              </a:rPr>
              <a:t>understanding</a:t>
            </a:r>
            <a:endParaRPr lang="en-GB" dirty="0">
              <a:latin typeface="Open Sans" panose="020B0606030504020204" pitchFamily="34" charset="0"/>
              <a:ea typeface="Open Sans" panose="020B0606030504020204" pitchFamily="34" charset="0"/>
              <a:cs typeface="Open Sans" panose="020B0606030504020204" pitchFamily="34" charset="0"/>
            </a:endParaRPr>
          </a:p>
          <a:p>
            <a:endParaRPr sz="1050" dirty="0">
              <a:solidFill>
                <a:schemeClr val="dk1"/>
              </a:solidFill>
              <a:latin typeface="Open Sans"/>
              <a:ea typeface="Open Sans"/>
              <a:cs typeface="Open Sans"/>
              <a:sym typeface="Open Sans"/>
            </a:endParaRPr>
          </a:p>
        </p:txBody>
      </p:sp>
      <p:pic>
        <p:nvPicPr>
          <p:cNvPr id="72" name="Graphic 16" descr="Connections">
            <a:extLst>
              <a:ext uri="{FF2B5EF4-FFF2-40B4-BE49-F238E27FC236}">
                <a16:creationId xmlns:a16="http://schemas.microsoft.com/office/drawing/2014/main" id="{4513CC7A-FF2D-6E3B-D3CC-61A67B583BA9}"/>
              </a:ext>
            </a:extLst>
          </p:cNvPr>
          <p:cNvPicPr>
            <a:picLocks noChangeAspect="1"/>
          </p:cNvPicPr>
          <p:nvPr/>
        </p:nvPicPr>
        <p:blipFill>
          <a:blip r:embed="rId2" cstate="hq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8124544" y="2791422"/>
            <a:ext cx="485686" cy="485686"/>
          </a:xfrm>
          <a:prstGeom prst="rect">
            <a:avLst/>
          </a:prstGeom>
        </p:spPr>
      </p:pic>
      <p:pic>
        <p:nvPicPr>
          <p:cNvPr id="73" name="Graphic 25" descr="Document">
            <a:extLst>
              <a:ext uri="{FF2B5EF4-FFF2-40B4-BE49-F238E27FC236}">
                <a16:creationId xmlns:a16="http://schemas.microsoft.com/office/drawing/2014/main" id="{74D08C71-3D0C-2157-A372-8B29F3E79708}"/>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tretch>
            <a:fillRect/>
          </a:stretch>
        </p:blipFill>
        <p:spPr>
          <a:xfrm>
            <a:off x="3995493" y="2826853"/>
            <a:ext cx="435506" cy="435506"/>
          </a:xfrm>
          <a:prstGeom prst="rect">
            <a:avLst/>
          </a:prstGeom>
        </p:spPr>
      </p:pic>
      <p:pic>
        <p:nvPicPr>
          <p:cNvPr id="74" name="Graphic 28" descr="Classroom">
            <a:extLst>
              <a:ext uri="{FF2B5EF4-FFF2-40B4-BE49-F238E27FC236}">
                <a16:creationId xmlns:a16="http://schemas.microsoft.com/office/drawing/2014/main" id="{B55EDD12-5424-F7A7-0A84-0CBB6C904299}"/>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tretch>
            <a:fillRect/>
          </a:stretch>
        </p:blipFill>
        <p:spPr>
          <a:xfrm>
            <a:off x="3941783" y="4076017"/>
            <a:ext cx="467948" cy="467948"/>
          </a:xfrm>
          <a:prstGeom prst="rect">
            <a:avLst/>
          </a:prstGeom>
        </p:spPr>
      </p:pic>
      <p:pic>
        <p:nvPicPr>
          <p:cNvPr id="75" name="Graphic 30" descr="Marketing">
            <a:extLst>
              <a:ext uri="{FF2B5EF4-FFF2-40B4-BE49-F238E27FC236}">
                <a16:creationId xmlns:a16="http://schemas.microsoft.com/office/drawing/2014/main" id="{2F88888E-6707-0044-7F12-C802317A751C}"/>
              </a:ext>
            </a:extLst>
          </p:cNvPr>
          <p:cNvPicPr>
            <a:picLocks noChangeAspect="1"/>
          </p:cNvPicPr>
          <p:nvPr/>
        </p:nvPicPr>
        <p:blipFill>
          <a:blip r:embed="rId9" cstate="hq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8184065" y="5426533"/>
            <a:ext cx="422464" cy="422464"/>
          </a:xfrm>
          <a:prstGeom prst="rect">
            <a:avLst/>
          </a:prstGeom>
        </p:spPr>
      </p:pic>
      <p:pic>
        <p:nvPicPr>
          <p:cNvPr id="76" name="Graphic 32" descr="Ribbon">
            <a:extLst>
              <a:ext uri="{FF2B5EF4-FFF2-40B4-BE49-F238E27FC236}">
                <a16:creationId xmlns:a16="http://schemas.microsoft.com/office/drawing/2014/main" id="{D28D1383-D9D2-B78F-4022-83C12CF8884E}"/>
              </a:ext>
            </a:extLst>
          </p:cNvPr>
          <p:cNvPicPr>
            <a:picLocks noChangeAspect="1"/>
          </p:cNvPicPr>
          <p:nvPr/>
        </p:nvPicPr>
        <p:blipFill>
          <a:blip r:embed="rId11" cstate="hqprint">
            <a:extLst>
              <a:ext uri="{28A0092B-C50C-407E-A947-70E740481C1C}">
                <a14:useLocalDpi xmlns:a14="http://schemas.microsoft.com/office/drawing/2010/main" val="0"/>
              </a:ext>
              <a:ext uri="{96DAC541-7B7A-43D3-8B79-37D633B846F1}">
                <asvg:svgBlip xmlns:asvg="http://schemas.microsoft.com/office/drawing/2016/SVG/main" xmlns="" r:embed="rId12"/>
              </a:ext>
            </a:extLst>
          </a:blip>
          <a:stretch>
            <a:fillRect/>
          </a:stretch>
        </p:blipFill>
        <p:spPr>
          <a:xfrm>
            <a:off x="8145859" y="4128625"/>
            <a:ext cx="427482" cy="427482"/>
          </a:xfrm>
          <a:prstGeom prst="rect">
            <a:avLst/>
          </a:prstGeom>
        </p:spPr>
      </p:pic>
    </p:spTree>
    <p:extLst>
      <p:ext uri="{BB962C8B-B14F-4D97-AF65-F5344CB8AC3E}">
        <p14:creationId xmlns:p14="http://schemas.microsoft.com/office/powerpoint/2010/main" val="27111942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EE20D-748F-0990-A48E-89EC59487CA0}"/>
              </a:ext>
            </a:extLst>
          </p:cNvPr>
          <p:cNvSpPr>
            <a:spLocks noGrp="1"/>
          </p:cNvSpPr>
          <p:nvPr>
            <p:ph type="title"/>
          </p:nvPr>
        </p:nvSpPr>
        <p:spPr/>
        <p:txBody>
          <a:bodyPr/>
          <a:lstStyle/>
          <a:p>
            <a:r>
              <a:rPr lang="sr-Latn-RS" dirty="0" smtClean="0"/>
              <a:t>Timetable </a:t>
            </a:r>
            <a:endParaRPr lang="sr-Latn-RS" dirty="0"/>
          </a:p>
        </p:txBody>
      </p:sp>
      <p:graphicFrame>
        <p:nvGraphicFramePr>
          <p:cNvPr id="5" name="Content Placeholder 54">
            <a:extLst>
              <a:ext uri="{FF2B5EF4-FFF2-40B4-BE49-F238E27FC236}">
                <a16:creationId xmlns:a16="http://schemas.microsoft.com/office/drawing/2014/main" id="{88B10A91-90A5-954B-8D39-6452DBA8221D}"/>
              </a:ext>
            </a:extLst>
          </p:cNvPr>
          <p:cNvGraphicFramePr>
            <a:graphicFrameLocks/>
          </p:cNvGraphicFramePr>
          <p:nvPr>
            <p:extLst/>
          </p:nvPr>
        </p:nvGraphicFramePr>
        <p:xfrm>
          <a:off x="152897" y="1588383"/>
          <a:ext cx="11800323" cy="4166342"/>
        </p:xfrm>
        <a:graphic>
          <a:graphicData uri="http://schemas.openxmlformats.org/drawingml/2006/table">
            <a:tbl>
              <a:tblPr firstRow="1" bandRow="1"/>
              <a:tblGrid>
                <a:gridCol w="1447850">
                  <a:extLst>
                    <a:ext uri="{9D8B030D-6E8A-4147-A177-3AD203B41FA5}">
                      <a16:colId xmlns:a16="http://schemas.microsoft.com/office/drawing/2014/main" val="20000"/>
                    </a:ext>
                  </a:extLst>
                </a:gridCol>
                <a:gridCol w="293604">
                  <a:extLst>
                    <a:ext uri="{9D8B030D-6E8A-4147-A177-3AD203B41FA5}">
                      <a16:colId xmlns:a16="http://schemas.microsoft.com/office/drawing/2014/main" val="20001"/>
                    </a:ext>
                  </a:extLst>
                </a:gridCol>
                <a:gridCol w="286761">
                  <a:extLst>
                    <a:ext uri="{9D8B030D-6E8A-4147-A177-3AD203B41FA5}">
                      <a16:colId xmlns:a16="http://schemas.microsoft.com/office/drawing/2014/main" val="20002"/>
                    </a:ext>
                  </a:extLst>
                </a:gridCol>
                <a:gridCol w="286761">
                  <a:extLst>
                    <a:ext uri="{9D8B030D-6E8A-4147-A177-3AD203B41FA5}">
                      <a16:colId xmlns:a16="http://schemas.microsoft.com/office/drawing/2014/main" val="20003"/>
                    </a:ext>
                  </a:extLst>
                </a:gridCol>
                <a:gridCol w="286761">
                  <a:extLst>
                    <a:ext uri="{9D8B030D-6E8A-4147-A177-3AD203B41FA5}">
                      <a16:colId xmlns:a16="http://schemas.microsoft.com/office/drawing/2014/main" val="20004"/>
                    </a:ext>
                  </a:extLst>
                </a:gridCol>
                <a:gridCol w="297878">
                  <a:extLst>
                    <a:ext uri="{9D8B030D-6E8A-4147-A177-3AD203B41FA5}">
                      <a16:colId xmlns:a16="http://schemas.microsoft.com/office/drawing/2014/main" val="20005"/>
                    </a:ext>
                  </a:extLst>
                </a:gridCol>
                <a:gridCol w="286761">
                  <a:extLst>
                    <a:ext uri="{9D8B030D-6E8A-4147-A177-3AD203B41FA5}">
                      <a16:colId xmlns:a16="http://schemas.microsoft.com/office/drawing/2014/main" val="20006"/>
                    </a:ext>
                  </a:extLst>
                </a:gridCol>
                <a:gridCol w="286761">
                  <a:extLst>
                    <a:ext uri="{9D8B030D-6E8A-4147-A177-3AD203B41FA5}">
                      <a16:colId xmlns:a16="http://schemas.microsoft.com/office/drawing/2014/main" val="20007"/>
                    </a:ext>
                  </a:extLst>
                </a:gridCol>
                <a:gridCol w="286761">
                  <a:extLst>
                    <a:ext uri="{9D8B030D-6E8A-4147-A177-3AD203B41FA5}">
                      <a16:colId xmlns:a16="http://schemas.microsoft.com/office/drawing/2014/main" val="20008"/>
                    </a:ext>
                  </a:extLst>
                </a:gridCol>
                <a:gridCol w="297878">
                  <a:extLst>
                    <a:ext uri="{9D8B030D-6E8A-4147-A177-3AD203B41FA5}">
                      <a16:colId xmlns:a16="http://schemas.microsoft.com/office/drawing/2014/main" val="20009"/>
                    </a:ext>
                  </a:extLst>
                </a:gridCol>
                <a:gridCol w="286761">
                  <a:extLst>
                    <a:ext uri="{9D8B030D-6E8A-4147-A177-3AD203B41FA5}">
                      <a16:colId xmlns:a16="http://schemas.microsoft.com/office/drawing/2014/main" val="2530761332"/>
                    </a:ext>
                  </a:extLst>
                </a:gridCol>
                <a:gridCol w="286761">
                  <a:extLst>
                    <a:ext uri="{9D8B030D-6E8A-4147-A177-3AD203B41FA5}">
                      <a16:colId xmlns:a16="http://schemas.microsoft.com/office/drawing/2014/main" val="3273469499"/>
                    </a:ext>
                  </a:extLst>
                </a:gridCol>
                <a:gridCol w="286761">
                  <a:extLst>
                    <a:ext uri="{9D8B030D-6E8A-4147-A177-3AD203B41FA5}">
                      <a16:colId xmlns:a16="http://schemas.microsoft.com/office/drawing/2014/main" val="3083034907"/>
                    </a:ext>
                  </a:extLst>
                </a:gridCol>
                <a:gridCol w="286761">
                  <a:extLst>
                    <a:ext uri="{9D8B030D-6E8A-4147-A177-3AD203B41FA5}">
                      <a16:colId xmlns:a16="http://schemas.microsoft.com/office/drawing/2014/main" val="3534589012"/>
                    </a:ext>
                  </a:extLst>
                </a:gridCol>
                <a:gridCol w="286761">
                  <a:extLst>
                    <a:ext uri="{9D8B030D-6E8A-4147-A177-3AD203B41FA5}">
                      <a16:colId xmlns:a16="http://schemas.microsoft.com/office/drawing/2014/main" val="2749776471"/>
                    </a:ext>
                  </a:extLst>
                </a:gridCol>
                <a:gridCol w="286761">
                  <a:extLst>
                    <a:ext uri="{9D8B030D-6E8A-4147-A177-3AD203B41FA5}">
                      <a16:colId xmlns:a16="http://schemas.microsoft.com/office/drawing/2014/main" val="1278661327"/>
                    </a:ext>
                  </a:extLst>
                </a:gridCol>
                <a:gridCol w="286761">
                  <a:extLst>
                    <a:ext uri="{9D8B030D-6E8A-4147-A177-3AD203B41FA5}">
                      <a16:colId xmlns:a16="http://schemas.microsoft.com/office/drawing/2014/main" val="20010"/>
                    </a:ext>
                  </a:extLst>
                </a:gridCol>
                <a:gridCol w="286761">
                  <a:extLst>
                    <a:ext uri="{9D8B030D-6E8A-4147-A177-3AD203B41FA5}">
                      <a16:colId xmlns:a16="http://schemas.microsoft.com/office/drawing/2014/main" val="2756998256"/>
                    </a:ext>
                  </a:extLst>
                </a:gridCol>
                <a:gridCol w="286761">
                  <a:extLst>
                    <a:ext uri="{9D8B030D-6E8A-4147-A177-3AD203B41FA5}">
                      <a16:colId xmlns:a16="http://schemas.microsoft.com/office/drawing/2014/main" val="2200750396"/>
                    </a:ext>
                  </a:extLst>
                </a:gridCol>
                <a:gridCol w="286761">
                  <a:extLst>
                    <a:ext uri="{9D8B030D-6E8A-4147-A177-3AD203B41FA5}">
                      <a16:colId xmlns:a16="http://schemas.microsoft.com/office/drawing/2014/main" val="3305207612"/>
                    </a:ext>
                  </a:extLst>
                </a:gridCol>
                <a:gridCol w="286761">
                  <a:extLst>
                    <a:ext uri="{9D8B030D-6E8A-4147-A177-3AD203B41FA5}">
                      <a16:colId xmlns:a16="http://schemas.microsoft.com/office/drawing/2014/main" val="20011"/>
                    </a:ext>
                  </a:extLst>
                </a:gridCol>
                <a:gridCol w="286761">
                  <a:extLst>
                    <a:ext uri="{9D8B030D-6E8A-4147-A177-3AD203B41FA5}">
                      <a16:colId xmlns:a16="http://schemas.microsoft.com/office/drawing/2014/main" val="4121350308"/>
                    </a:ext>
                  </a:extLst>
                </a:gridCol>
                <a:gridCol w="286761">
                  <a:extLst>
                    <a:ext uri="{9D8B030D-6E8A-4147-A177-3AD203B41FA5}">
                      <a16:colId xmlns:a16="http://schemas.microsoft.com/office/drawing/2014/main" val="1565411549"/>
                    </a:ext>
                  </a:extLst>
                </a:gridCol>
                <a:gridCol w="286761">
                  <a:extLst>
                    <a:ext uri="{9D8B030D-6E8A-4147-A177-3AD203B41FA5}">
                      <a16:colId xmlns:a16="http://schemas.microsoft.com/office/drawing/2014/main" val="200828746"/>
                    </a:ext>
                  </a:extLst>
                </a:gridCol>
                <a:gridCol w="286761">
                  <a:extLst>
                    <a:ext uri="{9D8B030D-6E8A-4147-A177-3AD203B41FA5}">
                      <a16:colId xmlns:a16="http://schemas.microsoft.com/office/drawing/2014/main" val="598098435"/>
                    </a:ext>
                  </a:extLst>
                </a:gridCol>
                <a:gridCol w="286761">
                  <a:extLst>
                    <a:ext uri="{9D8B030D-6E8A-4147-A177-3AD203B41FA5}">
                      <a16:colId xmlns:a16="http://schemas.microsoft.com/office/drawing/2014/main" val="3163673475"/>
                    </a:ext>
                  </a:extLst>
                </a:gridCol>
                <a:gridCol w="286761">
                  <a:extLst>
                    <a:ext uri="{9D8B030D-6E8A-4147-A177-3AD203B41FA5}">
                      <a16:colId xmlns:a16="http://schemas.microsoft.com/office/drawing/2014/main" val="4163152350"/>
                    </a:ext>
                  </a:extLst>
                </a:gridCol>
                <a:gridCol w="286761">
                  <a:extLst>
                    <a:ext uri="{9D8B030D-6E8A-4147-A177-3AD203B41FA5}">
                      <a16:colId xmlns:a16="http://schemas.microsoft.com/office/drawing/2014/main" val="2762549539"/>
                    </a:ext>
                  </a:extLst>
                </a:gridCol>
                <a:gridCol w="286761">
                  <a:extLst>
                    <a:ext uri="{9D8B030D-6E8A-4147-A177-3AD203B41FA5}">
                      <a16:colId xmlns:a16="http://schemas.microsoft.com/office/drawing/2014/main" val="3724191982"/>
                    </a:ext>
                  </a:extLst>
                </a:gridCol>
                <a:gridCol w="286761">
                  <a:extLst>
                    <a:ext uri="{9D8B030D-6E8A-4147-A177-3AD203B41FA5}">
                      <a16:colId xmlns:a16="http://schemas.microsoft.com/office/drawing/2014/main" val="2919135041"/>
                    </a:ext>
                  </a:extLst>
                </a:gridCol>
                <a:gridCol w="286761">
                  <a:extLst>
                    <a:ext uri="{9D8B030D-6E8A-4147-A177-3AD203B41FA5}">
                      <a16:colId xmlns:a16="http://schemas.microsoft.com/office/drawing/2014/main" val="1849511061"/>
                    </a:ext>
                  </a:extLst>
                </a:gridCol>
                <a:gridCol w="286761">
                  <a:extLst>
                    <a:ext uri="{9D8B030D-6E8A-4147-A177-3AD203B41FA5}">
                      <a16:colId xmlns:a16="http://schemas.microsoft.com/office/drawing/2014/main" val="296957739"/>
                    </a:ext>
                  </a:extLst>
                </a:gridCol>
                <a:gridCol w="286761">
                  <a:extLst>
                    <a:ext uri="{9D8B030D-6E8A-4147-A177-3AD203B41FA5}">
                      <a16:colId xmlns:a16="http://schemas.microsoft.com/office/drawing/2014/main" val="3385009072"/>
                    </a:ext>
                  </a:extLst>
                </a:gridCol>
                <a:gridCol w="286761">
                  <a:extLst>
                    <a:ext uri="{9D8B030D-6E8A-4147-A177-3AD203B41FA5}">
                      <a16:colId xmlns:a16="http://schemas.microsoft.com/office/drawing/2014/main" val="405430908"/>
                    </a:ext>
                  </a:extLst>
                </a:gridCol>
                <a:gridCol w="286761">
                  <a:extLst>
                    <a:ext uri="{9D8B030D-6E8A-4147-A177-3AD203B41FA5}">
                      <a16:colId xmlns:a16="http://schemas.microsoft.com/office/drawing/2014/main" val="3693664712"/>
                    </a:ext>
                  </a:extLst>
                </a:gridCol>
                <a:gridCol w="286761">
                  <a:extLst>
                    <a:ext uri="{9D8B030D-6E8A-4147-A177-3AD203B41FA5}">
                      <a16:colId xmlns:a16="http://schemas.microsoft.com/office/drawing/2014/main" val="1276046417"/>
                    </a:ext>
                  </a:extLst>
                </a:gridCol>
                <a:gridCol w="286761">
                  <a:extLst>
                    <a:ext uri="{9D8B030D-6E8A-4147-A177-3AD203B41FA5}">
                      <a16:colId xmlns:a16="http://schemas.microsoft.com/office/drawing/2014/main" val="3310628741"/>
                    </a:ext>
                  </a:extLst>
                </a:gridCol>
              </a:tblGrid>
              <a:tr h="464914">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r>
                        <a:rPr lang="sl-SI" sz="1000" b="1" dirty="0" err="1">
                          <a:solidFill>
                            <a:schemeClr val="bg1"/>
                          </a:solidFill>
                          <a:latin typeface="+mj-lt"/>
                        </a:rPr>
                        <a:t>WPs</a:t>
                      </a:r>
                      <a:endParaRPr lang="uk-UA" sz="1000" b="1" dirty="0">
                        <a:solidFill>
                          <a:schemeClr val="bg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sl-SI" sz="700" b="1" dirty="0">
                          <a:solidFill>
                            <a:schemeClr val="bg1"/>
                          </a:solidFill>
                          <a:latin typeface="+mj-lt"/>
                        </a:rPr>
                        <a:t>Dec</a:t>
                      </a:r>
                    </a:p>
                    <a:p>
                      <a:pPr algn="ctr"/>
                      <a:r>
                        <a:rPr lang="sl-SI" sz="700" b="1" dirty="0">
                          <a:solidFill>
                            <a:schemeClr val="bg1"/>
                          </a:solidFill>
                          <a:latin typeface="+mj-lt"/>
                        </a:rPr>
                        <a:t>1</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Jan</a:t>
                      </a:r>
                      <a:endParaRPr lang="sl-SI" sz="700" b="1" dirty="0">
                        <a:solidFill>
                          <a:schemeClr val="bg1"/>
                        </a:solidFill>
                        <a:latin typeface="+mj-lt"/>
                      </a:endParaRPr>
                    </a:p>
                    <a:p>
                      <a:pPr algn="ctr"/>
                      <a:r>
                        <a:rPr lang="sl-SI" sz="700" b="1" dirty="0">
                          <a:solidFill>
                            <a:schemeClr val="bg1"/>
                          </a:solidFill>
                          <a:latin typeface="+mj-lt"/>
                        </a:rPr>
                        <a:t>2</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Feb</a:t>
                      </a:r>
                      <a:endParaRPr lang="sl-SI" sz="700" b="1" dirty="0">
                        <a:solidFill>
                          <a:schemeClr val="bg1"/>
                        </a:solidFill>
                        <a:latin typeface="+mj-lt"/>
                      </a:endParaRPr>
                    </a:p>
                    <a:p>
                      <a:pPr algn="ctr"/>
                      <a:r>
                        <a:rPr lang="sl-SI" sz="700" b="1" dirty="0">
                          <a:solidFill>
                            <a:schemeClr val="bg1"/>
                          </a:solidFill>
                          <a:latin typeface="+mj-lt"/>
                        </a:rPr>
                        <a:t>3</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Mar</a:t>
                      </a:r>
                      <a:endParaRPr lang="sl-SI" sz="700" b="1" dirty="0">
                        <a:solidFill>
                          <a:schemeClr val="bg1"/>
                        </a:solidFill>
                        <a:latin typeface="+mj-lt"/>
                      </a:endParaRPr>
                    </a:p>
                    <a:p>
                      <a:pPr algn="ctr"/>
                      <a:r>
                        <a:rPr lang="sl-SI" sz="700" b="1" dirty="0">
                          <a:solidFill>
                            <a:schemeClr val="bg1"/>
                          </a:solidFill>
                          <a:latin typeface="+mj-lt"/>
                        </a:rPr>
                        <a:t>4</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Apr</a:t>
                      </a:r>
                      <a:endParaRPr lang="sl-SI" sz="700" b="1" dirty="0">
                        <a:solidFill>
                          <a:schemeClr val="bg1"/>
                        </a:solidFill>
                        <a:latin typeface="+mj-lt"/>
                      </a:endParaRPr>
                    </a:p>
                    <a:p>
                      <a:pPr algn="ctr"/>
                      <a:r>
                        <a:rPr lang="sl-SI" sz="700" b="1" dirty="0">
                          <a:solidFill>
                            <a:schemeClr val="bg1"/>
                          </a:solidFill>
                          <a:latin typeface="+mj-lt"/>
                        </a:rPr>
                        <a:t>5</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May</a:t>
                      </a:r>
                      <a:endParaRPr lang="sl-SI" sz="700" b="1" dirty="0">
                        <a:solidFill>
                          <a:schemeClr val="bg1"/>
                        </a:solidFill>
                        <a:latin typeface="+mj-lt"/>
                      </a:endParaRPr>
                    </a:p>
                    <a:p>
                      <a:pPr algn="ctr"/>
                      <a:r>
                        <a:rPr lang="sl-SI" sz="700" b="1" dirty="0">
                          <a:solidFill>
                            <a:schemeClr val="bg1"/>
                          </a:solidFill>
                          <a:latin typeface="+mj-lt"/>
                        </a:rPr>
                        <a:t>6</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Jun</a:t>
                      </a:r>
                      <a:endParaRPr lang="sl-SI" sz="700" b="1" dirty="0">
                        <a:solidFill>
                          <a:schemeClr val="bg1"/>
                        </a:solidFill>
                        <a:latin typeface="+mj-lt"/>
                      </a:endParaRPr>
                    </a:p>
                    <a:p>
                      <a:pPr algn="ctr"/>
                      <a:r>
                        <a:rPr lang="sl-SI" sz="700" b="1" dirty="0">
                          <a:solidFill>
                            <a:schemeClr val="bg1"/>
                          </a:solidFill>
                          <a:latin typeface="+mj-lt"/>
                        </a:rPr>
                        <a:t>7</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Jul</a:t>
                      </a:r>
                      <a:endParaRPr lang="sl-SI" sz="700" b="1" dirty="0">
                        <a:solidFill>
                          <a:schemeClr val="bg1"/>
                        </a:solidFill>
                        <a:latin typeface="+mj-lt"/>
                      </a:endParaRPr>
                    </a:p>
                    <a:p>
                      <a:pPr algn="ctr"/>
                      <a:r>
                        <a:rPr lang="sl-SI" sz="700" b="1" dirty="0">
                          <a:solidFill>
                            <a:schemeClr val="bg1"/>
                          </a:solidFill>
                          <a:latin typeface="+mj-lt"/>
                        </a:rPr>
                        <a:t>8</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Aug</a:t>
                      </a:r>
                      <a:endParaRPr lang="sl-SI" sz="700" b="1" dirty="0">
                        <a:solidFill>
                          <a:schemeClr val="bg1"/>
                        </a:solidFill>
                        <a:latin typeface="+mj-lt"/>
                      </a:endParaRPr>
                    </a:p>
                    <a:p>
                      <a:pPr algn="ctr"/>
                      <a:r>
                        <a:rPr lang="sl-SI" sz="700" b="1" dirty="0">
                          <a:solidFill>
                            <a:schemeClr val="bg1"/>
                          </a:solidFill>
                          <a:latin typeface="+mj-lt"/>
                        </a:rPr>
                        <a:t>9</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en-US" sz="700" b="1" dirty="0">
                          <a:solidFill>
                            <a:schemeClr val="bg1"/>
                          </a:solidFill>
                          <a:latin typeface="+mj-lt"/>
                        </a:rPr>
                        <a:t>Sep</a:t>
                      </a:r>
                      <a:endParaRPr lang="sl-SI" sz="700" b="1" dirty="0">
                        <a:solidFill>
                          <a:schemeClr val="bg1"/>
                        </a:solidFill>
                        <a:latin typeface="+mj-lt"/>
                      </a:endParaRPr>
                    </a:p>
                    <a:p>
                      <a:pPr algn="ctr"/>
                      <a:r>
                        <a:rPr lang="sl-SI" sz="700" b="1" dirty="0">
                          <a:solidFill>
                            <a:schemeClr val="bg1"/>
                          </a:solidFill>
                          <a:latin typeface="+mj-lt"/>
                        </a:rPr>
                        <a:t>10</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Oct</a:t>
                      </a:r>
                      <a:endParaRPr lang="sl-SI" sz="700" b="1" dirty="0">
                        <a:solidFill>
                          <a:schemeClr val="bg1"/>
                        </a:solidFill>
                        <a:latin typeface="+mj-lt"/>
                      </a:endParaRPr>
                    </a:p>
                    <a:p>
                      <a:pPr algn="ctr"/>
                      <a:r>
                        <a:rPr lang="sl-SI" sz="700" b="1" dirty="0">
                          <a:solidFill>
                            <a:schemeClr val="bg1"/>
                          </a:solidFill>
                          <a:latin typeface="+mj-lt"/>
                        </a:rPr>
                        <a:t>11</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Nov</a:t>
                      </a:r>
                    </a:p>
                    <a:p>
                      <a:pPr algn="ctr"/>
                      <a:r>
                        <a:rPr lang="sl-SI" sz="700" b="1" dirty="0">
                          <a:solidFill>
                            <a:schemeClr val="bg1"/>
                          </a:solidFill>
                          <a:latin typeface="+mj-lt"/>
                        </a:rPr>
                        <a:t>12</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Dec</a:t>
                      </a:r>
                    </a:p>
                    <a:p>
                      <a:pPr algn="ctr"/>
                      <a:r>
                        <a:rPr lang="sl-SI" sz="700" b="1" dirty="0">
                          <a:solidFill>
                            <a:schemeClr val="bg1"/>
                          </a:solidFill>
                          <a:latin typeface="+mj-lt"/>
                        </a:rPr>
                        <a:t>13</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Jan</a:t>
                      </a:r>
                    </a:p>
                    <a:p>
                      <a:pPr algn="ctr"/>
                      <a:r>
                        <a:rPr lang="sl-SI" sz="700" b="1" dirty="0">
                          <a:solidFill>
                            <a:schemeClr val="bg1"/>
                          </a:solidFill>
                          <a:latin typeface="+mj-lt"/>
                        </a:rPr>
                        <a:t>14</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Feb</a:t>
                      </a:r>
                    </a:p>
                    <a:p>
                      <a:pPr algn="ctr"/>
                      <a:r>
                        <a:rPr lang="sl-SI" sz="700" b="1" dirty="0">
                          <a:solidFill>
                            <a:schemeClr val="bg1"/>
                          </a:solidFill>
                          <a:latin typeface="+mj-lt"/>
                        </a:rPr>
                        <a:t>15</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sl-SI" sz="700" b="1" dirty="0">
                          <a:solidFill>
                            <a:schemeClr val="bg1"/>
                          </a:solidFill>
                          <a:latin typeface="+mj-lt"/>
                        </a:rPr>
                        <a:t>Mar</a:t>
                      </a:r>
                    </a:p>
                    <a:p>
                      <a:pPr algn="ctr"/>
                      <a:r>
                        <a:rPr lang="sl-SI" sz="700" b="1" dirty="0">
                          <a:solidFill>
                            <a:schemeClr val="bg1"/>
                          </a:solidFill>
                          <a:latin typeface="+mj-lt"/>
                        </a:rPr>
                        <a:t>16</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Apr</a:t>
                      </a:r>
                    </a:p>
                    <a:p>
                      <a:pPr algn="ctr"/>
                      <a:r>
                        <a:rPr lang="sl-SI" sz="700" b="1" dirty="0">
                          <a:solidFill>
                            <a:schemeClr val="bg1"/>
                          </a:solidFill>
                          <a:latin typeface="+mj-lt"/>
                        </a:rPr>
                        <a:t>17</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May</a:t>
                      </a:r>
                      <a:endParaRPr lang="sl-SI" sz="700" b="1" dirty="0">
                        <a:solidFill>
                          <a:schemeClr val="bg1"/>
                        </a:solidFill>
                        <a:latin typeface="+mj-lt"/>
                      </a:endParaRPr>
                    </a:p>
                    <a:p>
                      <a:pPr algn="ctr"/>
                      <a:r>
                        <a:rPr lang="sl-SI" sz="700" b="1" dirty="0">
                          <a:solidFill>
                            <a:schemeClr val="bg1"/>
                          </a:solidFill>
                          <a:latin typeface="+mj-lt"/>
                        </a:rPr>
                        <a:t>18</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Jun</a:t>
                      </a:r>
                      <a:endParaRPr lang="sl-SI" sz="700" b="1" dirty="0">
                        <a:solidFill>
                          <a:schemeClr val="bg1"/>
                        </a:solidFill>
                        <a:latin typeface="+mj-lt"/>
                      </a:endParaRPr>
                    </a:p>
                    <a:p>
                      <a:pPr algn="ctr"/>
                      <a:r>
                        <a:rPr lang="sl-SI" sz="700" b="1" dirty="0">
                          <a:solidFill>
                            <a:schemeClr val="bg1"/>
                          </a:solidFill>
                          <a:latin typeface="+mj-lt"/>
                        </a:rPr>
                        <a:t>19</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b="1" kern="1200">
                          <a:solidFill>
                            <a:schemeClr val="lt1"/>
                          </a:solidFill>
                          <a:latin typeface="Lato"/>
                          <a:ea typeface=""/>
                          <a:cs typeface=""/>
                        </a:defRPr>
                      </a:lvl1pPr>
                      <a:lvl2pPr marL="457200" algn="l" defTabSz="914400" rtl="0" eaLnBrk="1" latinLnBrk="0" hangingPunct="1">
                        <a:defRPr sz="1800" b="1" kern="1200">
                          <a:solidFill>
                            <a:schemeClr val="lt1"/>
                          </a:solidFill>
                          <a:latin typeface="Lato"/>
                          <a:ea typeface=""/>
                          <a:cs typeface=""/>
                        </a:defRPr>
                      </a:lvl2pPr>
                      <a:lvl3pPr marL="914400" algn="l" defTabSz="914400" rtl="0" eaLnBrk="1" latinLnBrk="0" hangingPunct="1">
                        <a:defRPr sz="1800" b="1" kern="1200">
                          <a:solidFill>
                            <a:schemeClr val="lt1"/>
                          </a:solidFill>
                          <a:latin typeface="Lato"/>
                          <a:ea typeface=""/>
                          <a:cs typeface=""/>
                        </a:defRPr>
                      </a:lvl3pPr>
                      <a:lvl4pPr marL="1371600" algn="l" defTabSz="914400" rtl="0" eaLnBrk="1" latinLnBrk="0" hangingPunct="1">
                        <a:defRPr sz="1800" b="1" kern="1200">
                          <a:solidFill>
                            <a:schemeClr val="lt1"/>
                          </a:solidFill>
                          <a:latin typeface="Lato"/>
                          <a:ea typeface=""/>
                          <a:cs typeface=""/>
                        </a:defRPr>
                      </a:lvl4pPr>
                      <a:lvl5pPr marL="1828800" algn="l" defTabSz="914400" rtl="0" eaLnBrk="1" latinLnBrk="0" hangingPunct="1">
                        <a:defRPr sz="1800" b="1" kern="1200">
                          <a:solidFill>
                            <a:schemeClr val="lt1"/>
                          </a:solidFill>
                          <a:latin typeface="Lato"/>
                          <a:ea typeface=""/>
                          <a:cs typeface=""/>
                        </a:defRPr>
                      </a:lvl5pPr>
                      <a:lvl6pPr marL="2286000" algn="l" defTabSz="914400" rtl="0" eaLnBrk="1" latinLnBrk="0" hangingPunct="1">
                        <a:defRPr sz="1800" b="1" kern="1200">
                          <a:solidFill>
                            <a:schemeClr val="lt1"/>
                          </a:solidFill>
                          <a:latin typeface="Lato"/>
                          <a:ea typeface=""/>
                          <a:cs typeface=""/>
                        </a:defRPr>
                      </a:lvl6pPr>
                      <a:lvl7pPr marL="2743200" algn="l" defTabSz="914400" rtl="0" eaLnBrk="1" latinLnBrk="0" hangingPunct="1">
                        <a:defRPr sz="1800" b="1" kern="1200">
                          <a:solidFill>
                            <a:schemeClr val="lt1"/>
                          </a:solidFill>
                          <a:latin typeface="Lato"/>
                          <a:ea typeface=""/>
                          <a:cs typeface=""/>
                        </a:defRPr>
                      </a:lvl7pPr>
                      <a:lvl8pPr marL="3200400" algn="l" defTabSz="914400" rtl="0" eaLnBrk="1" latinLnBrk="0" hangingPunct="1">
                        <a:defRPr sz="1800" b="1" kern="1200">
                          <a:solidFill>
                            <a:schemeClr val="lt1"/>
                          </a:solidFill>
                          <a:latin typeface="Lato"/>
                          <a:ea typeface=""/>
                          <a:cs typeface=""/>
                        </a:defRPr>
                      </a:lvl8pPr>
                      <a:lvl9pPr marL="3657600" algn="l" defTabSz="914400" rtl="0" eaLnBrk="1" latinLnBrk="0" hangingPunct="1">
                        <a:defRPr sz="1800" b="1" kern="1200">
                          <a:solidFill>
                            <a:schemeClr val="lt1"/>
                          </a:solidFill>
                          <a:latin typeface="Lato"/>
                          <a:ea typeface=""/>
                          <a:cs typeface=""/>
                        </a:defRPr>
                      </a:lvl9pPr>
                    </a:lstStyle>
                    <a:p>
                      <a:pPr algn="ctr"/>
                      <a:r>
                        <a:rPr lang="sl-SI" sz="700" b="1" dirty="0">
                          <a:solidFill>
                            <a:schemeClr val="bg1"/>
                          </a:solidFill>
                          <a:latin typeface="+mj-lt"/>
                        </a:rPr>
                        <a:t>Jul</a:t>
                      </a:r>
                    </a:p>
                    <a:p>
                      <a:pPr algn="ctr"/>
                      <a:r>
                        <a:rPr lang="sl-SI" sz="700" b="1" dirty="0">
                          <a:solidFill>
                            <a:schemeClr val="bg1"/>
                          </a:solidFill>
                          <a:latin typeface="+mj-lt"/>
                        </a:rPr>
                        <a:t>20</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Avg</a:t>
                      </a:r>
                    </a:p>
                    <a:p>
                      <a:pPr algn="ctr"/>
                      <a:r>
                        <a:rPr lang="sl-SI" sz="700" b="1" dirty="0">
                          <a:solidFill>
                            <a:schemeClr val="bg1"/>
                          </a:solidFill>
                          <a:latin typeface="+mj-lt"/>
                        </a:rPr>
                        <a:t>21</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Sep</a:t>
                      </a:r>
                      <a:endParaRPr lang="sl-SI" sz="700" b="1" dirty="0">
                        <a:solidFill>
                          <a:schemeClr val="bg1"/>
                        </a:solidFill>
                        <a:latin typeface="+mj-lt"/>
                      </a:endParaRPr>
                    </a:p>
                    <a:p>
                      <a:pPr algn="ctr"/>
                      <a:r>
                        <a:rPr lang="sl-SI" sz="700" b="1" dirty="0">
                          <a:solidFill>
                            <a:schemeClr val="bg1"/>
                          </a:solidFill>
                          <a:latin typeface="+mj-lt"/>
                        </a:rPr>
                        <a:t>22</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Oct</a:t>
                      </a:r>
                      <a:endParaRPr lang="sl-SI" sz="700" b="1" dirty="0">
                        <a:solidFill>
                          <a:schemeClr val="bg1"/>
                        </a:solidFill>
                        <a:latin typeface="+mj-lt"/>
                      </a:endParaRPr>
                    </a:p>
                    <a:p>
                      <a:pPr algn="ctr"/>
                      <a:r>
                        <a:rPr lang="sl-SI" sz="700" b="1" dirty="0">
                          <a:solidFill>
                            <a:schemeClr val="bg1"/>
                          </a:solidFill>
                          <a:latin typeface="+mj-lt"/>
                        </a:rPr>
                        <a:t>23</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Nov</a:t>
                      </a:r>
                    </a:p>
                    <a:p>
                      <a:pPr algn="ctr"/>
                      <a:r>
                        <a:rPr lang="sl-SI" sz="700" b="1" dirty="0">
                          <a:solidFill>
                            <a:schemeClr val="bg1"/>
                          </a:solidFill>
                          <a:latin typeface="+mj-lt"/>
                        </a:rPr>
                        <a:t>24</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Dec</a:t>
                      </a:r>
                    </a:p>
                    <a:p>
                      <a:pPr algn="ctr"/>
                      <a:r>
                        <a:rPr lang="sl-SI" sz="700" b="1" dirty="0">
                          <a:solidFill>
                            <a:schemeClr val="bg1"/>
                          </a:solidFill>
                          <a:latin typeface="+mj-lt"/>
                        </a:rPr>
                        <a:t>25</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Jan</a:t>
                      </a:r>
                    </a:p>
                    <a:p>
                      <a:pPr algn="ctr"/>
                      <a:r>
                        <a:rPr lang="sl-SI" sz="700" b="1" dirty="0">
                          <a:solidFill>
                            <a:schemeClr val="bg1"/>
                          </a:solidFill>
                          <a:latin typeface="+mj-lt"/>
                        </a:rPr>
                        <a:t>26</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Feb</a:t>
                      </a:r>
                    </a:p>
                    <a:p>
                      <a:pPr algn="ctr"/>
                      <a:r>
                        <a:rPr lang="sl-SI" sz="700" b="1" dirty="0">
                          <a:solidFill>
                            <a:schemeClr val="bg1"/>
                          </a:solidFill>
                          <a:latin typeface="+mj-lt"/>
                        </a:rPr>
                        <a:t>27</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Mar</a:t>
                      </a:r>
                    </a:p>
                    <a:p>
                      <a:pPr algn="ctr"/>
                      <a:r>
                        <a:rPr lang="sl-SI" sz="700" b="1" dirty="0">
                          <a:solidFill>
                            <a:schemeClr val="bg1"/>
                          </a:solidFill>
                          <a:latin typeface="+mj-lt"/>
                        </a:rPr>
                        <a:t>28</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Apr</a:t>
                      </a:r>
                    </a:p>
                    <a:p>
                      <a:pPr algn="ctr"/>
                      <a:r>
                        <a:rPr lang="sl-SI" sz="700" b="1" dirty="0">
                          <a:solidFill>
                            <a:schemeClr val="bg1"/>
                          </a:solidFill>
                          <a:latin typeface="+mj-lt"/>
                        </a:rPr>
                        <a:t>29</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May</a:t>
                      </a:r>
                      <a:endParaRPr lang="sl-SI" sz="700" b="1" dirty="0">
                        <a:solidFill>
                          <a:schemeClr val="bg1"/>
                        </a:solidFill>
                        <a:latin typeface="+mj-lt"/>
                      </a:endParaRPr>
                    </a:p>
                    <a:p>
                      <a:pPr algn="ctr"/>
                      <a:r>
                        <a:rPr lang="sl-SI" sz="700" b="1" dirty="0">
                          <a:solidFill>
                            <a:schemeClr val="bg1"/>
                          </a:solidFill>
                          <a:latin typeface="+mj-lt"/>
                        </a:rPr>
                        <a:t>30</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Jun</a:t>
                      </a:r>
                      <a:endParaRPr lang="sl-SI" sz="700" b="1" dirty="0">
                        <a:solidFill>
                          <a:schemeClr val="bg1"/>
                        </a:solidFill>
                        <a:latin typeface="+mj-lt"/>
                      </a:endParaRPr>
                    </a:p>
                    <a:p>
                      <a:pPr algn="ctr"/>
                      <a:r>
                        <a:rPr lang="sl-SI" sz="700" b="1" dirty="0">
                          <a:solidFill>
                            <a:schemeClr val="bg1"/>
                          </a:solidFill>
                          <a:latin typeface="+mj-lt"/>
                        </a:rPr>
                        <a:t>31</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Jul</a:t>
                      </a:r>
                    </a:p>
                    <a:p>
                      <a:pPr algn="ctr"/>
                      <a:r>
                        <a:rPr lang="sl-SI" sz="700" b="1" dirty="0">
                          <a:solidFill>
                            <a:schemeClr val="bg1"/>
                          </a:solidFill>
                          <a:latin typeface="+mj-lt"/>
                        </a:rPr>
                        <a:t>32</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Avg</a:t>
                      </a:r>
                    </a:p>
                    <a:p>
                      <a:pPr algn="ctr"/>
                      <a:r>
                        <a:rPr lang="sl-SI" sz="700" b="1" dirty="0">
                          <a:solidFill>
                            <a:schemeClr val="bg1"/>
                          </a:solidFill>
                          <a:latin typeface="+mj-lt"/>
                        </a:rPr>
                        <a:t>33</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Sep</a:t>
                      </a:r>
                      <a:endParaRPr lang="sl-SI" sz="700" b="1" dirty="0">
                        <a:solidFill>
                          <a:schemeClr val="bg1"/>
                        </a:solidFill>
                        <a:latin typeface="+mj-lt"/>
                      </a:endParaRPr>
                    </a:p>
                    <a:p>
                      <a:pPr algn="ctr"/>
                      <a:r>
                        <a:rPr lang="sl-SI" sz="700" b="1" dirty="0">
                          <a:solidFill>
                            <a:schemeClr val="bg1"/>
                          </a:solidFill>
                          <a:latin typeface="+mj-lt"/>
                        </a:rPr>
                        <a:t>34</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err="1">
                          <a:solidFill>
                            <a:schemeClr val="bg1"/>
                          </a:solidFill>
                          <a:latin typeface="+mj-lt"/>
                        </a:rPr>
                        <a:t>Oct</a:t>
                      </a:r>
                      <a:endParaRPr lang="sl-SI" sz="700" b="1" dirty="0">
                        <a:solidFill>
                          <a:schemeClr val="bg1"/>
                        </a:solidFill>
                        <a:latin typeface="+mj-lt"/>
                      </a:endParaRPr>
                    </a:p>
                    <a:p>
                      <a:pPr algn="ctr"/>
                      <a:r>
                        <a:rPr lang="sl-SI" sz="700" b="1" dirty="0">
                          <a:solidFill>
                            <a:schemeClr val="bg1"/>
                          </a:solidFill>
                          <a:latin typeface="+mj-lt"/>
                        </a:rPr>
                        <a:t>35</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700" b="1" dirty="0">
                          <a:solidFill>
                            <a:schemeClr val="bg1"/>
                          </a:solidFill>
                          <a:latin typeface="+mj-lt"/>
                        </a:rPr>
                        <a:t>Nov</a:t>
                      </a:r>
                    </a:p>
                    <a:p>
                      <a:pPr algn="ctr"/>
                      <a:r>
                        <a:rPr lang="sl-SI" sz="700" b="1" dirty="0">
                          <a:solidFill>
                            <a:schemeClr val="bg1"/>
                          </a:solidFill>
                          <a:latin typeface="+mj-lt"/>
                        </a:rPr>
                        <a:t>36</a:t>
                      </a:r>
                      <a:endParaRPr lang="uk-UA" sz="700" b="1" dirty="0">
                        <a:solidFill>
                          <a:schemeClr val="bg1"/>
                        </a:solidFill>
                        <a:latin typeface="+mj-lt"/>
                      </a:endParaRPr>
                    </a:p>
                  </a:txBody>
                  <a:tcPr marL="39000" marR="0"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10000"/>
                  </a:ext>
                </a:extLst>
              </a:tr>
              <a:tr h="461846">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sl-SI" sz="1000" dirty="0">
                          <a:solidFill>
                            <a:schemeClr val="tx1"/>
                          </a:solidFill>
                          <a:latin typeface="+mn-lt"/>
                        </a:rPr>
                        <a:t>WP 1</a:t>
                      </a:r>
                      <a:endParaRPr lang="uk-UA" sz="1000" dirty="0">
                        <a:solidFill>
                          <a:schemeClr val="tx1"/>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r>
                        <a:rPr lang="sl-SI" sz="7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PM1</a:t>
                      </a:r>
                      <a:endParaRPr lang="uk-UA" sz="7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700" b="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r>
                        <a:rPr lang="sl-SI" sz="8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PM2</a:t>
                      </a: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sl-SI" sz="8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PM3</a:t>
                      </a: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l-SI" sz="8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PM4</a:t>
                      </a:r>
                      <a:endParaRPr lang="uk-UA" sz="800" b="1" kern="1200" dirty="0">
                        <a:solidFill>
                          <a:srgbClr val="FFFFFF"/>
                        </a:solidFill>
                        <a:latin typeface="Lato"/>
                        <a:ea typeface=""/>
                        <a:cs typeface=""/>
                      </a:endParaRPr>
                    </a:p>
                    <a:p>
                      <a:pPr algn="ctr"/>
                      <a:endParaRPr lang="uk-UA" sz="800" b="0"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l-SI" sz="8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PM5</a:t>
                      </a:r>
                      <a:endParaRPr lang="uk-UA" sz="800" b="1" dirty="0">
                        <a:solidFill>
                          <a:srgbClr val="FFFFFF"/>
                        </a:solidFill>
                        <a:latin typeface="+mn-lt"/>
                      </a:endParaRPr>
                    </a:p>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sl-SI" sz="800" b="0" dirty="0">
                          <a:solidFill>
                            <a:schemeClr val="tx1"/>
                          </a:solidFill>
                          <a:latin typeface="Open Sans" panose="020B0606030504020204" pitchFamily="34" charset="0"/>
                          <a:ea typeface="Open Sans" panose="020B0606030504020204" pitchFamily="34" charset="0"/>
                          <a:cs typeface="Open Sans" panose="020B0606030504020204" pitchFamily="34" charset="0"/>
                        </a:rPr>
                        <a:t>PM6</a:t>
                      </a:r>
                      <a:endParaRPr lang="uk-UA" sz="800" b="1" dirty="0">
                        <a:solidFill>
                          <a:srgbClr val="FFFFFF"/>
                        </a:solidFill>
                        <a:latin typeface="+mn-lt"/>
                      </a:endParaRPr>
                    </a:p>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extLst>
                  <a:ext uri="{0D108BD9-81ED-4DB2-BD59-A6C34878D82A}">
                    <a16:rowId xmlns:a16="http://schemas.microsoft.com/office/drawing/2014/main" val="10001"/>
                  </a:ext>
                </a:extLst>
              </a:tr>
              <a:tr h="461846">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sl-SI" sz="1000" dirty="0">
                          <a:solidFill>
                            <a:schemeClr val="tx1"/>
                          </a:solidFill>
                          <a:latin typeface="+mj-lt"/>
                        </a:rPr>
                        <a:t>WP 2</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61846">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sl-SI" sz="1000" dirty="0">
                          <a:solidFill>
                            <a:schemeClr val="tx1"/>
                          </a:solidFill>
                          <a:latin typeface="+mj-lt"/>
                        </a:rPr>
                        <a:t>WP 3</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sl-SI" sz="8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uk-UA" sz="800" b="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61846">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sl-SI" sz="1000" dirty="0">
                          <a:solidFill>
                            <a:schemeClr val="tx1"/>
                          </a:solidFill>
                          <a:latin typeface="+mj-lt"/>
                        </a:rPr>
                        <a:t>WP 4</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62558">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sl-SI" sz="1000" dirty="0">
                          <a:solidFill>
                            <a:schemeClr val="tx1"/>
                          </a:solidFill>
                          <a:latin typeface="+mj-lt"/>
                        </a:rPr>
                        <a:t>WP 5</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extLst>
                  <a:ext uri="{0D108BD9-81ED-4DB2-BD59-A6C34878D82A}">
                    <a16:rowId xmlns:a16="http://schemas.microsoft.com/office/drawing/2014/main" val="10005"/>
                  </a:ext>
                </a:extLst>
              </a:tr>
              <a:tr h="461846">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r>
                        <a:rPr lang="sl-SI" sz="1000" dirty="0">
                          <a:solidFill>
                            <a:schemeClr val="tx1"/>
                          </a:solidFill>
                          <a:latin typeface="+mj-lt"/>
                        </a:rPr>
                        <a:t>WP 6</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extLst>
                  <a:ext uri="{0D108BD9-81ED-4DB2-BD59-A6C34878D82A}">
                    <a16:rowId xmlns:a16="http://schemas.microsoft.com/office/drawing/2014/main" val="10006"/>
                  </a:ext>
                </a:extLst>
              </a:tr>
              <a:tr h="461846">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1000" dirty="0">
                          <a:solidFill>
                            <a:schemeClr val="tx1"/>
                          </a:solidFill>
                          <a:latin typeface="+mj-lt"/>
                        </a:rPr>
                        <a:t>WP 7</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75000"/>
                      </a:sysClr>
                    </a:solidFill>
                  </a:tcPr>
                </a:tc>
                <a:extLst>
                  <a:ext uri="{0D108BD9-81ED-4DB2-BD59-A6C34878D82A}">
                    <a16:rowId xmlns:a16="http://schemas.microsoft.com/office/drawing/2014/main" val="10007"/>
                  </a:ext>
                </a:extLst>
              </a:tr>
              <a:tr h="46184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sl-SI" sz="1000" dirty="0">
                          <a:solidFill>
                            <a:schemeClr val="tx1"/>
                          </a:solidFill>
                          <a:latin typeface="+mj-lt"/>
                        </a:rPr>
                        <a:t>WP 8</a:t>
                      </a:r>
                      <a:endParaRPr lang="uk-UA" sz="1000" dirty="0">
                        <a:solidFill>
                          <a:schemeClr val="tx1"/>
                        </a:solidFill>
                        <a:latin typeface="+mj-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dk1"/>
                          </a:solidFill>
                          <a:latin typeface="Lato"/>
                          <a:ea typeface=""/>
                          <a:cs typeface=""/>
                        </a:defRPr>
                      </a:lvl1pPr>
                      <a:lvl2pPr marL="457200" algn="l" defTabSz="914400" rtl="0" eaLnBrk="1" latinLnBrk="0" hangingPunct="1">
                        <a:defRPr sz="1800" kern="1200">
                          <a:solidFill>
                            <a:schemeClr val="dk1"/>
                          </a:solidFill>
                          <a:latin typeface="Lato"/>
                          <a:ea typeface=""/>
                          <a:cs typeface=""/>
                        </a:defRPr>
                      </a:lvl2pPr>
                      <a:lvl3pPr marL="914400" algn="l" defTabSz="914400" rtl="0" eaLnBrk="1" latinLnBrk="0" hangingPunct="1">
                        <a:defRPr sz="1800" kern="1200">
                          <a:solidFill>
                            <a:schemeClr val="dk1"/>
                          </a:solidFill>
                          <a:latin typeface="Lato"/>
                          <a:ea typeface=""/>
                          <a:cs typeface=""/>
                        </a:defRPr>
                      </a:lvl3pPr>
                      <a:lvl4pPr marL="1371600" algn="l" defTabSz="914400" rtl="0" eaLnBrk="1" latinLnBrk="0" hangingPunct="1">
                        <a:defRPr sz="1800" kern="1200">
                          <a:solidFill>
                            <a:schemeClr val="dk1"/>
                          </a:solidFill>
                          <a:latin typeface="Lato"/>
                          <a:ea typeface=""/>
                          <a:cs typeface=""/>
                        </a:defRPr>
                      </a:lvl4pPr>
                      <a:lvl5pPr marL="1828800" algn="l" defTabSz="914400" rtl="0" eaLnBrk="1" latinLnBrk="0" hangingPunct="1">
                        <a:defRPr sz="1800" kern="1200">
                          <a:solidFill>
                            <a:schemeClr val="dk1"/>
                          </a:solidFill>
                          <a:latin typeface="Lato"/>
                          <a:ea typeface=""/>
                          <a:cs typeface=""/>
                        </a:defRPr>
                      </a:lvl5pPr>
                      <a:lvl6pPr marL="2286000" algn="l" defTabSz="914400" rtl="0" eaLnBrk="1" latinLnBrk="0" hangingPunct="1">
                        <a:defRPr sz="1800" kern="1200">
                          <a:solidFill>
                            <a:schemeClr val="dk1"/>
                          </a:solidFill>
                          <a:latin typeface="Lato"/>
                          <a:ea typeface=""/>
                          <a:cs typeface=""/>
                        </a:defRPr>
                      </a:lvl6pPr>
                      <a:lvl7pPr marL="2743200" algn="l" defTabSz="914400" rtl="0" eaLnBrk="1" latinLnBrk="0" hangingPunct="1">
                        <a:defRPr sz="1800" kern="1200">
                          <a:solidFill>
                            <a:schemeClr val="dk1"/>
                          </a:solidFill>
                          <a:latin typeface="Lato"/>
                          <a:ea typeface=""/>
                          <a:cs typeface=""/>
                        </a:defRPr>
                      </a:lvl7pPr>
                      <a:lvl8pPr marL="3200400" algn="l" defTabSz="914400" rtl="0" eaLnBrk="1" latinLnBrk="0" hangingPunct="1">
                        <a:defRPr sz="1800" kern="1200">
                          <a:solidFill>
                            <a:schemeClr val="dk1"/>
                          </a:solidFill>
                          <a:latin typeface="Lato"/>
                          <a:ea typeface=""/>
                          <a:cs typeface=""/>
                        </a:defRPr>
                      </a:lvl8pPr>
                      <a:lvl9pPr marL="3657600" algn="l" defTabSz="914400" rtl="0" eaLnBrk="1" latinLnBrk="0" hangingPunct="1">
                        <a:defRPr sz="1800" kern="1200">
                          <a:solidFill>
                            <a:schemeClr val="dk1"/>
                          </a:solidFill>
                          <a:latin typeface="Lato"/>
                          <a:ea typeface=""/>
                          <a:cs typeface=""/>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endParaRPr lang="uk-UA" sz="800" b="1" dirty="0">
                        <a:solidFill>
                          <a:srgbClr val="FFFFFF"/>
                        </a:solidFill>
                        <a:latin typeface="+mn-lt"/>
                      </a:endParaRPr>
                    </a:p>
                  </a:txBody>
                  <a:tcPr marL="65823" marR="65823" marT="49530" marB="49530" anchor="ctr">
                    <a:lnL w="12700" cap="flat" cmpd="sng" algn="ctr">
                      <a:solidFill>
                        <a:sysClr val="window" lastClr="FFFFFF">
                          <a:lumMod val="85000"/>
                        </a:sysClr>
                      </a:solidFill>
                      <a:prstDash val="solid"/>
                      <a:round/>
                      <a:headEnd type="none" w="med" len="med"/>
                      <a:tailEnd type="none" w="med" len="med"/>
                    </a:lnL>
                    <a:lnR w="12700" cap="flat" cmpd="sng" algn="ctr">
                      <a:solidFill>
                        <a:sysClr val="window" lastClr="FFFFFF">
                          <a:lumMod val="85000"/>
                        </a:sysClr>
                      </a:solidFill>
                      <a:prstDash val="solid"/>
                      <a:round/>
                      <a:headEnd type="none" w="med" len="med"/>
                      <a:tailEnd type="none" w="med" len="med"/>
                    </a:lnR>
                    <a:lnT w="12700" cap="flat" cmpd="sng" algn="ctr">
                      <a:solidFill>
                        <a:sysClr val="window" lastClr="FFFFFF">
                          <a:lumMod val="85000"/>
                        </a:sysClr>
                      </a:solidFill>
                      <a:prstDash val="solid"/>
                      <a:round/>
                      <a:headEnd type="none" w="med" len="med"/>
                      <a:tailEnd type="none" w="med" len="med"/>
                    </a:lnT>
                    <a:lnB w="12700" cap="flat" cmpd="sng" algn="ctr">
                      <a:solidFill>
                        <a:sysClr val="window" lastClr="FFFFFF">
                          <a:lumMod val="85000"/>
                        </a:sysClr>
                      </a:solidFill>
                      <a:prstDash val="solid"/>
                      <a:round/>
                      <a:headEnd type="none" w="med" len="med"/>
                      <a:tailEnd type="none" w="med" len="med"/>
                    </a:lnB>
                    <a:lnTlToBr w="12700" cmpd="sng">
                      <a:noFill/>
                      <a:prstDash val="solid"/>
                    </a:lnTlToBr>
                    <a:lnBlToTr w="12700" cmpd="sng">
                      <a:noFill/>
                      <a:prstDash val="solid"/>
                    </a:lnBlToTr>
                    <a:solidFill>
                      <a:sysClr val="window" lastClr="FFFFFF">
                        <a:lumMod val="50000"/>
                      </a:sysClr>
                    </a:solidFill>
                  </a:tcPr>
                </a:tc>
                <a:extLst>
                  <a:ext uri="{0D108BD9-81ED-4DB2-BD59-A6C34878D82A}">
                    <a16:rowId xmlns:a16="http://schemas.microsoft.com/office/drawing/2014/main" val="628293946"/>
                  </a:ext>
                </a:extLst>
              </a:tr>
            </a:tbl>
          </a:graphicData>
        </a:graphic>
      </p:graphicFrame>
      <p:sp>
        <p:nvSpPr>
          <p:cNvPr id="6" name="TextBox 5">
            <a:extLst>
              <a:ext uri="{FF2B5EF4-FFF2-40B4-BE49-F238E27FC236}">
                <a16:creationId xmlns:a16="http://schemas.microsoft.com/office/drawing/2014/main" id="{C96C9C0B-FF95-0B7F-75D1-5F67659DC63E}"/>
              </a:ext>
            </a:extLst>
          </p:cNvPr>
          <p:cNvSpPr txBox="1"/>
          <p:nvPr/>
        </p:nvSpPr>
        <p:spPr>
          <a:xfrm>
            <a:off x="6646176" y="264944"/>
            <a:ext cx="4738993" cy="1323439"/>
          </a:xfrm>
          <a:prstGeom prst="rect">
            <a:avLst/>
          </a:prstGeom>
          <a:noFill/>
        </p:spPr>
        <p:txBody>
          <a:bodyPr wrap="square" rtlCol="0">
            <a:spAutoFit/>
          </a:bodyPr>
          <a:lstStyle/>
          <a:p>
            <a:endParaRPr lang="en-GB" sz="800" dirty="0">
              <a:solidFill>
                <a:srgbClr val="000000"/>
              </a:solidFill>
              <a:latin typeface="Arial" panose="020B0604020202020204" pitchFamily="34" charset="0"/>
              <a:ea typeface="Calibri" panose="020F0502020204030204" pitchFamily="34" charset="0"/>
            </a:endParaRPr>
          </a:p>
          <a:p>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PM1: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Maribor, Slovenia: Kick-off meeting with study visit #1 </a:t>
            </a:r>
          </a:p>
          <a:p>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PM2: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Banja Luka, BiH</a:t>
            </a:r>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 2nd project meeting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linked to the beginning of training sessions </a:t>
            </a:r>
          </a:p>
          <a:p>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PM3: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Milan, Italy: 3rd project meeting with study visit #2 </a:t>
            </a:r>
          </a:p>
          <a:p>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PM4: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Dresden, Germany, 4th project meeting and study visit #3 </a:t>
            </a:r>
          </a:p>
          <a:p>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PM5: </a:t>
            </a:r>
            <a:r>
              <a:rPr lang="en-GB" sz="9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Vlora</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 Albania, 5th project meeting combined with the regional dissemination event in the </a:t>
            </a:r>
            <a:r>
              <a:rPr lang="en-GB" sz="900" dirty="0" err="1">
                <a:solidFill>
                  <a:srgbClr val="000000"/>
                </a:solidFill>
                <a:latin typeface="Open Sans" panose="020B0606030504020204" pitchFamily="34" charset="0"/>
                <a:ea typeface="Open Sans" panose="020B0606030504020204" pitchFamily="34" charset="0"/>
                <a:cs typeface="Open Sans" panose="020B0606030504020204" pitchFamily="34" charset="0"/>
              </a:rPr>
              <a:t>Vlora</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 region</a:t>
            </a:r>
            <a:endPar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endParaRPr>
          </a:p>
          <a:p>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PM6: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Podgorica, Montenegro</a:t>
            </a:r>
            <a:r>
              <a:rPr lang="sl-SI"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 </a:t>
            </a:r>
            <a:r>
              <a:rPr lang="en-GB" sz="900" dirty="0">
                <a:solidFill>
                  <a:srgbClr val="000000"/>
                </a:solidFill>
                <a:latin typeface="Open Sans" panose="020B0606030504020204" pitchFamily="34" charset="0"/>
                <a:ea typeface="Open Sans" panose="020B0606030504020204" pitchFamily="34" charset="0"/>
                <a:cs typeface="Open Sans" panose="020B0606030504020204" pitchFamily="34" charset="0"/>
              </a:rPr>
              <a:t>The final consortium meeting linked with the end-of-the-project conference </a:t>
            </a:r>
          </a:p>
          <a:p>
            <a:endParaRPr lang="en-US" dirty="0">
              <a:solidFill>
                <a:prstClr val="black"/>
              </a:solidFill>
              <a:latin typeface="Century Gothic"/>
            </a:endParaRPr>
          </a:p>
        </p:txBody>
      </p:sp>
    </p:spTree>
    <p:extLst>
      <p:ext uri="{BB962C8B-B14F-4D97-AF65-F5344CB8AC3E}">
        <p14:creationId xmlns:p14="http://schemas.microsoft.com/office/powerpoint/2010/main" val="256218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F7CF4-3C45-46CE-8B12-3CAB49169A8D}"/>
              </a:ext>
            </a:extLst>
          </p:cNvPr>
          <p:cNvSpPr>
            <a:spLocks noGrp="1"/>
          </p:cNvSpPr>
          <p:nvPr>
            <p:ph type="title"/>
          </p:nvPr>
        </p:nvSpPr>
        <p:spPr>
          <a:xfrm>
            <a:off x="1820487" y="2766219"/>
            <a:ext cx="7897092" cy="1325563"/>
          </a:xfrm>
        </p:spPr>
        <p:txBody>
          <a:bodyPr>
            <a:noAutofit/>
          </a:bodyPr>
          <a:lstStyle/>
          <a:p>
            <a:pPr algn="ctr"/>
            <a:r>
              <a:rPr lang="en-US" sz="9600" dirty="0">
                <a:solidFill>
                  <a:srgbClr val="C12741"/>
                </a:solidFill>
              </a:rPr>
              <a:t>THANK YOU!</a:t>
            </a:r>
          </a:p>
        </p:txBody>
      </p:sp>
    </p:spTree>
    <p:extLst>
      <p:ext uri="{BB962C8B-B14F-4D97-AF65-F5344CB8AC3E}">
        <p14:creationId xmlns:p14="http://schemas.microsoft.com/office/powerpoint/2010/main" val="580579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smtClean="0"/>
              <a:t>Objectives</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Provide </a:t>
            </a:r>
            <a:r>
              <a:rPr lang="en-US" dirty="0"/>
              <a:t>a safe environment for students, staff and visitors to work and study without threat or fear by developing capacity in disaster response and management.</a:t>
            </a:r>
          </a:p>
          <a:p>
            <a:pPr marL="514350" indent="-514350">
              <a:buFont typeface="+mj-lt"/>
              <a:buAutoNum type="arabicPeriod"/>
            </a:pPr>
            <a:endParaRPr lang="en-US" dirty="0"/>
          </a:p>
          <a:p>
            <a:pPr marL="514350" indent="-514350">
              <a:buFont typeface="+mj-lt"/>
              <a:buAutoNum type="arabicPeriod"/>
            </a:pPr>
            <a:r>
              <a:rPr lang="en-US" dirty="0" smtClean="0"/>
              <a:t>Continually </a:t>
            </a:r>
            <a:r>
              <a:rPr lang="en-US" dirty="0"/>
              <a:t>improve the standard of safety and personal security within the Faculty by mainstreaming safety and security measures into the Faculty’s management.</a:t>
            </a:r>
          </a:p>
          <a:p>
            <a:pPr marL="514350" indent="-514350">
              <a:buFont typeface="+mj-lt"/>
              <a:buAutoNum type="arabicPeriod"/>
            </a:pPr>
            <a:endParaRPr lang="en-US" dirty="0"/>
          </a:p>
          <a:p>
            <a:pPr marL="514350" indent="-514350">
              <a:buFont typeface="+mj-lt"/>
              <a:buAutoNum type="arabicPeriod"/>
            </a:pPr>
            <a:r>
              <a:rPr lang="en-US" dirty="0" smtClean="0"/>
              <a:t>Use </a:t>
            </a:r>
            <a:r>
              <a:rPr lang="en-US" dirty="0"/>
              <a:t>all available means to protect the property of both Faculty and of staff, students, contractors and all visitors to the Faculty by creating liaison with other security bodies.</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386158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Responsibilities of Heads of Academic and Non-Academic Departments</a:t>
            </a:r>
          </a:p>
        </p:txBody>
      </p:sp>
      <p:sp>
        <p:nvSpPr>
          <p:cNvPr id="3" name="Content Placeholder 2"/>
          <p:cNvSpPr>
            <a:spLocks noGrp="1"/>
          </p:cNvSpPr>
          <p:nvPr>
            <p:ph idx="1"/>
          </p:nvPr>
        </p:nvSpPr>
        <p:spPr/>
        <p:txBody>
          <a:bodyPr>
            <a:normAutofit/>
          </a:bodyPr>
          <a:lstStyle/>
          <a:p>
            <a:r>
              <a:rPr lang="en-US" dirty="0"/>
              <a:t>The heads of academic and non-academic departments have a key role in promoting security within their areas. </a:t>
            </a:r>
          </a:p>
          <a:p>
            <a:r>
              <a:rPr lang="en-US" dirty="0"/>
              <a:t>It is recognized that Heads of Department may wish to delegate responsibility for the routine involved in these tasks to a nominated individual in their department but the overall responsibility for security matters will remain with the Head of Department.</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42398271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Responsibilities of Members of Staff</a:t>
            </a:r>
          </a:p>
        </p:txBody>
      </p:sp>
      <p:sp>
        <p:nvSpPr>
          <p:cNvPr id="3" name="Content Placeholder 2"/>
          <p:cNvSpPr>
            <a:spLocks noGrp="1"/>
          </p:cNvSpPr>
          <p:nvPr>
            <p:ph idx="1"/>
          </p:nvPr>
        </p:nvSpPr>
        <p:spPr/>
        <p:txBody>
          <a:bodyPr>
            <a:normAutofit/>
          </a:bodyPr>
          <a:lstStyle/>
          <a:p>
            <a:r>
              <a:rPr lang="en-US" dirty="0"/>
              <a:t>All staff shall adhere to the </a:t>
            </a:r>
            <a:r>
              <a:rPr lang="sr-Latn-BA" b="1" u="sng" dirty="0" smtClean="0"/>
              <a:t>Faculty</a:t>
            </a:r>
            <a:r>
              <a:rPr lang="en-US" b="1" u="sng" dirty="0" smtClean="0"/>
              <a:t> </a:t>
            </a:r>
            <a:r>
              <a:rPr lang="en-US" b="1" u="sng" dirty="0"/>
              <a:t>security policy</a:t>
            </a:r>
            <a:r>
              <a:rPr lang="en-US" dirty="0"/>
              <a:t>, paying particular attention to those issues which are relevant to their activities. </a:t>
            </a:r>
            <a:endParaRPr lang="sr-Latn-BA" dirty="0" smtClean="0"/>
          </a:p>
          <a:p>
            <a:r>
              <a:rPr lang="en-US" dirty="0" smtClean="0"/>
              <a:t>They </a:t>
            </a:r>
            <a:r>
              <a:rPr lang="en-US" dirty="0"/>
              <a:t>must also adhere to instructions from </a:t>
            </a:r>
            <a:r>
              <a:rPr lang="en-US" b="1" u="sng" dirty="0"/>
              <a:t>security department</a:t>
            </a:r>
            <a:r>
              <a:rPr lang="en-US" dirty="0"/>
              <a:t>, especially during emergency situations.</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609664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Students </a:t>
            </a:r>
            <a:r>
              <a:rPr lang="en-US" dirty="0" smtClean="0"/>
              <a:t>Responsibilities</a:t>
            </a:r>
            <a:endParaRPr lang="en-US" dirty="0"/>
          </a:p>
        </p:txBody>
      </p:sp>
      <p:sp>
        <p:nvSpPr>
          <p:cNvPr id="3" name="Content Placeholder 2"/>
          <p:cNvSpPr>
            <a:spLocks noGrp="1"/>
          </p:cNvSpPr>
          <p:nvPr>
            <p:ph idx="1"/>
          </p:nvPr>
        </p:nvSpPr>
        <p:spPr/>
        <p:txBody>
          <a:bodyPr>
            <a:normAutofit/>
          </a:bodyPr>
          <a:lstStyle/>
          <a:p>
            <a:r>
              <a:rPr lang="en-US" dirty="0"/>
              <a:t>All students shall adhere to security policy and in particular shall follow security procedures designed to protect Faculty property and regulations governing students’ body in Faculty.</a:t>
            </a:r>
          </a:p>
          <a:p>
            <a:r>
              <a:rPr lang="en-US" dirty="0"/>
              <a:t>Students must cooperate with </a:t>
            </a:r>
            <a:r>
              <a:rPr lang="en-US" b="1" u="sng" dirty="0"/>
              <a:t>security department</a:t>
            </a:r>
            <a:r>
              <a:rPr lang="en-US" dirty="0"/>
              <a:t>, especially in emergency situations.</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2495095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of Security Department</a:t>
            </a:r>
          </a:p>
        </p:txBody>
      </p:sp>
      <p:sp>
        <p:nvSpPr>
          <p:cNvPr id="3" name="Content Placeholder 2"/>
          <p:cNvSpPr>
            <a:spLocks noGrp="1"/>
          </p:cNvSpPr>
          <p:nvPr>
            <p:ph idx="1"/>
          </p:nvPr>
        </p:nvSpPr>
        <p:spPr/>
        <p:txBody>
          <a:bodyPr>
            <a:normAutofit fontScale="92500" lnSpcReduction="20000"/>
          </a:bodyPr>
          <a:lstStyle/>
          <a:p>
            <a:r>
              <a:rPr lang="en-US" dirty="0" smtClean="0"/>
              <a:t>Detection </a:t>
            </a:r>
            <a:r>
              <a:rPr lang="en-US" dirty="0"/>
              <a:t>and prevention of crime</a:t>
            </a:r>
          </a:p>
          <a:p>
            <a:r>
              <a:rPr lang="en-US" dirty="0" smtClean="0"/>
              <a:t>Investigation </a:t>
            </a:r>
            <a:r>
              <a:rPr lang="en-US" dirty="0"/>
              <a:t>of crime</a:t>
            </a:r>
          </a:p>
          <a:p>
            <a:r>
              <a:rPr lang="en-US" dirty="0" smtClean="0"/>
              <a:t>Crime </a:t>
            </a:r>
            <a:r>
              <a:rPr lang="en-US" dirty="0"/>
              <a:t>Intelligence collection</a:t>
            </a:r>
          </a:p>
          <a:p>
            <a:r>
              <a:rPr lang="en-US" dirty="0" smtClean="0"/>
              <a:t>Liaison </a:t>
            </a:r>
            <a:r>
              <a:rPr lang="en-US" dirty="0"/>
              <a:t>with government and other security agencies</a:t>
            </a:r>
          </a:p>
          <a:p>
            <a:r>
              <a:rPr lang="en-US" dirty="0" smtClean="0"/>
              <a:t>Advisory </a:t>
            </a:r>
            <a:r>
              <a:rPr lang="en-US" dirty="0"/>
              <a:t>role to students, staff and other stakeholders</a:t>
            </a:r>
          </a:p>
          <a:p>
            <a:r>
              <a:rPr lang="en-US" dirty="0" smtClean="0"/>
              <a:t>Responding </a:t>
            </a:r>
            <a:r>
              <a:rPr lang="en-US" dirty="0"/>
              <a:t>to emergencies within the </a:t>
            </a:r>
            <a:r>
              <a:rPr lang="sr-Latn-BA" dirty="0" smtClean="0"/>
              <a:t>Faculty</a:t>
            </a:r>
            <a:r>
              <a:rPr lang="en-US" dirty="0" smtClean="0"/>
              <a:t> </a:t>
            </a:r>
            <a:r>
              <a:rPr lang="en-US" dirty="0"/>
              <a:t>and managing disasters</a:t>
            </a:r>
          </a:p>
          <a:p>
            <a:r>
              <a:rPr lang="en-US" dirty="0" smtClean="0"/>
              <a:t>Enforcement </a:t>
            </a:r>
            <a:r>
              <a:rPr lang="en-US" dirty="0"/>
              <a:t>of </a:t>
            </a:r>
            <a:r>
              <a:rPr lang="sr-Latn-BA" dirty="0" smtClean="0"/>
              <a:t>Faculty/ University</a:t>
            </a:r>
            <a:r>
              <a:rPr lang="en-US" dirty="0" smtClean="0"/>
              <a:t> </a:t>
            </a:r>
            <a:r>
              <a:rPr lang="en-US" dirty="0"/>
              <a:t>regulations</a:t>
            </a:r>
          </a:p>
          <a:p>
            <a:r>
              <a:rPr lang="en-US" dirty="0" smtClean="0"/>
              <a:t>Provision </a:t>
            </a:r>
            <a:r>
              <a:rPr lang="en-US" dirty="0"/>
              <a:t>of security and safety to staff, students and stakeholders</a:t>
            </a:r>
          </a:p>
          <a:p>
            <a:r>
              <a:rPr lang="en-US" dirty="0" smtClean="0"/>
              <a:t>Protection </a:t>
            </a:r>
            <a:r>
              <a:rPr lang="en-US" dirty="0"/>
              <a:t>of </a:t>
            </a:r>
            <a:r>
              <a:rPr lang="sr-Latn-BA" dirty="0" smtClean="0"/>
              <a:t>Faculty</a:t>
            </a:r>
            <a:r>
              <a:rPr lang="en-US" dirty="0" smtClean="0"/>
              <a:t> </a:t>
            </a:r>
            <a:r>
              <a:rPr lang="en-US" dirty="0"/>
              <a:t>properties</a:t>
            </a:r>
          </a:p>
          <a:p>
            <a:r>
              <a:rPr lang="en-US" dirty="0" smtClean="0"/>
              <a:t>Providing </a:t>
            </a:r>
            <a:r>
              <a:rPr lang="en-US" dirty="0"/>
              <a:t>VIP escorts</a:t>
            </a:r>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34648973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Functions of Security Department</a:t>
            </a:r>
          </a:p>
        </p:txBody>
      </p:sp>
      <p:sp>
        <p:nvSpPr>
          <p:cNvPr id="3" name="Content Placeholder 2"/>
          <p:cNvSpPr>
            <a:spLocks noGrp="1"/>
          </p:cNvSpPr>
          <p:nvPr>
            <p:ph idx="1"/>
          </p:nvPr>
        </p:nvSpPr>
        <p:spPr/>
        <p:txBody>
          <a:bodyPr>
            <a:normAutofit fontScale="92500" lnSpcReduction="10000"/>
          </a:bodyPr>
          <a:lstStyle/>
          <a:p>
            <a:r>
              <a:rPr lang="en-US" dirty="0"/>
              <a:t>Security department is vested with the responsibility of implementing </a:t>
            </a:r>
            <a:r>
              <a:rPr lang="sr-Latn-BA" b="1" dirty="0" smtClean="0"/>
              <a:t>the</a:t>
            </a:r>
            <a:r>
              <a:rPr lang="en-US" b="1" dirty="0" smtClean="0"/>
              <a:t> </a:t>
            </a:r>
            <a:r>
              <a:rPr lang="en-US" b="1" dirty="0"/>
              <a:t>security policy</a:t>
            </a:r>
            <a:r>
              <a:rPr lang="en-US" dirty="0"/>
              <a:t> by adopting a proactive approach to minimize crime and incidents and their effects on the </a:t>
            </a:r>
            <a:r>
              <a:rPr lang="sr-Latn-BA" dirty="0" smtClean="0"/>
              <a:t>Faculty</a:t>
            </a:r>
            <a:r>
              <a:rPr lang="en-US" dirty="0" smtClean="0"/>
              <a:t>, </a:t>
            </a:r>
            <a:r>
              <a:rPr lang="en-US" dirty="0"/>
              <a:t>students, staff, visitors and contractors. </a:t>
            </a:r>
          </a:p>
          <a:p>
            <a:r>
              <a:rPr lang="en-US" dirty="0"/>
              <a:t>The security department will ensure the response to incidents is well managed by being responsive, effective and efficient. </a:t>
            </a:r>
          </a:p>
          <a:p>
            <a:r>
              <a:rPr lang="en-US" dirty="0"/>
              <a:t>The security department will listen and care for all stakeholders and promote a safe and secure work and study environment</a:t>
            </a:r>
            <a:r>
              <a:rPr lang="en-US" dirty="0" smtClean="0"/>
              <a:t>.</a:t>
            </a:r>
            <a:endParaRPr lang="sr-Latn-BA" dirty="0" smtClean="0"/>
          </a:p>
          <a:p>
            <a:endParaRPr lang="sr-Latn-BA" dirty="0"/>
          </a:p>
          <a:p>
            <a:r>
              <a:rPr lang="sr-Latn-BA" b="1" dirty="0" smtClean="0"/>
              <a:t>Outsorcing services </a:t>
            </a:r>
            <a:r>
              <a:rPr lang="sr-Latn-BA" dirty="0" smtClean="0"/>
              <a:t>(</a:t>
            </a:r>
            <a:r>
              <a:rPr lang="en-US" dirty="0" err="1"/>
              <a:t>i</a:t>
            </a:r>
            <a:r>
              <a:rPr lang="en-US" dirty="0"/>
              <a:t>. </a:t>
            </a:r>
            <a:r>
              <a:rPr lang="en-US" dirty="0" smtClean="0"/>
              <a:t>Guarding services</a:t>
            </a:r>
            <a:r>
              <a:rPr lang="sr-Latn-BA" dirty="0" smtClean="0"/>
              <a:t>, </a:t>
            </a:r>
            <a:r>
              <a:rPr lang="en-US" dirty="0" smtClean="0"/>
              <a:t>ii</a:t>
            </a:r>
            <a:r>
              <a:rPr lang="en-US" dirty="0"/>
              <a:t>. Alarm backup and VIP escort services</a:t>
            </a:r>
            <a:r>
              <a:rPr lang="sr-Latn-BA" dirty="0" smtClean="0"/>
              <a:t>)</a:t>
            </a:r>
            <a:endParaRPr lang="en-US" dirty="0"/>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10826462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BA" dirty="0" smtClean="0"/>
              <a:t>Developing procedures?</a:t>
            </a:r>
            <a:endParaRPr lang="en-US" dirty="0"/>
          </a:p>
        </p:txBody>
      </p:sp>
      <p:sp>
        <p:nvSpPr>
          <p:cNvPr id="3" name="Content Placeholder 2"/>
          <p:cNvSpPr>
            <a:spLocks noGrp="1"/>
          </p:cNvSpPr>
          <p:nvPr>
            <p:ph idx="1"/>
          </p:nvPr>
        </p:nvSpPr>
        <p:spPr/>
        <p:txBody>
          <a:bodyPr>
            <a:normAutofit fontScale="85000" lnSpcReduction="20000"/>
          </a:bodyPr>
          <a:lstStyle/>
          <a:p>
            <a:r>
              <a:rPr lang="en-US" dirty="0"/>
              <a:t>PROCEDURE FOR CRIME PREVENTION </a:t>
            </a:r>
            <a:r>
              <a:rPr lang="en-US" dirty="0" smtClean="0"/>
              <a:t>INCIDENT</a:t>
            </a:r>
            <a:r>
              <a:rPr lang="sr-Latn-BA" dirty="0" smtClean="0"/>
              <a:t> </a:t>
            </a:r>
            <a:r>
              <a:rPr lang="en-US" dirty="0" smtClean="0"/>
              <a:t>REPORTING</a:t>
            </a:r>
            <a:endParaRPr lang="sr-Latn-BA" dirty="0" smtClean="0"/>
          </a:p>
          <a:p>
            <a:r>
              <a:rPr lang="en-US" dirty="0" smtClean="0"/>
              <a:t>INCIDENT </a:t>
            </a:r>
            <a:r>
              <a:rPr lang="en-US" dirty="0"/>
              <a:t>INVERSTIGATIONS </a:t>
            </a:r>
            <a:r>
              <a:rPr lang="en-US" dirty="0" smtClean="0"/>
              <a:t>PROCEDURE</a:t>
            </a:r>
            <a:endParaRPr lang="sr-Latn-BA" dirty="0" smtClean="0"/>
          </a:p>
          <a:p>
            <a:r>
              <a:rPr lang="en-US" dirty="0"/>
              <a:t>PROCEDURE FOR PERSONAL </a:t>
            </a:r>
            <a:r>
              <a:rPr lang="en-US" dirty="0" smtClean="0"/>
              <a:t>SECURITY</a:t>
            </a:r>
            <a:endParaRPr lang="sr-Latn-BA" dirty="0" smtClean="0"/>
          </a:p>
          <a:p>
            <a:r>
              <a:rPr lang="en-US" dirty="0"/>
              <a:t>PROCEDURE TO BE FOLLOWED WHEN A MEMBER OF </a:t>
            </a:r>
            <a:r>
              <a:rPr lang="en-US" dirty="0" smtClean="0"/>
              <a:t>STAFF</a:t>
            </a:r>
            <a:r>
              <a:rPr lang="sr-Latn-BA" dirty="0" smtClean="0"/>
              <a:t> </a:t>
            </a:r>
            <a:r>
              <a:rPr lang="en-US" dirty="0" smtClean="0"/>
              <a:t>OR </a:t>
            </a:r>
            <a:r>
              <a:rPr lang="en-US" dirty="0"/>
              <a:t>STUDENT IS SUSPECTED TO BE </a:t>
            </a:r>
            <a:r>
              <a:rPr lang="en-US" dirty="0" smtClean="0"/>
              <a:t>MISSING</a:t>
            </a:r>
            <a:endParaRPr lang="sr-Latn-BA" dirty="0" smtClean="0"/>
          </a:p>
          <a:p>
            <a:r>
              <a:rPr lang="en-US" dirty="0" smtClean="0"/>
              <a:t>GUIDELINES </a:t>
            </a:r>
            <a:r>
              <a:rPr lang="en-US" dirty="0"/>
              <a:t>FOR SAFETY OF OFFICES </a:t>
            </a:r>
            <a:endParaRPr lang="sr-Latn-BA" dirty="0" smtClean="0"/>
          </a:p>
          <a:p>
            <a:r>
              <a:rPr lang="en-US" dirty="0" smtClean="0"/>
              <a:t>GUIDELINES </a:t>
            </a:r>
            <a:r>
              <a:rPr lang="en-US" dirty="0"/>
              <a:t>FOR SECURITY OF </a:t>
            </a:r>
            <a:r>
              <a:rPr lang="en-US" dirty="0" smtClean="0"/>
              <a:t>EQUIPMENTS</a:t>
            </a:r>
            <a:endParaRPr lang="sr-Latn-BA" dirty="0" smtClean="0"/>
          </a:p>
          <a:p>
            <a:r>
              <a:rPr lang="en-US" dirty="0"/>
              <a:t>LIST OF ITEMS CONSIDERED A </a:t>
            </a:r>
            <a:r>
              <a:rPr lang="en-US" dirty="0" smtClean="0"/>
              <a:t>WEAPON</a:t>
            </a:r>
            <a:endParaRPr lang="sr-Latn-BA" dirty="0" smtClean="0"/>
          </a:p>
          <a:p>
            <a:r>
              <a:rPr lang="en-US" dirty="0"/>
              <a:t>GUIDELINES FOR HANDLING LOST AND FOUND PROPERTY </a:t>
            </a:r>
            <a:endParaRPr lang="sr-Latn-BA" dirty="0" smtClean="0"/>
          </a:p>
          <a:p>
            <a:r>
              <a:rPr lang="en-GB" dirty="0"/>
              <a:t>PARKING </a:t>
            </a:r>
            <a:r>
              <a:rPr lang="en-GB" dirty="0" smtClean="0"/>
              <a:t>REGULATIONS</a:t>
            </a:r>
            <a:endParaRPr lang="sr-Latn-BA" dirty="0" smtClean="0"/>
          </a:p>
          <a:p>
            <a:r>
              <a:rPr lang="en-US" dirty="0"/>
              <a:t>FIRE </a:t>
            </a:r>
            <a:r>
              <a:rPr lang="en-US" dirty="0" smtClean="0"/>
              <a:t>GUIDELINE</a:t>
            </a:r>
            <a:r>
              <a:rPr lang="sr-Latn-BA" dirty="0" smtClean="0"/>
              <a:t>S</a:t>
            </a:r>
            <a:endParaRPr lang="en-US" dirty="0"/>
          </a:p>
        </p:txBody>
      </p:sp>
      <p:pic>
        <p:nvPicPr>
          <p:cNvPr id="4" name="Picture 3" descr="A picture containing electric blue, font, blue, symbol&#10;&#10;Description automatically generated">
            <a:extLst>
              <a:ext uri="{FF2B5EF4-FFF2-40B4-BE49-F238E27FC236}">
                <a16:creationId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65733" y="-26724"/>
            <a:ext cx="1426267" cy="55624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7621"/>
            <a:ext cx="649377" cy="521899"/>
          </a:xfrm>
          <a:prstGeom prst="rect">
            <a:avLst/>
          </a:prstGeom>
        </p:spPr>
      </p:pic>
      <p:grpSp>
        <p:nvGrpSpPr>
          <p:cNvPr id="6" name="Group 5"/>
          <p:cNvGrpSpPr/>
          <p:nvPr/>
        </p:nvGrpSpPr>
        <p:grpSpPr>
          <a:xfrm>
            <a:off x="4257206" y="6538140"/>
            <a:ext cx="3029887" cy="417296"/>
            <a:chOff x="1043940" y="5751048"/>
            <a:chExt cx="9585960" cy="1216950"/>
          </a:xfrm>
        </p:grpSpPr>
        <p:pic>
          <p:nvPicPr>
            <p:cNvPr id="7" name="Picture 6">
              <a:extLst>
                <a:ext uri="{FF2B5EF4-FFF2-40B4-BE49-F238E27FC236}">
                  <a16:creationId xmlns:a16="http://schemas.microsoft.com/office/drawing/2014/main" id="{9367030C-9BE6-B403-622F-8E0847B11BE9}"/>
                </a:ext>
              </a:extLst>
            </p:cNvPr>
            <p:cNvPicPr>
              <a:picLocks noChangeAspect="1"/>
            </p:cNvPicPr>
            <p:nvPr/>
          </p:nvPicPr>
          <p:blipFill>
            <a:blip r:embed="rId4"/>
            <a:stretch>
              <a:fillRect/>
            </a:stretch>
          </p:blipFill>
          <p:spPr>
            <a:xfrm>
              <a:off x="1485900" y="5751048"/>
              <a:ext cx="9144000" cy="1216950"/>
            </a:xfrm>
            <a:prstGeom prst="rect">
              <a:avLst/>
            </a:prstGeom>
          </p:spPr>
        </p:pic>
        <p:pic>
          <p:nvPicPr>
            <p:cNvPr id="8" name="Picture 7" descr="A colorful shield with a lion and a book&#10;&#10;Description automatically generated with low confidence">
              <a:extLst>
                <a:ext uri="{FF2B5EF4-FFF2-40B4-BE49-F238E27FC236}">
                  <a16:creationId xmlns:a16="http://schemas.microsoft.com/office/drawing/2014/main" id="{FE638A5C-CE72-286F-AF18-5D42B8A683B0}"/>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grpSp>
      <p:pic>
        <p:nvPicPr>
          <p:cNvPr id="9" name="Picture 8"/>
          <p:cNvPicPr>
            <a:picLocks noChangeAspect="1"/>
          </p:cNvPicPr>
          <p:nvPr/>
        </p:nvPicPr>
        <p:blipFill>
          <a:blip r:embed="rId6"/>
          <a:stretch>
            <a:fillRect/>
          </a:stretch>
        </p:blipFill>
        <p:spPr>
          <a:xfrm>
            <a:off x="19170" y="6244028"/>
            <a:ext cx="630207" cy="613972"/>
          </a:xfrm>
          <a:prstGeom prst="rect">
            <a:avLst/>
          </a:prstGeom>
        </p:spPr>
      </p:pic>
    </p:spTree>
    <p:extLst>
      <p:ext uri="{BB962C8B-B14F-4D97-AF65-F5344CB8AC3E}">
        <p14:creationId xmlns:p14="http://schemas.microsoft.com/office/powerpoint/2010/main" val="4202963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1522</TotalTime>
  <Words>2238</Words>
  <Application>Microsoft Office PowerPoint</Application>
  <PresentationFormat>Widescreen</PresentationFormat>
  <Paragraphs>372</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Bahnschrift</vt:lpstr>
      <vt:lpstr>Calibri</vt:lpstr>
      <vt:lpstr>Calibri Light</vt:lpstr>
      <vt:lpstr>Century Gothic</vt:lpstr>
      <vt:lpstr>Lato</vt:lpstr>
      <vt:lpstr>Open Sans</vt:lpstr>
      <vt:lpstr>Open Sans Semibold</vt:lpstr>
      <vt:lpstr>Office Theme</vt:lpstr>
      <vt:lpstr>Safety and security protocols</vt:lpstr>
      <vt:lpstr>Introduction</vt:lpstr>
      <vt:lpstr>Objectives</vt:lpstr>
      <vt:lpstr>Responsibilities of Heads of Academic and Non-Academic Departments</vt:lpstr>
      <vt:lpstr>Responsibilities of Members of Staff</vt:lpstr>
      <vt:lpstr>Students Responsibilities</vt:lpstr>
      <vt:lpstr>Functions of Security Department</vt:lpstr>
      <vt:lpstr>Functions of Security Department</vt:lpstr>
      <vt:lpstr>Developing procedures?</vt:lpstr>
      <vt:lpstr>Developing procedures?</vt:lpstr>
      <vt:lpstr>E.g. GUIDELINES TO BE FOLLOWED IN DURING AN EARTHQUAKE</vt:lpstr>
      <vt:lpstr>E.g. GUIDELINES TO BE FOLLOWED IN DURING AN EARTHQUAKE</vt:lpstr>
      <vt:lpstr>E.g. GUIDELINES TO BE FOLLOWED IN DURING AN EARTHQUAKE</vt:lpstr>
      <vt:lpstr>E.g. GUIDELINES TO BE FOLLOWED IN DURING AN EARTHQUAKE</vt:lpstr>
      <vt:lpstr>Disclaimer and Acknowledgement</vt:lpstr>
      <vt:lpstr>PowerPoint Presentation</vt:lpstr>
      <vt:lpstr>Basic information</vt:lpstr>
      <vt:lpstr>Partners</vt:lpstr>
      <vt:lpstr>Objectives &amp; KPIs</vt:lpstr>
      <vt:lpstr>Governance Structure</vt:lpstr>
      <vt:lpstr>Workpackages Overview</vt:lpstr>
      <vt:lpstr>Timetable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Ilir Hoxha</dc:creator>
  <cp:lastModifiedBy>Nenad Markovic</cp:lastModifiedBy>
  <cp:revision>17</cp:revision>
  <dcterms:created xsi:type="dcterms:W3CDTF">2023-04-19T08:12:10Z</dcterms:created>
  <dcterms:modified xsi:type="dcterms:W3CDTF">2024-04-04T08:27:12Z</dcterms:modified>
</cp:coreProperties>
</file>