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4" r:id="rId2"/>
    <p:sldId id="258" r:id="rId3"/>
    <p:sldId id="259" r:id="rId4"/>
    <p:sldId id="260" r:id="rId5"/>
    <p:sldId id="273" r:id="rId6"/>
    <p:sldId id="261" r:id="rId7"/>
    <p:sldId id="262" r:id="rId8"/>
    <p:sldId id="263" r:id="rId9"/>
    <p:sldId id="264" r:id="rId10"/>
    <p:sldId id="268" r:id="rId11"/>
    <p:sldId id="265" r:id="rId12"/>
    <p:sldId id="266" r:id="rId13"/>
    <p:sldId id="267" r:id="rId14"/>
    <p:sldId id="269" r:id="rId15"/>
    <p:sldId id="286" r:id="rId16"/>
    <p:sldId id="270" r:id="rId17"/>
    <p:sldId id="277" r:id="rId18"/>
    <p:sldId id="278" r:id="rId19"/>
    <p:sldId id="271" r:id="rId20"/>
    <p:sldId id="272" r:id="rId21"/>
    <p:sldId id="274" r:id="rId22"/>
    <p:sldId id="276" r:id="rId23"/>
    <p:sldId id="280" r:id="rId24"/>
    <p:sldId id="279" r:id="rId25"/>
    <p:sldId id="282" r:id="rId26"/>
  </p:sldIdLst>
  <p:sldSz cx="12192000" cy="6858000"/>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539A340-9A27-5B97-B116-DE425A25029C}"/>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endParaRPr lang="nl-BE"/>
          </a:p>
        </p:txBody>
      </p:sp>
      <p:sp>
        <p:nvSpPr>
          <p:cNvPr id="3" name="Ondertitel 2">
            <a:extLst>
              <a:ext uri="{FF2B5EF4-FFF2-40B4-BE49-F238E27FC236}">
                <a16:creationId xmlns:a16="http://schemas.microsoft.com/office/drawing/2014/main" id="{310DCDB8-4FDA-BB0E-ADB9-3AC9613D821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BE"/>
          </a:p>
        </p:txBody>
      </p:sp>
      <p:sp>
        <p:nvSpPr>
          <p:cNvPr id="4" name="Tijdelijke aanduiding voor datum 3">
            <a:extLst>
              <a:ext uri="{FF2B5EF4-FFF2-40B4-BE49-F238E27FC236}">
                <a16:creationId xmlns:a16="http://schemas.microsoft.com/office/drawing/2014/main" id="{F2C423BC-DE58-704E-FDD1-FCD75D2367D4}"/>
              </a:ext>
            </a:extLst>
          </p:cNvPr>
          <p:cNvSpPr>
            <a:spLocks noGrp="1"/>
          </p:cNvSpPr>
          <p:nvPr>
            <p:ph type="dt" sz="half" idx="10"/>
          </p:nvPr>
        </p:nvSpPr>
        <p:spPr/>
        <p:txBody>
          <a:bodyPr/>
          <a:lstStyle/>
          <a:p>
            <a:fld id="{9E893086-5F60-44D3-9335-2FEA225FBCB9}" type="datetimeFigureOut">
              <a:rPr lang="nl-BE" smtClean="0"/>
              <a:t>3/04/2024</a:t>
            </a:fld>
            <a:endParaRPr lang="nl-BE"/>
          </a:p>
        </p:txBody>
      </p:sp>
      <p:sp>
        <p:nvSpPr>
          <p:cNvPr id="5" name="Tijdelijke aanduiding voor voettekst 4">
            <a:extLst>
              <a:ext uri="{FF2B5EF4-FFF2-40B4-BE49-F238E27FC236}">
                <a16:creationId xmlns:a16="http://schemas.microsoft.com/office/drawing/2014/main" id="{49713736-8E94-7258-BBCF-57DC1A724BEB}"/>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0C8E65A4-74EA-24F4-7E8C-0B8093DDF7E7}"/>
              </a:ext>
            </a:extLst>
          </p:cNvPr>
          <p:cNvSpPr>
            <a:spLocks noGrp="1"/>
          </p:cNvSpPr>
          <p:nvPr>
            <p:ph type="sldNum" sz="quarter" idx="12"/>
          </p:nvPr>
        </p:nvSpPr>
        <p:spPr/>
        <p:txBody>
          <a:bodyPr/>
          <a:lstStyle/>
          <a:p>
            <a:fld id="{10FCA34C-DCBF-4F08-B3C7-5E7976D3FBA6}" type="slidenum">
              <a:rPr lang="nl-BE" smtClean="0"/>
              <a:t>‹nr.›</a:t>
            </a:fld>
            <a:endParaRPr lang="nl-BE"/>
          </a:p>
        </p:txBody>
      </p:sp>
    </p:spTree>
    <p:extLst>
      <p:ext uri="{BB962C8B-B14F-4D97-AF65-F5344CB8AC3E}">
        <p14:creationId xmlns:p14="http://schemas.microsoft.com/office/powerpoint/2010/main" val="30636194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1A7881-AFC5-01C7-C727-E45844FAC9D4}"/>
              </a:ext>
            </a:extLst>
          </p:cNvPr>
          <p:cNvSpPr>
            <a:spLocks noGrp="1"/>
          </p:cNvSpPr>
          <p:nvPr>
            <p:ph type="title"/>
          </p:nvPr>
        </p:nvSpPr>
        <p:spPr/>
        <p:txBody>
          <a:bodyPr/>
          <a:lstStyle/>
          <a:p>
            <a:r>
              <a:rPr lang="nl-NL"/>
              <a:t>Klik om stijl te bewerken</a:t>
            </a:r>
            <a:endParaRPr lang="nl-BE"/>
          </a:p>
        </p:txBody>
      </p:sp>
      <p:sp>
        <p:nvSpPr>
          <p:cNvPr id="3" name="Tijdelijke aanduiding voor verticale tekst 2">
            <a:extLst>
              <a:ext uri="{FF2B5EF4-FFF2-40B4-BE49-F238E27FC236}">
                <a16:creationId xmlns:a16="http://schemas.microsoft.com/office/drawing/2014/main" id="{3F037D20-7CD1-33BA-1730-F174A99C3BFA}"/>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40128E4D-FFF4-F21D-E2FC-F1D350B5EB99}"/>
              </a:ext>
            </a:extLst>
          </p:cNvPr>
          <p:cNvSpPr>
            <a:spLocks noGrp="1"/>
          </p:cNvSpPr>
          <p:nvPr>
            <p:ph type="dt" sz="half" idx="10"/>
          </p:nvPr>
        </p:nvSpPr>
        <p:spPr/>
        <p:txBody>
          <a:bodyPr/>
          <a:lstStyle/>
          <a:p>
            <a:fld id="{9E893086-5F60-44D3-9335-2FEA225FBCB9}" type="datetimeFigureOut">
              <a:rPr lang="nl-BE" smtClean="0"/>
              <a:t>3/04/2024</a:t>
            </a:fld>
            <a:endParaRPr lang="nl-BE"/>
          </a:p>
        </p:txBody>
      </p:sp>
      <p:sp>
        <p:nvSpPr>
          <p:cNvPr id="5" name="Tijdelijke aanduiding voor voettekst 4">
            <a:extLst>
              <a:ext uri="{FF2B5EF4-FFF2-40B4-BE49-F238E27FC236}">
                <a16:creationId xmlns:a16="http://schemas.microsoft.com/office/drawing/2014/main" id="{7AC0B227-6BA2-EA3D-2682-3BF3E3E29AA7}"/>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5255ACAE-671E-34C8-9435-A773AF218B7A}"/>
              </a:ext>
            </a:extLst>
          </p:cNvPr>
          <p:cNvSpPr>
            <a:spLocks noGrp="1"/>
          </p:cNvSpPr>
          <p:nvPr>
            <p:ph type="sldNum" sz="quarter" idx="12"/>
          </p:nvPr>
        </p:nvSpPr>
        <p:spPr/>
        <p:txBody>
          <a:bodyPr/>
          <a:lstStyle/>
          <a:p>
            <a:fld id="{10FCA34C-DCBF-4F08-B3C7-5E7976D3FBA6}" type="slidenum">
              <a:rPr lang="nl-BE" smtClean="0"/>
              <a:t>‹nr.›</a:t>
            </a:fld>
            <a:endParaRPr lang="nl-BE"/>
          </a:p>
        </p:txBody>
      </p:sp>
    </p:spTree>
    <p:extLst>
      <p:ext uri="{BB962C8B-B14F-4D97-AF65-F5344CB8AC3E}">
        <p14:creationId xmlns:p14="http://schemas.microsoft.com/office/powerpoint/2010/main" val="3392557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843A54B6-AD1C-1132-DE1A-C162F5007771}"/>
              </a:ext>
            </a:extLst>
          </p:cNvPr>
          <p:cNvSpPr>
            <a:spLocks noGrp="1"/>
          </p:cNvSpPr>
          <p:nvPr>
            <p:ph type="title" orient="vert"/>
          </p:nvPr>
        </p:nvSpPr>
        <p:spPr>
          <a:xfrm>
            <a:off x="8724900" y="365125"/>
            <a:ext cx="2628900" cy="5811838"/>
          </a:xfrm>
        </p:spPr>
        <p:txBody>
          <a:bodyPr vert="eaVert"/>
          <a:lstStyle/>
          <a:p>
            <a:r>
              <a:rPr lang="nl-NL"/>
              <a:t>Klik om stijl te bewerken</a:t>
            </a:r>
            <a:endParaRPr lang="nl-BE"/>
          </a:p>
        </p:txBody>
      </p:sp>
      <p:sp>
        <p:nvSpPr>
          <p:cNvPr id="3" name="Tijdelijke aanduiding voor verticale tekst 2">
            <a:extLst>
              <a:ext uri="{FF2B5EF4-FFF2-40B4-BE49-F238E27FC236}">
                <a16:creationId xmlns:a16="http://schemas.microsoft.com/office/drawing/2014/main" id="{A4C986A1-2AFA-879D-50F1-BEE68C7D244C}"/>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F154CB83-1158-DD97-3BBA-496DDCB32C71}"/>
              </a:ext>
            </a:extLst>
          </p:cNvPr>
          <p:cNvSpPr>
            <a:spLocks noGrp="1"/>
          </p:cNvSpPr>
          <p:nvPr>
            <p:ph type="dt" sz="half" idx="10"/>
          </p:nvPr>
        </p:nvSpPr>
        <p:spPr/>
        <p:txBody>
          <a:bodyPr/>
          <a:lstStyle/>
          <a:p>
            <a:fld id="{9E893086-5F60-44D3-9335-2FEA225FBCB9}" type="datetimeFigureOut">
              <a:rPr lang="nl-BE" smtClean="0"/>
              <a:t>3/04/2024</a:t>
            </a:fld>
            <a:endParaRPr lang="nl-BE"/>
          </a:p>
        </p:txBody>
      </p:sp>
      <p:sp>
        <p:nvSpPr>
          <p:cNvPr id="5" name="Tijdelijke aanduiding voor voettekst 4">
            <a:extLst>
              <a:ext uri="{FF2B5EF4-FFF2-40B4-BE49-F238E27FC236}">
                <a16:creationId xmlns:a16="http://schemas.microsoft.com/office/drawing/2014/main" id="{0C7D28FC-CF55-E492-1B00-70BE1B608CFB}"/>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2956DE50-312A-A199-3A57-633796D18095}"/>
              </a:ext>
            </a:extLst>
          </p:cNvPr>
          <p:cNvSpPr>
            <a:spLocks noGrp="1"/>
          </p:cNvSpPr>
          <p:nvPr>
            <p:ph type="sldNum" sz="quarter" idx="12"/>
          </p:nvPr>
        </p:nvSpPr>
        <p:spPr/>
        <p:txBody>
          <a:bodyPr/>
          <a:lstStyle/>
          <a:p>
            <a:fld id="{10FCA34C-DCBF-4F08-B3C7-5E7976D3FBA6}" type="slidenum">
              <a:rPr lang="nl-BE" smtClean="0"/>
              <a:t>‹nr.›</a:t>
            </a:fld>
            <a:endParaRPr lang="nl-BE"/>
          </a:p>
        </p:txBody>
      </p:sp>
    </p:spTree>
    <p:extLst>
      <p:ext uri="{BB962C8B-B14F-4D97-AF65-F5344CB8AC3E}">
        <p14:creationId xmlns:p14="http://schemas.microsoft.com/office/powerpoint/2010/main" val="22613672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09C915E-555D-B04C-7B99-948AD251C14A}"/>
              </a:ext>
            </a:extLst>
          </p:cNvPr>
          <p:cNvSpPr>
            <a:spLocks noGrp="1"/>
          </p:cNvSpPr>
          <p:nvPr>
            <p:ph type="title"/>
          </p:nvPr>
        </p:nvSpPr>
        <p:spPr/>
        <p:txBody>
          <a:bodyPr/>
          <a:lstStyle/>
          <a:p>
            <a:r>
              <a:rPr lang="nl-NL"/>
              <a:t>Klik om stijl te bewerken</a:t>
            </a:r>
            <a:endParaRPr lang="nl-BE"/>
          </a:p>
        </p:txBody>
      </p:sp>
      <p:sp>
        <p:nvSpPr>
          <p:cNvPr id="3" name="Tijdelijke aanduiding voor inhoud 2">
            <a:extLst>
              <a:ext uri="{FF2B5EF4-FFF2-40B4-BE49-F238E27FC236}">
                <a16:creationId xmlns:a16="http://schemas.microsoft.com/office/drawing/2014/main" id="{07DC3255-BB77-5254-1B55-5EF9CCB36E19}"/>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E24435DB-E620-EDDB-C378-F3A7182FAE74}"/>
              </a:ext>
            </a:extLst>
          </p:cNvPr>
          <p:cNvSpPr>
            <a:spLocks noGrp="1"/>
          </p:cNvSpPr>
          <p:nvPr>
            <p:ph type="dt" sz="half" idx="10"/>
          </p:nvPr>
        </p:nvSpPr>
        <p:spPr/>
        <p:txBody>
          <a:bodyPr/>
          <a:lstStyle/>
          <a:p>
            <a:fld id="{9E893086-5F60-44D3-9335-2FEA225FBCB9}" type="datetimeFigureOut">
              <a:rPr lang="nl-BE" smtClean="0"/>
              <a:t>3/04/2024</a:t>
            </a:fld>
            <a:endParaRPr lang="nl-BE"/>
          </a:p>
        </p:txBody>
      </p:sp>
      <p:sp>
        <p:nvSpPr>
          <p:cNvPr id="5" name="Tijdelijke aanduiding voor voettekst 4">
            <a:extLst>
              <a:ext uri="{FF2B5EF4-FFF2-40B4-BE49-F238E27FC236}">
                <a16:creationId xmlns:a16="http://schemas.microsoft.com/office/drawing/2014/main" id="{FE814F71-935C-0B58-630C-64C47DFA7AFB}"/>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5A6B6CBC-4AF1-831D-85FA-11201B2C3594}"/>
              </a:ext>
            </a:extLst>
          </p:cNvPr>
          <p:cNvSpPr>
            <a:spLocks noGrp="1"/>
          </p:cNvSpPr>
          <p:nvPr>
            <p:ph type="sldNum" sz="quarter" idx="12"/>
          </p:nvPr>
        </p:nvSpPr>
        <p:spPr/>
        <p:txBody>
          <a:bodyPr/>
          <a:lstStyle/>
          <a:p>
            <a:fld id="{10FCA34C-DCBF-4F08-B3C7-5E7976D3FBA6}" type="slidenum">
              <a:rPr lang="nl-BE" smtClean="0"/>
              <a:t>‹nr.›</a:t>
            </a:fld>
            <a:endParaRPr lang="nl-BE"/>
          </a:p>
        </p:txBody>
      </p:sp>
    </p:spTree>
    <p:extLst>
      <p:ext uri="{BB962C8B-B14F-4D97-AF65-F5344CB8AC3E}">
        <p14:creationId xmlns:p14="http://schemas.microsoft.com/office/powerpoint/2010/main" val="774281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AF4130B-5F75-6D01-DC54-B86A094C50B6}"/>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endParaRPr lang="nl-BE"/>
          </a:p>
        </p:txBody>
      </p:sp>
      <p:sp>
        <p:nvSpPr>
          <p:cNvPr id="3" name="Tijdelijke aanduiding voor tekst 2">
            <a:extLst>
              <a:ext uri="{FF2B5EF4-FFF2-40B4-BE49-F238E27FC236}">
                <a16:creationId xmlns:a16="http://schemas.microsoft.com/office/drawing/2014/main" id="{600B0253-318E-2FAA-A34B-681E145626C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A7970623-2539-F23F-5CD5-2487E5819F6A}"/>
              </a:ext>
            </a:extLst>
          </p:cNvPr>
          <p:cNvSpPr>
            <a:spLocks noGrp="1"/>
          </p:cNvSpPr>
          <p:nvPr>
            <p:ph type="dt" sz="half" idx="10"/>
          </p:nvPr>
        </p:nvSpPr>
        <p:spPr/>
        <p:txBody>
          <a:bodyPr/>
          <a:lstStyle/>
          <a:p>
            <a:fld id="{9E893086-5F60-44D3-9335-2FEA225FBCB9}" type="datetimeFigureOut">
              <a:rPr lang="nl-BE" smtClean="0"/>
              <a:t>3/04/2024</a:t>
            </a:fld>
            <a:endParaRPr lang="nl-BE"/>
          </a:p>
        </p:txBody>
      </p:sp>
      <p:sp>
        <p:nvSpPr>
          <p:cNvPr id="5" name="Tijdelijke aanduiding voor voettekst 4">
            <a:extLst>
              <a:ext uri="{FF2B5EF4-FFF2-40B4-BE49-F238E27FC236}">
                <a16:creationId xmlns:a16="http://schemas.microsoft.com/office/drawing/2014/main" id="{7DD878F3-6534-9AEA-8D97-E3B181BF1A4B}"/>
              </a:ext>
            </a:extLst>
          </p:cNvPr>
          <p:cNvSpPr>
            <a:spLocks noGrp="1"/>
          </p:cNvSpPr>
          <p:nvPr>
            <p:ph type="ftr" sz="quarter" idx="11"/>
          </p:nvPr>
        </p:nvSpPr>
        <p:spPr/>
        <p:txBody>
          <a:bodyPr/>
          <a:lstStyle/>
          <a:p>
            <a:endParaRPr lang="nl-BE"/>
          </a:p>
        </p:txBody>
      </p:sp>
      <p:sp>
        <p:nvSpPr>
          <p:cNvPr id="6" name="Tijdelijke aanduiding voor dianummer 5">
            <a:extLst>
              <a:ext uri="{FF2B5EF4-FFF2-40B4-BE49-F238E27FC236}">
                <a16:creationId xmlns:a16="http://schemas.microsoft.com/office/drawing/2014/main" id="{350FF29C-28DA-3363-8973-15E9D9A23DD9}"/>
              </a:ext>
            </a:extLst>
          </p:cNvPr>
          <p:cNvSpPr>
            <a:spLocks noGrp="1"/>
          </p:cNvSpPr>
          <p:nvPr>
            <p:ph type="sldNum" sz="quarter" idx="12"/>
          </p:nvPr>
        </p:nvSpPr>
        <p:spPr/>
        <p:txBody>
          <a:bodyPr/>
          <a:lstStyle/>
          <a:p>
            <a:fld id="{10FCA34C-DCBF-4F08-B3C7-5E7976D3FBA6}" type="slidenum">
              <a:rPr lang="nl-BE" smtClean="0"/>
              <a:t>‹nr.›</a:t>
            </a:fld>
            <a:endParaRPr lang="nl-BE"/>
          </a:p>
        </p:txBody>
      </p:sp>
    </p:spTree>
    <p:extLst>
      <p:ext uri="{BB962C8B-B14F-4D97-AF65-F5344CB8AC3E}">
        <p14:creationId xmlns:p14="http://schemas.microsoft.com/office/powerpoint/2010/main" val="3793060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9891A5-A28A-36A4-5CDA-0A577ACCA379}"/>
              </a:ext>
            </a:extLst>
          </p:cNvPr>
          <p:cNvSpPr>
            <a:spLocks noGrp="1"/>
          </p:cNvSpPr>
          <p:nvPr>
            <p:ph type="title"/>
          </p:nvPr>
        </p:nvSpPr>
        <p:spPr/>
        <p:txBody>
          <a:bodyPr/>
          <a:lstStyle/>
          <a:p>
            <a:r>
              <a:rPr lang="nl-NL"/>
              <a:t>Klik om stijl te bewerken</a:t>
            </a:r>
            <a:endParaRPr lang="nl-BE"/>
          </a:p>
        </p:txBody>
      </p:sp>
      <p:sp>
        <p:nvSpPr>
          <p:cNvPr id="3" name="Tijdelijke aanduiding voor inhoud 2">
            <a:extLst>
              <a:ext uri="{FF2B5EF4-FFF2-40B4-BE49-F238E27FC236}">
                <a16:creationId xmlns:a16="http://schemas.microsoft.com/office/drawing/2014/main" id="{AE1B2CF7-353D-D7B2-2013-11CD21CA80C7}"/>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inhoud 3">
            <a:extLst>
              <a:ext uri="{FF2B5EF4-FFF2-40B4-BE49-F238E27FC236}">
                <a16:creationId xmlns:a16="http://schemas.microsoft.com/office/drawing/2014/main" id="{891E96E7-31F3-53E9-992B-4043E5D85898}"/>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datum 4">
            <a:extLst>
              <a:ext uri="{FF2B5EF4-FFF2-40B4-BE49-F238E27FC236}">
                <a16:creationId xmlns:a16="http://schemas.microsoft.com/office/drawing/2014/main" id="{97634FEE-66FA-ED7D-B071-E735E35AFC34}"/>
              </a:ext>
            </a:extLst>
          </p:cNvPr>
          <p:cNvSpPr>
            <a:spLocks noGrp="1"/>
          </p:cNvSpPr>
          <p:nvPr>
            <p:ph type="dt" sz="half" idx="10"/>
          </p:nvPr>
        </p:nvSpPr>
        <p:spPr/>
        <p:txBody>
          <a:bodyPr/>
          <a:lstStyle/>
          <a:p>
            <a:fld id="{9E893086-5F60-44D3-9335-2FEA225FBCB9}" type="datetimeFigureOut">
              <a:rPr lang="nl-BE" smtClean="0"/>
              <a:t>3/04/2024</a:t>
            </a:fld>
            <a:endParaRPr lang="nl-BE"/>
          </a:p>
        </p:txBody>
      </p:sp>
      <p:sp>
        <p:nvSpPr>
          <p:cNvPr id="6" name="Tijdelijke aanduiding voor voettekst 5">
            <a:extLst>
              <a:ext uri="{FF2B5EF4-FFF2-40B4-BE49-F238E27FC236}">
                <a16:creationId xmlns:a16="http://schemas.microsoft.com/office/drawing/2014/main" id="{3FA786F6-81A1-0E81-B20C-37ECBDE6DE4E}"/>
              </a:ext>
            </a:extLst>
          </p:cNvPr>
          <p:cNvSpPr>
            <a:spLocks noGrp="1"/>
          </p:cNvSpPr>
          <p:nvPr>
            <p:ph type="ftr" sz="quarter" idx="11"/>
          </p:nvPr>
        </p:nvSpPr>
        <p:spPr/>
        <p:txBody>
          <a:bodyPr/>
          <a:lstStyle/>
          <a:p>
            <a:endParaRPr lang="nl-BE"/>
          </a:p>
        </p:txBody>
      </p:sp>
      <p:sp>
        <p:nvSpPr>
          <p:cNvPr id="7" name="Tijdelijke aanduiding voor dianummer 6">
            <a:extLst>
              <a:ext uri="{FF2B5EF4-FFF2-40B4-BE49-F238E27FC236}">
                <a16:creationId xmlns:a16="http://schemas.microsoft.com/office/drawing/2014/main" id="{C611C0B8-ADA3-4A84-861F-5C1F3B9C51B3}"/>
              </a:ext>
            </a:extLst>
          </p:cNvPr>
          <p:cNvSpPr>
            <a:spLocks noGrp="1"/>
          </p:cNvSpPr>
          <p:nvPr>
            <p:ph type="sldNum" sz="quarter" idx="12"/>
          </p:nvPr>
        </p:nvSpPr>
        <p:spPr/>
        <p:txBody>
          <a:bodyPr/>
          <a:lstStyle/>
          <a:p>
            <a:fld id="{10FCA34C-DCBF-4F08-B3C7-5E7976D3FBA6}" type="slidenum">
              <a:rPr lang="nl-BE" smtClean="0"/>
              <a:t>‹nr.›</a:t>
            </a:fld>
            <a:endParaRPr lang="nl-BE"/>
          </a:p>
        </p:txBody>
      </p:sp>
    </p:spTree>
    <p:extLst>
      <p:ext uri="{BB962C8B-B14F-4D97-AF65-F5344CB8AC3E}">
        <p14:creationId xmlns:p14="http://schemas.microsoft.com/office/powerpoint/2010/main" val="17848558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60BB7C-A434-EB20-646C-6F659A80BC89}"/>
              </a:ext>
            </a:extLst>
          </p:cNvPr>
          <p:cNvSpPr>
            <a:spLocks noGrp="1"/>
          </p:cNvSpPr>
          <p:nvPr>
            <p:ph type="title"/>
          </p:nvPr>
        </p:nvSpPr>
        <p:spPr>
          <a:xfrm>
            <a:off x="839788" y="365125"/>
            <a:ext cx="10515600" cy="1325563"/>
          </a:xfrm>
        </p:spPr>
        <p:txBody>
          <a:bodyPr/>
          <a:lstStyle/>
          <a:p>
            <a:r>
              <a:rPr lang="nl-NL"/>
              <a:t>Klik om stijl te bewerken</a:t>
            </a:r>
            <a:endParaRPr lang="nl-BE"/>
          </a:p>
        </p:txBody>
      </p:sp>
      <p:sp>
        <p:nvSpPr>
          <p:cNvPr id="3" name="Tijdelijke aanduiding voor tekst 2">
            <a:extLst>
              <a:ext uri="{FF2B5EF4-FFF2-40B4-BE49-F238E27FC236}">
                <a16:creationId xmlns:a16="http://schemas.microsoft.com/office/drawing/2014/main" id="{70540133-5376-F3ED-FA2E-61610C3B07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6C5FDBFA-78EC-4993-C747-7782D32C33BE}"/>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5" name="Tijdelijke aanduiding voor tekst 4">
            <a:extLst>
              <a:ext uri="{FF2B5EF4-FFF2-40B4-BE49-F238E27FC236}">
                <a16:creationId xmlns:a16="http://schemas.microsoft.com/office/drawing/2014/main" id="{E6BF9006-946A-E5CB-2726-88822B39724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7A818D98-CD38-A6C2-9E01-2EEBB2B02B10}"/>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7" name="Tijdelijke aanduiding voor datum 6">
            <a:extLst>
              <a:ext uri="{FF2B5EF4-FFF2-40B4-BE49-F238E27FC236}">
                <a16:creationId xmlns:a16="http://schemas.microsoft.com/office/drawing/2014/main" id="{1880F43F-6CAC-842A-BB11-79BC756D65A8}"/>
              </a:ext>
            </a:extLst>
          </p:cNvPr>
          <p:cNvSpPr>
            <a:spLocks noGrp="1"/>
          </p:cNvSpPr>
          <p:nvPr>
            <p:ph type="dt" sz="half" idx="10"/>
          </p:nvPr>
        </p:nvSpPr>
        <p:spPr/>
        <p:txBody>
          <a:bodyPr/>
          <a:lstStyle/>
          <a:p>
            <a:fld id="{9E893086-5F60-44D3-9335-2FEA225FBCB9}" type="datetimeFigureOut">
              <a:rPr lang="nl-BE" smtClean="0"/>
              <a:t>3/04/2024</a:t>
            </a:fld>
            <a:endParaRPr lang="nl-BE"/>
          </a:p>
        </p:txBody>
      </p:sp>
      <p:sp>
        <p:nvSpPr>
          <p:cNvPr id="8" name="Tijdelijke aanduiding voor voettekst 7">
            <a:extLst>
              <a:ext uri="{FF2B5EF4-FFF2-40B4-BE49-F238E27FC236}">
                <a16:creationId xmlns:a16="http://schemas.microsoft.com/office/drawing/2014/main" id="{5B9AC37D-81D4-D3F3-3A97-A97713A13FD2}"/>
              </a:ext>
            </a:extLst>
          </p:cNvPr>
          <p:cNvSpPr>
            <a:spLocks noGrp="1"/>
          </p:cNvSpPr>
          <p:nvPr>
            <p:ph type="ftr" sz="quarter" idx="11"/>
          </p:nvPr>
        </p:nvSpPr>
        <p:spPr/>
        <p:txBody>
          <a:bodyPr/>
          <a:lstStyle/>
          <a:p>
            <a:endParaRPr lang="nl-BE"/>
          </a:p>
        </p:txBody>
      </p:sp>
      <p:sp>
        <p:nvSpPr>
          <p:cNvPr id="9" name="Tijdelijke aanduiding voor dianummer 8">
            <a:extLst>
              <a:ext uri="{FF2B5EF4-FFF2-40B4-BE49-F238E27FC236}">
                <a16:creationId xmlns:a16="http://schemas.microsoft.com/office/drawing/2014/main" id="{5AEF2273-D1DD-63EC-D72D-4B21342EFCAB}"/>
              </a:ext>
            </a:extLst>
          </p:cNvPr>
          <p:cNvSpPr>
            <a:spLocks noGrp="1"/>
          </p:cNvSpPr>
          <p:nvPr>
            <p:ph type="sldNum" sz="quarter" idx="12"/>
          </p:nvPr>
        </p:nvSpPr>
        <p:spPr/>
        <p:txBody>
          <a:bodyPr/>
          <a:lstStyle/>
          <a:p>
            <a:fld id="{10FCA34C-DCBF-4F08-B3C7-5E7976D3FBA6}" type="slidenum">
              <a:rPr lang="nl-BE" smtClean="0"/>
              <a:t>‹nr.›</a:t>
            </a:fld>
            <a:endParaRPr lang="nl-BE"/>
          </a:p>
        </p:txBody>
      </p:sp>
    </p:spTree>
    <p:extLst>
      <p:ext uri="{BB962C8B-B14F-4D97-AF65-F5344CB8AC3E}">
        <p14:creationId xmlns:p14="http://schemas.microsoft.com/office/powerpoint/2010/main" val="1674983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09A84B-3B33-C19E-08FA-0B77273D8C59}"/>
              </a:ext>
            </a:extLst>
          </p:cNvPr>
          <p:cNvSpPr>
            <a:spLocks noGrp="1"/>
          </p:cNvSpPr>
          <p:nvPr>
            <p:ph type="title"/>
          </p:nvPr>
        </p:nvSpPr>
        <p:spPr/>
        <p:txBody>
          <a:bodyPr/>
          <a:lstStyle/>
          <a:p>
            <a:r>
              <a:rPr lang="nl-NL"/>
              <a:t>Klik om stijl te bewerken</a:t>
            </a:r>
            <a:endParaRPr lang="nl-BE"/>
          </a:p>
        </p:txBody>
      </p:sp>
      <p:sp>
        <p:nvSpPr>
          <p:cNvPr id="3" name="Tijdelijke aanduiding voor datum 2">
            <a:extLst>
              <a:ext uri="{FF2B5EF4-FFF2-40B4-BE49-F238E27FC236}">
                <a16:creationId xmlns:a16="http://schemas.microsoft.com/office/drawing/2014/main" id="{085C9B06-73F3-A875-6D38-13B30000DFDE}"/>
              </a:ext>
            </a:extLst>
          </p:cNvPr>
          <p:cNvSpPr>
            <a:spLocks noGrp="1"/>
          </p:cNvSpPr>
          <p:nvPr>
            <p:ph type="dt" sz="half" idx="10"/>
          </p:nvPr>
        </p:nvSpPr>
        <p:spPr/>
        <p:txBody>
          <a:bodyPr/>
          <a:lstStyle/>
          <a:p>
            <a:fld id="{9E893086-5F60-44D3-9335-2FEA225FBCB9}" type="datetimeFigureOut">
              <a:rPr lang="nl-BE" smtClean="0"/>
              <a:t>3/04/2024</a:t>
            </a:fld>
            <a:endParaRPr lang="nl-BE"/>
          </a:p>
        </p:txBody>
      </p:sp>
      <p:sp>
        <p:nvSpPr>
          <p:cNvPr id="4" name="Tijdelijke aanduiding voor voettekst 3">
            <a:extLst>
              <a:ext uri="{FF2B5EF4-FFF2-40B4-BE49-F238E27FC236}">
                <a16:creationId xmlns:a16="http://schemas.microsoft.com/office/drawing/2014/main" id="{B84A33EB-C928-BD25-8A17-C3346707EF11}"/>
              </a:ext>
            </a:extLst>
          </p:cNvPr>
          <p:cNvSpPr>
            <a:spLocks noGrp="1"/>
          </p:cNvSpPr>
          <p:nvPr>
            <p:ph type="ftr" sz="quarter" idx="11"/>
          </p:nvPr>
        </p:nvSpPr>
        <p:spPr/>
        <p:txBody>
          <a:bodyPr/>
          <a:lstStyle/>
          <a:p>
            <a:endParaRPr lang="nl-BE"/>
          </a:p>
        </p:txBody>
      </p:sp>
      <p:sp>
        <p:nvSpPr>
          <p:cNvPr id="5" name="Tijdelijke aanduiding voor dianummer 4">
            <a:extLst>
              <a:ext uri="{FF2B5EF4-FFF2-40B4-BE49-F238E27FC236}">
                <a16:creationId xmlns:a16="http://schemas.microsoft.com/office/drawing/2014/main" id="{521C3B42-73CD-C440-DEB2-38A531C09E47}"/>
              </a:ext>
            </a:extLst>
          </p:cNvPr>
          <p:cNvSpPr>
            <a:spLocks noGrp="1"/>
          </p:cNvSpPr>
          <p:nvPr>
            <p:ph type="sldNum" sz="quarter" idx="12"/>
          </p:nvPr>
        </p:nvSpPr>
        <p:spPr/>
        <p:txBody>
          <a:bodyPr/>
          <a:lstStyle/>
          <a:p>
            <a:fld id="{10FCA34C-DCBF-4F08-B3C7-5E7976D3FBA6}" type="slidenum">
              <a:rPr lang="nl-BE" smtClean="0"/>
              <a:t>‹nr.›</a:t>
            </a:fld>
            <a:endParaRPr lang="nl-BE"/>
          </a:p>
        </p:txBody>
      </p:sp>
    </p:spTree>
    <p:extLst>
      <p:ext uri="{BB962C8B-B14F-4D97-AF65-F5344CB8AC3E}">
        <p14:creationId xmlns:p14="http://schemas.microsoft.com/office/powerpoint/2010/main" val="18506909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87E6DD45-4C2A-E66C-7088-793125FB0BE2}"/>
              </a:ext>
            </a:extLst>
          </p:cNvPr>
          <p:cNvSpPr>
            <a:spLocks noGrp="1"/>
          </p:cNvSpPr>
          <p:nvPr>
            <p:ph type="dt" sz="half" idx="10"/>
          </p:nvPr>
        </p:nvSpPr>
        <p:spPr/>
        <p:txBody>
          <a:bodyPr/>
          <a:lstStyle/>
          <a:p>
            <a:fld id="{9E893086-5F60-44D3-9335-2FEA225FBCB9}" type="datetimeFigureOut">
              <a:rPr lang="nl-BE" smtClean="0"/>
              <a:t>3/04/2024</a:t>
            </a:fld>
            <a:endParaRPr lang="nl-BE"/>
          </a:p>
        </p:txBody>
      </p:sp>
      <p:sp>
        <p:nvSpPr>
          <p:cNvPr id="3" name="Tijdelijke aanduiding voor voettekst 2">
            <a:extLst>
              <a:ext uri="{FF2B5EF4-FFF2-40B4-BE49-F238E27FC236}">
                <a16:creationId xmlns:a16="http://schemas.microsoft.com/office/drawing/2014/main" id="{117EA6A9-2E38-F58A-ABF1-C67D9EC85EF2}"/>
              </a:ext>
            </a:extLst>
          </p:cNvPr>
          <p:cNvSpPr>
            <a:spLocks noGrp="1"/>
          </p:cNvSpPr>
          <p:nvPr>
            <p:ph type="ftr" sz="quarter" idx="11"/>
          </p:nvPr>
        </p:nvSpPr>
        <p:spPr/>
        <p:txBody>
          <a:bodyPr/>
          <a:lstStyle/>
          <a:p>
            <a:endParaRPr lang="nl-BE"/>
          </a:p>
        </p:txBody>
      </p:sp>
      <p:sp>
        <p:nvSpPr>
          <p:cNvPr id="4" name="Tijdelijke aanduiding voor dianummer 3">
            <a:extLst>
              <a:ext uri="{FF2B5EF4-FFF2-40B4-BE49-F238E27FC236}">
                <a16:creationId xmlns:a16="http://schemas.microsoft.com/office/drawing/2014/main" id="{21223140-BBD1-3440-277D-82FCF49C1D8A}"/>
              </a:ext>
            </a:extLst>
          </p:cNvPr>
          <p:cNvSpPr>
            <a:spLocks noGrp="1"/>
          </p:cNvSpPr>
          <p:nvPr>
            <p:ph type="sldNum" sz="quarter" idx="12"/>
          </p:nvPr>
        </p:nvSpPr>
        <p:spPr/>
        <p:txBody>
          <a:bodyPr/>
          <a:lstStyle/>
          <a:p>
            <a:fld id="{10FCA34C-DCBF-4F08-B3C7-5E7976D3FBA6}" type="slidenum">
              <a:rPr lang="nl-BE" smtClean="0"/>
              <a:t>‹nr.›</a:t>
            </a:fld>
            <a:endParaRPr lang="nl-BE"/>
          </a:p>
        </p:txBody>
      </p:sp>
    </p:spTree>
    <p:extLst>
      <p:ext uri="{BB962C8B-B14F-4D97-AF65-F5344CB8AC3E}">
        <p14:creationId xmlns:p14="http://schemas.microsoft.com/office/powerpoint/2010/main" val="5687062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7DACD7-E715-24C5-DC4F-C78A888B3F9D}"/>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nl-BE"/>
          </a:p>
        </p:txBody>
      </p:sp>
      <p:sp>
        <p:nvSpPr>
          <p:cNvPr id="3" name="Tijdelijke aanduiding voor inhoud 2">
            <a:extLst>
              <a:ext uri="{FF2B5EF4-FFF2-40B4-BE49-F238E27FC236}">
                <a16:creationId xmlns:a16="http://schemas.microsoft.com/office/drawing/2014/main" id="{9BEE9BDB-45F4-FDC9-E8B6-524DD1E9582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tekst 3">
            <a:extLst>
              <a:ext uri="{FF2B5EF4-FFF2-40B4-BE49-F238E27FC236}">
                <a16:creationId xmlns:a16="http://schemas.microsoft.com/office/drawing/2014/main" id="{374F1052-5591-A6FA-A0AD-5FB1D1C04A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D3824F9A-FD15-3DFD-84F6-AC5A7012BFD9}"/>
              </a:ext>
            </a:extLst>
          </p:cNvPr>
          <p:cNvSpPr>
            <a:spLocks noGrp="1"/>
          </p:cNvSpPr>
          <p:nvPr>
            <p:ph type="dt" sz="half" idx="10"/>
          </p:nvPr>
        </p:nvSpPr>
        <p:spPr/>
        <p:txBody>
          <a:bodyPr/>
          <a:lstStyle/>
          <a:p>
            <a:fld id="{9E893086-5F60-44D3-9335-2FEA225FBCB9}" type="datetimeFigureOut">
              <a:rPr lang="nl-BE" smtClean="0"/>
              <a:t>3/04/2024</a:t>
            </a:fld>
            <a:endParaRPr lang="nl-BE"/>
          </a:p>
        </p:txBody>
      </p:sp>
      <p:sp>
        <p:nvSpPr>
          <p:cNvPr id="6" name="Tijdelijke aanduiding voor voettekst 5">
            <a:extLst>
              <a:ext uri="{FF2B5EF4-FFF2-40B4-BE49-F238E27FC236}">
                <a16:creationId xmlns:a16="http://schemas.microsoft.com/office/drawing/2014/main" id="{1BA7A244-2C4E-AD10-13A9-D5B690AB0D25}"/>
              </a:ext>
            </a:extLst>
          </p:cNvPr>
          <p:cNvSpPr>
            <a:spLocks noGrp="1"/>
          </p:cNvSpPr>
          <p:nvPr>
            <p:ph type="ftr" sz="quarter" idx="11"/>
          </p:nvPr>
        </p:nvSpPr>
        <p:spPr/>
        <p:txBody>
          <a:bodyPr/>
          <a:lstStyle/>
          <a:p>
            <a:endParaRPr lang="nl-BE"/>
          </a:p>
        </p:txBody>
      </p:sp>
      <p:sp>
        <p:nvSpPr>
          <p:cNvPr id="7" name="Tijdelijke aanduiding voor dianummer 6">
            <a:extLst>
              <a:ext uri="{FF2B5EF4-FFF2-40B4-BE49-F238E27FC236}">
                <a16:creationId xmlns:a16="http://schemas.microsoft.com/office/drawing/2014/main" id="{37DE122A-03BA-D614-E962-3D82352B996A}"/>
              </a:ext>
            </a:extLst>
          </p:cNvPr>
          <p:cNvSpPr>
            <a:spLocks noGrp="1"/>
          </p:cNvSpPr>
          <p:nvPr>
            <p:ph type="sldNum" sz="quarter" idx="12"/>
          </p:nvPr>
        </p:nvSpPr>
        <p:spPr/>
        <p:txBody>
          <a:bodyPr/>
          <a:lstStyle/>
          <a:p>
            <a:fld id="{10FCA34C-DCBF-4F08-B3C7-5E7976D3FBA6}" type="slidenum">
              <a:rPr lang="nl-BE" smtClean="0"/>
              <a:t>‹nr.›</a:t>
            </a:fld>
            <a:endParaRPr lang="nl-BE"/>
          </a:p>
        </p:txBody>
      </p:sp>
    </p:spTree>
    <p:extLst>
      <p:ext uri="{BB962C8B-B14F-4D97-AF65-F5344CB8AC3E}">
        <p14:creationId xmlns:p14="http://schemas.microsoft.com/office/powerpoint/2010/main" val="37100142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7B7125-E70C-8C4B-0336-A128CB17AE5B}"/>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nl-BE"/>
          </a:p>
        </p:txBody>
      </p:sp>
      <p:sp>
        <p:nvSpPr>
          <p:cNvPr id="3" name="Tijdelijke aanduiding voor afbeelding 2">
            <a:extLst>
              <a:ext uri="{FF2B5EF4-FFF2-40B4-BE49-F238E27FC236}">
                <a16:creationId xmlns:a16="http://schemas.microsoft.com/office/drawing/2014/main" id="{7CD5479B-CB36-0018-0457-15AB570A02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ijdelijke aanduiding voor tekst 3">
            <a:extLst>
              <a:ext uri="{FF2B5EF4-FFF2-40B4-BE49-F238E27FC236}">
                <a16:creationId xmlns:a16="http://schemas.microsoft.com/office/drawing/2014/main" id="{9CED5B93-881D-A221-4E53-2F0979DF8E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A6A9AC91-3D16-E028-B2F6-3BE215F404A5}"/>
              </a:ext>
            </a:extLst>
          </p:cNvPr>
          <p:cNvSpPr>
            <a:spLocks noGrp="1"/>
          </p:cNvSpPr>
          <p:nvPr>
            <p:ph type="dt" sz="half" idx="10"/>
          </p:nvPr>
        </p:nvSpPr>
        <p:spPr/>
        <p:txBody>
          <a:bodyPr/>
          <a:lstStyle/>
          <a:p>
            <a:fld id="{9E893086-5F60-44D3-9335-2FEA225FBCB9}" type="datetimeFigureOut">
              <a:rPr lang="nl-BE" smtClean="0"/>
              <a:t>3/04/2024</a:t>
            </a:fld>
            <a:endParaRPr lang="nl-BE"/>
          </a:p>
        </p:txBody>
      </p:sp>
      <p:sp>
        <p:nvSpPr>
          <p:cNvPr id="6" name="Tijdelijke aanduiding voor voettekst 5">
            <a:extLst>
              <a:ext uri="{FF2B5EF4-FFF2-40B4-BE49-F238E27FC236}">
                <a16:creationId xmlns:a16="http://schemas.microsoft.com/office/drawing/2014/main" id="{88BABDDB-C6CD-B2F5-F24A-54D6F1B1FB33}"/>
              </a:ext>
            </a:extLst>
          </p:cNvPr>
          <p:cNvSpPr>
            <a:spLocks noGrp="1"/>
          </p:cNvSpPr>
          <p:nvPr>
            <p:ph type="ftr" sz="quarter" idx="11"/>
          </p:nvPr>
        </p:nvSpPr>
        <p:spPr/>
        <p:txBody>
          <a:bodyPr/>
          <a:lstStyle/>
          <a:p>
            <a:endParaRPr lang="nl-BE"/>
          </a:p>
        </p:txBody>
      </p:sp>
      <p:sp>
        <p:nvSpPr>
          <p:cNvPr id="7" name="Tijdelijke aanduiding voor dianummer 6">
            <a:extLst>
              <a:ext uri="{FF2B5EF4-FFF2-40B4-BE49-F238E27FC236}">
                <a16:creationId xmlns:a16="http://schemas.microsoft.com/office/drawing/2014/main" id="{60A581AA-00D2-9580-3782-F71BB618E618}"/>
              </a:ext>
            </a:extLst>
          </p:cNvPr>
          <p:cNvSpPr>
            <a:spLocks noGrp="1"/>
          </p:cNvSpPr>
          <p:nvPr>
            <p:ph type="sldNum" sz="quarter" idx="12"/>
          </p:nvPr>
        </p:nvSpPr>
        <p:spPr/>
        <p:txBody>
          <a:bodyPr/>
          <a:lstStyle/>
          <a:p>
            <a:fld id="{10FCA34C-DCBF-4F08-B3C7-5E7976D3FBA6}" type="slidenum">
              <a:rPr lang="nl-BE" smtClean="0"/>
              <a:t>‹nr.›</a:t>
            </a:fld>
            <a:endParaRPr lang="nl-BE"/>
          </a:p>
        </p:txBody>
      </p:sp>
    </p:spTree>
    <p:extLst>
      <p:ext uri="{BB962C8B-B14F-4D97-AF65-F5344CB8AC3E}">
        <p14:creationId xmlns:p14="http://schemas.microsoft.com/office/powerpoint/2010/main" val="2989668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39D0748A-ED2F-E0AF-8571-4F903F72351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endParaRPr lang="nl-BE"/>
          </a:p>
        </p:txBody>
      </p:sp>
      <p:sp>
        <p:nvSpPr>
          <p:cNvPr id="3" name="Tijdelijke aanduiding voor tekst 2">
            <a:extLst>
              <a:ext uri="{FF2B5EF4-FFF2-40B4-BE49-F238E27FC236}">
                <a16:creationId xmlns:a16="http://schemas.microsoft.com/office/drawing/2014/main" id="{EE071156-A501-855E-1B19-E7E63121936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nl-BE"/>
          </a:p>
        </p:txBody>
      </p:sp>
      <p:sp>
        <p:nvSpPr>
          <p:cNvPr id="4" name="Tijdelijke aanduiding voor datum 3">
            <a:extLst>
              <a:ext uri="{FF2B5EF4-FFF2-40B4-BE49-F238E27FC236}">
                <a16:creationId xmlns:a16="http://schemas.microsoft.com/office/drawing/2014/main" id="{3BC87804-B0D8-2E60-A1AB-5C4B7B5F09A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9E893086-5F60-44D3-9335-2FEA225FBCB9}" type="datetimeFigureOut">
              <a:rPr lang="nl-BE" smtClean="0"/>
              <a:t>3/04/2024</a:t>
            </a:fld>
            <a:endParaRPr lang="nl-BE"/>
          </a:p>
        </p:txBody>
      </p:sp>
      <p:sp>
        <p:nvSpPr>
          <p:cNvPr id="5" name="Tijdelijke aanduiding voor voettekst 4">
            <a:extLst>
              <a:ext uri="{FF2B5EF4-FFF2-40B4-BE49-F238E27FC236}">
                <a16:creationId xmlns:a16="http://schemas.microsoft.com/office/drawing/2014/main" id="{6575DE32-6A29-9DBB-F77A-75AD4B6DA6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nl-BE"/>
          </a:p>
        </p:txBody>
      </p:sp>
      <p:sp>
        <p:nvSpPr>
          <p:cNvPr id="6" name="Tijdelijke aanduiding voor dianummer 5">
            <a:extLst>
              <a:ext uri="{FF2B5EF4-FFF2-40B4-BE49-F238E27FC236}">
                <a16:creationId xmlns:a16="http://schemas.microsoft.com/office/drawing/2014/main" id="{D29E46DA-14C7-F7C2-14D9-29CE85B4FED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0FCA34C-DCBF-4F08-B3C7-5E7976D3FBA6}" type="slidenum">
              <a:rPr lang="nl-BE" smtClean="0"/>
              <a:t>‹nr.›</a:t>
            </a:fld>
            <a:endParaRPr lang="nl-BE"/>
          </a:p>
        </p:txBody>
      </p:sp>
    </p:spTree>
    <p:extLst>
      <p:ext uri="{BB962C8B-B14F-4D97-AF65-F5344CB8AC3E}">
        <p14:creationId xmlns:p14="http://schemas.microsoft.com/office/powerpoint/2010/main" val="9764299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hyperlink" Target="https://www.kuleuven.be/english/studentservices/index.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icts.kuleuven.be/crmforms/27"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icts.kuleuven.be/crmforms/29"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icts.kuleuven.be/crmforms/29"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kuleuven.be/english/research/phd/index" TargetMode="External"/><Relationship Id="rId2" Type="http://schemas.openxmlformats.org/officeDocument/2006/relationships/hyperlink" Target="https://www.kuleuven.be/english/studentservices/studentservicesleuven/index.html" TargetMode="External"/><Relationship Id="rId1" Type="http://schemas.openxmlformats.org/officeDocument/2006/relationships/slideLayout" Target="../slideLayouts/slideLayout2.xml"/><Relationship Id="rId4" Type="http://schemas.openxmlformats.org/officeDocument/2006/relationships/hyperlink" Target="https://www.kuleuven.be/personeel/jobsite/en/working-at-kuleuven/working-at-kuleuven"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kuleuven.be/wieiswie/en/person/ue709996" TargetMode="External"/><Relationship Id="rId2" Type="http://schemas.openxmlformats.org/officeDocument/2006/relationships/hyperlink" Target="https://www.kuleuven.be/english/stuvo/pangaea/forms/registration-volunteerin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esnleuven.be/partners" TargetMode="External"/><Relationship Id="rId2" Type="http://schemas.openxmlformats.org/officeDocument/2006/relationships/hyperlink" Target="https://www.esnleuven.be/sports"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www.esnleuven.be/accommodation"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www.kuleuven.be/english/life-at-ku-leuven"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mailto:Geert.delepeleer@kuleuven.be"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kuleuven.be/english/stuvo/pangaea/contact/index.html" TargetMode="External"/><Relationship Id="rId2" Type="http://schemas.openxmlformats.org/officeDocument/2006/relationships/hyperlink" Target="https://www.kuleuven.be/english/stuvo/pangaea/meeting-centre/room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kuleuven.be/english/stuvo/pangaea/whats-on/index.html#apri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kuleuven.be/english/studentservices/pangaea/meeting-centre/room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icts.kuleuven.be/crmforms/9"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280AE-550D-EA6E-E513-6F95576D6899}"/>
              </a:ext>
            </a:extLst>
          </p:cNvPr>
          <p:cNvSpPr>
            <a:spLocks noGrp="1"/>
          </p:cNvSpPr>
          <p:nvPr>
            <p:ph type="ctrTitle"/>
          </p:nvPr>
        </p:nvSpPr>
        <p:spPr>
          <a:xfrm>
            <a:off x="1524000" y="1405747"/>
            <a:ext cx="9144000" cy="2387600"/>
          </a:xfrm>
        </p:spPr>
        <p:txBody>
          <a:bodyPr/>
          <a:lstStyle/>
          <a:p>
            <a:r>
              <a:rPr lang="en-US" dirty="0"/>
              <a:t>Buddy system at KU Leuven</a:t>
            </a:r>
          </a:p>
        </p:txBody>
      </p:sp>
      <p:sp>
        <p:nvSpPr>
          <p:cNvPr id="3" name="Subtitle 2">
            <a:extLst>
              <a:ext uri="{FF2B5EF4-FFF2-40B4-BE49-F238E27FC236}">
                <a16:creationId xmlns:a16="http://schemas.microsoft.com/office/drawing/2014/main" id="{32A76E7F-14CD-C375-4DDB-BD28AEEDEE6C}"/>
              </a:ext>
            </a:extLst>
          </p:cNvPr>
          <p:cNvSpPr>
            <a:spLocks noGrp="1"/>
          </p:cNvSpPr>
          <p:nvPr>
            <p:ph type="subTitle" idx="1"/>
          </p:nvPr>
        </p:nvSpPr>
        <p:spPr>
          <a:xfrm>
            <a:off x="1524000" y="3894299"/>
            <a:ext cx="9144000" cy="1655762"/>
          </a:xfrm>
        </p:spPr>
        <p:txBody>
          <a:bodyPr/>
          <a:lstStyle/>
          <a:p>
            <a:r>
              <a:rPr lang="nl-BE" dirty="0" err="1"/>
              <a:t>Biosint</a:t>
            </a:r>
            <a:r>
              <a:rPr lang="nl-BE" dirty="0"/>
              <a:t>-Mostar- April 4th 2024</a:t>
            </a:r>
          </a:p>
          <a:p>
            <a:r>
              <a:rPr lang="nl-BE" dirty="0"/>
              <a:t>Geert De Lepeleer </a:t>
            </a:r>
          </a:p>
          <a:p>
            <a:endParaRPr lang="en-US" dirty="0"/>
          </a:p>
        </p:txBody>
      </p:sp>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Tree>
    <p:extLst>
      <p:ext uri="{BB962C8B-B14F-4D97-AF65-F5344CB8AC3E}">
        <p14:creationId xmlns:p14="http://schemas.microsoft.com/office/powerpoint/2010/main" val="39857054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437C47-513A-FAF2-0CE1-F9ADE6E797D9}"/>
              </a:ext>
            </a:extLst>
          </p:cNvPr>
          <p:cNvSpPr>
            <a:spLocks noGrp="1"/>
          </p:cNvSpPr>
          <p:nvPr>
            <p:ph type="title"/>
          </p:nvPr>
        </p:nvSpPr>
        <p:spPr/>
        <p:txBody>
          <a:bodyPr/>
          <a:lstStyle/>
          <a:p>
            <a:r>
              <a:rPr lang="nl-BE" dirty="0"/>
              <a:t>2.2 STUVO ( </a:t>
            </a:r>
            <a:r>
              <a:rPr lang="nl-BE" dirty="0" err="1"/>
              <a:t>social</a:t>
            </a:r>
            <a:r>
              <a:rPr lang="nl-BE" dirty="0"/>
              <a:t> services ) </a:t>
            </a:r>
          </a:p>
        </p:txBody>
      </p:sp>
      <p:sp>
        <p:nvSpPr>
          <p:cNvPr id="3" name="Tijdelijke aanduiding voor inhoud 2">
            <a:extLst>
              <a:ext uri="{FF2B5EF4-FFF2-40B4-BE49-F238E27FC236}">
                <a16:creationId xmlns:a16="http://schemas.microsoft.com/office/drawing/2014/main" id="{5FB2E133-51F9-953F-DD53-DCBA02080E2D}"/>
              </a:ext>
            </a:extLst>
          </p:cNvPr>
          <p:cNvSpPr>
            <a:spLocks noGrp="1"/>
          </p:cNvSpPr>
          <p:nvPr>
            <p:ph idx="1"/>
          </p:nvPr>
        </p:nvSpPr>
        <p:spPr/>
        <p:txBody>
          <a:bodyPr>
            <a:normAutofit fontScale="85000" lnSpcReduction="20000"/>
          </a:bodyPr>
          <a:lstStyle/>
          <a:p>
            <a:pPr>
              <a:lnSpc>
                <a:spcPct val="107000"/>
              </a:lnSpc>
              <a:spcAft>
                <a:spcPts val="800"/>
              </a:spcAft>
            </a:pPr>
            <a:r>
              <a:rPr lang="en-US" kern="0" dirty="0">
                <a:solidFill>
                  <a:srgbClr val="333333"/>
                </a:solidFill>
                <a:effectLst/>
                <a:latin typeface="+mj-lt"/>
                <a:ea typeface="Times New Roman" panose="02020603050405020304" pitchFamily="18" charset="0"/>
                <a:cs typeface="Times New Roman" panose="02020603050405020304" pitchFamily="18" charset="0"/>
              </a:rPr>
              <a:t>Buddies can show you the way, but they are not personal assistants. You can always turn to </a:t>
            </a:r>
            <a:r>
              <a:rPr lang="en-US" u="sng" kern="0" dirty="0">
                <a:solidFill>
                  <a:srgbClr val="004070"/>
                </a:solidFill>
                <a:effectLst/>
                <a:latin typeface="+mj-lt"/>
                <a:ea typeface="Times New Roman" panose="02020603050405020304" pitchFamily="18" charset="0"/>
                <a:cs typeface="Times New Roman" panose="02020603050405020304" pitchFamily="18" charset="0"/>
                <a:hlinkClick r:id="rId2"/>
              </a:rPr>
              <a:t>KU Leuven </a:t>
            </a:r>
            <a:r>
              <a:rPr lang="en-US" u="sng" kern="0" dirty="0" err="1">
                <a:solidFill>
                  <a:srgbClr val="004070"/>
                </a:solidFill>
                <a:effectLst/>
                <a:latin typeface="+mj-lt"/>
                <a:ea typeface="Times New Roman" panose="02020603050405020304" pitchFamily="18" charset="0"/>
                <a:cs typeface="Times New Roman" panose="02020603050405020304" pitchFamily="18" charset="0"/>
                <a:hlinkClick r:id="rId2"/>
              </a:rPr>
              <a:t>Stuvo</a:t>
            </a:r>
            <a:r>
              <a:rPr lang="en-US" kern="0" dirty="0">
                <a:solidFill>
                  <a:srgbClr val="333333"/>
                </a:solidFill>
                <a:effectLst/>
                <a:latin typeface="+mj-lt"/>
                <a:ea typeface="Times New Roman" panose="02020603050405020304" pitchFamily="18" charset="0"/>
                <a:cs typeface="Times New Roman" panose="02020603050405020304" pitchFamily="18" charset="0"/>
              </a:rPr>
              <a:t> with any questions about:</a:t>
            </a:r>
            <a:endParaRPr lang="nl-BE" kern="100" dirty="0">
              <a:effectLst/>
              <a:latin typeface="+mj-lt"/>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nl-BE" kern="0" dirty="0" err="1">
                <a:solidFill>
                  <a:srgbClr val="333333"/>
                </a:solidFill>
                <a:effectLst/>
                <a:latin typeface="+mj-lt"/>
                <a:ea typeface="Times New Roman" panose="02020603050405020304" pitchFamily="18" charset="0"/>
                <a:cs typeface="Times New Roman" panose="02020603050405020304" pitchFamily="18" charset="0"/>
              </a:rPr>
              <a:t>housing</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nl-BE" kern="0" dirty="0">
                <a:solidFill>
                  <a:srgbClr val="333333"/>
                </a:solidFill>
                <a:effectLst/>
                <a:latin typeface="+mj-lt"/>
                <a:ea typeface="Times New Roman" panose="02020603050405020304" pitchFamily="18" charset="0"/>
                <a:cs typeface="Times New Roman" panose="02020603050405020304" pitchFamily="18" charset="0"/>
              </a:rPr>
              <a:t>student jobs</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nl-BE" kern="0" dirty="0" err="1">
                <a:solidFill>
                  <a:srgbClr val="333333"/>
                </a:solidFill>
                <a:effectLst/>
                <a:latin typeface="+mj-lt"/>
                <a:ea typeface="Times New Roman" panose="02020603050405020304" pitchFamily="18" charset="0"/>
                <a:cs typeface="Times New Roman" panose="02020603050405020304" pitchFamily="18" charset="0"/>
              </a:rPr>
              <a:t>legal</a:t>
            </a:r>
            <a:r>
              <a:rPr lang="nl-BE" kern="0" dirty="0">
                <a:solidFill>
                  <a:srgbClr val="333333"/>
                </a:solidFill>
                <a:effectLst/>
                <a:latin typeface="+mj-lt"/>
                <a:ea typeface="Times New Roman" panose="02020603050405020304" pitchFamily="18" charset="0"/>
                <a:cs typeface="Times New Roman" panose="02020603050405020304" pitchFamily="18" charset="0"/>
              </a:rPr>
              <a:t> assistance</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nl-BE" kern="0" dirty="0" err="1">
                <a:solidFill>
                  <a:srgbClr val="333333"/>
                </a:solidFill>
                <a:effectLst/>
                <a:latin typeface="+mj-lt"/>
                <a:ea typeface="Times New Roman" panose="02020603050405020304" pitchFamily="18" charset="0"/>
                <a:cs typeface="Times New Roman" panose="02020603050405020304" pitchFamily="18" charset="0"/>
              </a:rPr>
              <a:t>religion</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nl-BE" kern="0" dirty="0" err="1">
                <a:solidFill>
                  <a:srgbClr val="333333"/>
                </a:solidFill>
                <a:effectLst/>
                <a:latin typeface="+mj-lt"/>
                <a:ea typeface="Times New Roman" panose="02020603050405020304" pitchFamily="18" charset="0"/>
                <a:cs typeface="Times New Roman" panose="02020603050405020304" pitchFamily="18" charset="0"/>
              </a:rPr>
              <a:t>study</a:t>
            </a:r>
            <a:r>
              <a:rPr lang="nl-BE" kern="0" dirty="0">
                <a:solidFill>
                  <a:srgbClr val="333333"/>
                </a:solidFill>
                <a:effectLst/>
                <a:latin typeface="+mj-lt"/>
                <a:ea typeface="Times New Roman" panose="02020603050405020304" pitchFamily="18" charset="0"/>
                <a:cs typeface="Times New Roman" panose="02020603050405020304" pitchFamily="18" charset="0"/>
              </a:rPr>
              <a:t> </a:t>
            </a:r>
            <a:r>
              <a:rPr lang="nl-BE" kern="0" dirty="0" err="1">
                <a:solidFill>
                  <a:srgbClr val="333333"/>
                </a:solidFill>
                <a:effectLst/>
                <a:latin typeface="+mj-lt"/>
                <a:ea typeface="Times New Roman" panose="02020603050405020304" pitchFamily="18" charset="0"/>
                <a:cs typeface="Times New Roman" panose="02020603050405020304" pitchFamily="18" charset="0"/>
              </a:rPr>
              <a:t>counselling</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nl-BE" kern="0" dirty="0" err="1">
                <a:solidFill>
                  <a:srgbClr val="333333"/>
                </a:solidFill>
                <a:effectLst/>
                <a:latin typeface="+mj-lt"/>
                <a:ea typeface="Times New Roman" panose="02020603050405020304" pitchFamily="18" charset="0"/>
                <a:cs typeface="Times New Roman" panose="02020603050405020304" pitchFamily="18" charset="0"/>
              </a:rPr>
              <a:t>medical</a:t>
            </a:r>
            <a:r>
              <a:rPr lang="nl-BE" kern="0" dirty="0">
                <a:solidFill>
                  <a:srgbClr val="333333"/>
                </a:solidFill>
                <a:effectLst/>
                <a:latin typeface="+mj-lt"/>
                <a:ea typeface="Times New Roman" panose="02020603050405020304" pitchFamily="18" charset="0"/>
                <a:cs typeface="Times New Roman" panose="02020603050405020304" pitchFamily="18" charset="0"/>
              </a:rPr>
              <a:t> &amp; </a:t>
            </a:r>
            <a:r>
              <a:rPr lang="nl-BE" kern="0" dirty="0" err="1">
                <a:solidFill>
                  <a:srgbClr val="333333"/>
                </a:solidFill>
                <a:effectLst/>
                <a:latin typeface="+mj-lt"/>
                <a:ea typeface="Times New Roman" panose="02020603050405020304" pitchFamily="18" charset="0"/>
                <a:cs typeface="Times New Roman" panose="02020603050405020304" pitchFamily="18" charset="0"/>
              </a:rPr>
              <a:t>psychological</a:t>
            </a:r>
            <a:r>
              <a:rPr lang="nl-BE" kern="0" dirty="0">
                <a:solidFill>
                  <a:srgbClr val="333333"/>
                </a:solidFill>
                <a:effectLst/>
                <a:latin typeface="+mj-lt"/>
                <a:ea typeface="Times New Roman" panose="02020603050405020304" pitchFamily="18" charset="0"/>
                <a:cs typeface="Times New Roman" panose="02020603050405020304" pitchFamily="18" charset="0"/>
              </a:rPr>
              <a:t> </a:t>
            </a:r>
            <a:r>
              <a:rPr lang="nl-BE" kern="0" dirty="0" err="1">
                <a:solidFill>
                  <a:srgbClr val="333333"/>
                </a:solidFill>
                <a:effectLst/>
                <a:latin typeface="+mj-lt"/>
                <a:ea typeface="Times New Roman" panose="02020603050405020304" pitchFamily="18" charset="0"/>
                <a:cs typeface="Times New Roman" panose="02020603050405020304" pitchFamily="18" charset="0"/>
              </a:rPr>
              <a:t>aid</a:t>
            </a:r>
            <a:endParaRPr lang="nl-BE" kern="0" dirty="0">
              <a:solidFill>
                <a:srgbClr val="333333"/>
              </a:solidFill>
              <a:effectLst/>
              <a:latin typeface="+mj-lt"/>
              <a:ea typeface="Times New Roman" panose="02020603050405020304" pitchFamily="18"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nl-BE" kern="0" dirty="0">
                <a:solidFill>
                  <a:srgbClr val="333333"/>
                </a:solidFill>
                <a:latin typeface="+mj-lt"/>
                <a:ea typeface="Times New Roman" panose="02020603050405020304" pitchFamily="18" charset="0"/>
                <a:cs typeface="Times New Roman" panose="02020603050405020304" pitchFamily="18" charset="0"/>
              </a:rPr>
              <a:t>in charge of digital matching ( </a:t>
            </a:r>
            <a:r>
              <a:rPr lang="nl-BE" kern="0" dirty="0" err="1">
                <a:solidFill>
                  <a:srgbClr val="333333"/>
                </a:solidFill>
                <a:latin typeface="+mj-lt"/>
                <a:ea typeface="Times New Roman" panose="02020603050405020304" pitchFamily="18" charset="0"/>
                <a:cs typeface="Times New Roman" panose="02020603050405020304" pitchFamily="18" charset="0"/>
              </a:rPr>
              <a:t>algorithm</a:t>
            </a:r>
            <a:r>
              <a:rPr lang="nl-BE" kern="0" dirty="0">
                <a:solidFill>
                  <a:srgbClr val="333333"/>
                </a:solidFill>
                <a:latin typeface="+mj-lt"/>
                <a:ea typeface="Times New Roman" panose="02020603050405020304" pitchFamily="18" charset="0"/>
                <a:cs typeface="Times New Roman" panose="02020603050405020304" pitchFamily="18" charset="0"/>
              </a:rPr>
              <a:t>)- </a:t>
            </a:r>
            <a:r>
              <a:rPr lang="nl-BE" kern="0" dirty="0" err="1">
                <a:solidFill>
                  <a:srgbClr val="333333"/>
                </a:solidFill>
                <a:latin typeface="+mj-lt"/>
                <a:ea typeface="Times New Roman" panose="02020603050405020304" pitchFamily="18" charset="0"/>
                <a:cs typeface="Times New Roman" panose="02020603050405020304" pitchFamily="18" charset="0"/>
              </a:rPr>
              <a:t>twice</a:t>
            </a:r>
            <a:r>
              <a:rPr lang="nl-BE" kern="0" dirty="0">
                <a:solidFill>
                  <a:srgbClr val="333333"/>
                </a:solidFill>
                <a:latin typeface="+mj-lt"/>
                <a:ea typeface="Times New Roman" panose="02020603050405020304" pitchFamily="18" charset="0"/>
                <a:cs typeface="Times New Roman" panose="02020603050405020304" pitchFamily="18" charset="0"/>
              </a:rPr>
              <a:t> a </a:t>
            </a:r>
            <a:r>
              <a:rPr lang="nl-BE" kern="0" dirty="0" err="1">
                <a:solidFill>
                  <a:srgbClr val="333333"/>
                </a:solidFill>
                <a:latin typeface="+mj-lt"/>
                <a:ea typeface="Times New Roman" panose="02020603050405020304" pitchFamily="18" charset="0"/>
                <a:cs typeface="Times New Roman" panose="02020603050405020304" pitchFamily="18" charset="0"/>
              </a:rPr>
              <a:t>year</a:t>
            </a:r>
            <a:r>
              <a:rPr lang="nl-BE" kern="0" dirty="0">
                <a:solidFill>
                  <a:srgbClr val="333333"/>
                </a:solidFill>
                <a:latin typeface="+mj-lt"/>
                <a:ea typeface="Times New Roman" panose="02020603050405020304" pitchFamily="18" charset="0"/>
                <a:cs typeface="Times New Roman" panose="02020603050405020304" pitchFamily="18" charset="0"/>
              </a:rPr>
              <a:t>- per semester</a:t>
            </a:r>
            <a:endParaRPr lang="nl-BE" kern="0" dirty="0">
              <a:solidFill>
                <a:srgbClr val="333333"/>
              </a:solidFill>
              <a:effectLst/>
              <a:latin typeface="+mj-lt"/>
              <a:ea typeface="Times New Roman" panose="02020603050405020304" pitchFamily="18"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a:lnSpc>
                <a:spcPct val="107000"/>
              </a:lnSpc>
              <a:spcAft>
                <a:spcPts val="800"/>
              </a:spcAft>
            </a:pPr>
            <a:endParaRPr lang="nl-BE"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nl-BE" dirty="0"/>
          </a:p>
        </p:txBody>
      </p:sp>
    </p:spTree>
    <p:extLst>
      <p:ext uri="{BB962C8B-B14F-4D97-AF65-F5344CB8AC3E}">
        <p14:creationId xmlns:p14="http://schemas.microsoft.com/office/powerpoint/2010/main" val="12784280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3304C1-62C0-FB53-1D6E-074980F3A291}"/>
              </a:ext>
            </a:extLst>
          </p:cNvPr>
          <p:cNvSpPr>
            <a:spLocks noGrp="1"/>
          </p:cNvSpPr>
          <p:nvPr>
            <p:ph type="title"/>
          </p:nvPr>
        </p:nvSpPr>
        <p:spPr/>
        <p:txBody>
          <a:bodyPr/>
          <a:lstStyle/>
          <a:p>
            <a:r>
              <a:rPr lang="nl-BE" dirty="0"/>
              <a:t>2.3 </a:t>
            </a:r>
            <a:r>
              <a:rPr lang="nl-BE" dirty="0" err="1"/>
              <a:t>Local</a:t>
            </a:r>
            <a:r>
              <a:rPr lang="nl-BE" dirty="0"/>
              <a:t> Bachelor </a:t>
            </a:r>
            <a:r>
              <a:rPr lang="nl-BE" dirty="0" err="1"/>
              <a:t>and</a:t>
            </a:r>
            <a:r>
              <a:rPr lang="nl-BE" dirty="0"/>
              <a:t> Master </a:t>
            </a:r>
            <a:r>
              <a:rPr lang="nl-BE" dirty="0" err="1"/>
              <a:t>Students</a:t>
            </a:r>
            <a:r>
              <a:rPr lang="nl-BE" dirty="0"/>
              <a:t>  </a:t>
            </a:r>
          </a:p>
        </p:txBody>
      </p:sp>
      <p:sp>
        <p:nvSpPr>
          <p:cNvPr id="3" name="Tijdelijke aanduiding voor inhoud 2">
            <a:extLst>
              <a:ext uri="{FF2B5EF4-FFF2-40B4-BE49-F238E27FC236}">
                <a16:creationId xmlns:a16="http://schemas.microsoft.com/office/drawing/2014/main" id="{6D73D206-ACC4-2130-F75F-791D110575AA}"/>
              </a:ext>
            </a:extLst>
          </p:cNvPr>
          <p:cNvSpPr>
            <a:spLocks noGrp="1"/>
          </p:cNvSpPr>
          <p:nvPr>
            <p:ph idx="1"/>
          </p:nvPr>
        </p:nvSpPr>
        <p:spPr/>
        <p:txBody>
          <a:bodyPr>
            <a:normAutofit fontScale="32500" lnSpcReduction="20000"/>
          </a:bodyPr>
          <a:lstStyle/>
          <a:p>
            <a:pPr>
              <a:lnSpc>
                <a:spcPct val="107000"/>
              </a:lnSpc>
              <a:spcAft>
                <a:spcPts val="800"/>
              </a:spcAft>
            </a:pPr>
            <a:r>
              <a:rPr lang="en-US" sz="7000" kern="0" dirty="0">
                <a:solidFill>
                  <a:srgbClr val="333333"/>
                </a:solidFill>
                <a:effectLst/>
                <a:latin typeface="+mj-lt"/>
                <a:ea typeface="Times New Roman" panose="02020603050405020304" pitchFamily="18" charset="0"/>
                <a:cs typeface="Times New Roman" panose="02020603050405020304" pitchFamily="18" charset="0"/>
              </a:rPr>
              <a:t>Sign up for the Buddy </a:t>
            </a:r>
            <a:r>
              <a:rPr lang="en-US" sz="7000" kern="0" dirty="0" err="1">
                <a:solidFill>
                  <a:srgbClr val="333333"/>
                </a:solidFill>
                <a:effectLst/>
                <a:latin typeface="+mj-lt"/>
                <a:ea typeface="Times New Roman" panose="02020603050405020304" pitchFamily="18" charset="0"/>
                <a:cs typeface="Times New Roman" panose="02020603050405020304" pitchFamily="18" charset="0"/>
              </a:rPr>
              <a:t>Programme</a:t>
            </a:r>
            <a:r>
              <a:rPr lang="en-US" sz="7000" kern="0" dirty="0">
                <a:solidFill>
                  <a:srgbClr val="333333"/>
                </a:solidFill>
                <a:effectLst/>
                <a:latin typeface="+mj-lt"/>
                <a:ea typeface="Times New Roman" panose="02020603050405020304" pitchFamily="18" charset="0"/>
                <a:cs typeface="Times New Roman" panose="02020603050405020304" pitchFamily="18" charset="0"/>
              </a:rPr>
              <a:t> and help out an incoming international student.</a:t>
            </a:r>
            <a:r>
              <a:rPr lang="en-US" sz="7000" kern="100" dirty="0">
                <a:effectLst/>
                <a:latin typeface="+mj-lt"/>
                <a:ea typeface="Calibri" panose="020F0502020204030204" pitchFamily="34" charset="0"/>
                <a:cs typeface="Times New Roman" panose="02020603050405020304" pitchFamily="18" charset="0"/>
              </a:rPr>
              <a:t> </a:t>
            </a:r>
            <a:endParaRPr lang="nl-BE" sz="7000" kern="100" dirty="0">
              <a:effectLst/>
              <a:latin typeface="+mj-lt"/>
              <a:ea typeface="Calibri" panose="020F0502020204030204" pitchFamily="34" charset="0"/>
              <a:cs typeface="Times New Roman" panose="02020603050405020304" pitchFamily="18" charset="0"/>
            </a:endParaRPr>
          </a:p>
          <a:p>
            <a:pPr>
              <a:lnSpc>
                <a:spcPct val="107000"/>
              </a:lnSpc>
              <a:spcAft>
                <a:spcPts val="800"/>
              </a:spcAft>
            </a:pPr>
            <a:r>
              <a:rPr lang="en-US" sz="7000" kern="0" dirty="0">
                <a:solidFill>
                  <a:srgbClr val="004070"/>
                </a:solidFill>
                <a:effectLst/>
                <a:latin typeface="+mj-lt"/>
                <a:ea typeface="Times New Roman" panose="02020603050405020304" pitchFamily="18" charset="0"/>
                <a:cs typeface="Times New Roman" panose="02020603050405020304" pitchFamily="18" charset="0"/>
              </a:rPr>
              <a:t>Why should I be a buddy as local student ?</a:t>
            </a:r>
            <a:endParaRPr lang="nl-BE" sz="7000" kern="100" dirty="0">
              <a:effectLst/>
              <a:latin typeface="+mj-lt"/>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7000" kern="0" dirty="0">
                <a:solidFill>
                  <a:srgbClr val="333333"/>
                </a:solidFill>
                <a:effectLst/>
                <a:latin typeface="+mj-lt"/>
                <a:ea typeface="Times New Roman" panose="02020603050405020304" pitchFamily="18" charset="0"/>
                <a:cs typeface="Times New Roman" panose="02020603050405020304" pitchFamily="18" charset="0"/>
              </a:rPr>
              <a:t>Would you like to welcome and help International students in their first days in Leuven? </a:t>
            </a:r>
            <a:endParaRPr lang="nl-BE" sz="7000"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sz="7000" kern="0" dirty="0">
                <a:solidFill>
                  <a:srgbClr val="333333"/>
                </a:solidFill>
                <a:effectLst/>
                <a:latin typeface="+mj-lt"/>
                <a:ea typeface="Times New Roman" panose="02020603050405020304" pitchFamily="18" charset="0"/>
                <a:cs typeface="Times New Roman" panose="02020603050405020304" pitchFamily="18" charset="0"/>
              </a:rPr>
              <a:t>Would you like to develop your intercultural skills?</a:t>
            </a:r>
            <a:endParaRPr lang="nl-BE" sz="7000"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sz="7000" kern="0" dirty="0">
                <a:solidFill>
                  <a:srgbClr val="333333"/>
                </a:solidFill>
                <a:effectLst/>
                <a:latin typeface="+mj-lt"/>
                <a:ea typeface="Times New Roman" panose="02020603050405020304" pitchFamily="18" charset="0"/>
                <a:cs typeface="Times New Roman" panose="02020603050405020304" pitchFamily="18" charset="0"/>
              </a:rPr>
              <a:t>Would you like to introduce them to the Belgian way of life?</a:t>
            </a:r>
            <a:endParaRPr lang="nl-BE" sz="7000"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sz="7000" kern="0" dirty="0">
                <a:solidFill>
                  <a:srgbClr val="333333"/>
                </a:solidFill>
                <a:effectLst/>
                <a:latin typeface="+mj-lt"/>
                <a:ea typeface="Times New Roman" panose="02020603050405020304" pitchFamily="18" charset="0"/>
                <a:cs typeface="Times New Roman" panose="02020603050405020304" pitchFamily="18" charset="0"/>
              </a:rPr>
              <a:t>Would you like to share your social network with your International buddy?</a:t>
            </a:r>
            <a:endParaRPr lang="nl-BE" sz="7000"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sz="7000" kern="0" dirty="0">
                <a:solidFill>
                  <a:srgbClr val="333333"/>
                </a:solidFill>
                <a:effectLst/>
                <a:latin typeface="+mj-lt"/>
                <a:ea typeface="Times New Roman" panose="02020603050405020304" pitchFamily="18" charset="0"/>
                <a:cs typeface="Times New Roman" panose="02020603050405020304" pitchFamily="18" charset="0"/>
              </a:rPr>
              <a:t>Would you like to work on your international profile 'at home'?</a:t>
            </a:r>
            <a:endParaRPr lang="nl-BE" sz="7000"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sz="7000" kern="0" dirty="0">
                <a:solidFill>
                  <a:srgbClr val="333333"/>
                </a:solidFill>
                <a:effectLst/>
                <a:latin typeface="+mj-lt"/>
                <a:ea typeface="Times New Roman" panose="02020603050405020304" pitchFamily="18" charset="0"/>
                <a:cs typeface="Times New Roman" panose="02020603050405020304" pitchFamily="18" charset="0"/>
              </a:rPr>
              <a:t>Would you like to show around your faculty?</a:t>
            </a:r>
            <a:endParaRPr lang="nl-BE" sz="7000" kern="100" dirty="0">
              <a:solidFill>
                <a:srgbClr val="333333"/>
              </a:solidFill>
              <a:effectLst/>
              <a:latin typeface="+mj-lt"/>
              <a:ea typeface="Calibri" panose="020F0502020204030204" pitchFamily="34" charset="0"/>
              <a:cs typeface="Times New Roman" panose="02020603050405020304" pitchFamily="18" charset="0"/>
            </a:endParaRPr>
          </a:p>
          <a:p>
            <a:endParaRPr lang="nl-BE" dirty="0"/>
          </a:p>
        </p:txBody>
      </p:sp>
    </p:spTree>
    <p:extLst>
      <p:ext uri="{BB962C8B-B14F-4D97-AF65-F5344CB8AC3E}">
        <p14:creationId xmlns:p14="http://schemas.microsoft.com/office/powerpoint/2010/main" val="23021546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C789D4-B134-964F-AC90-99DFE356AC87}"/>
              </a:ext>
            </a:extLst>
          </p:cNvPr>
          <p:cNvSpPr>
            <a:spLocks noGrp="1"/>
          </p:cNvSpPr>
          <p:nvPr>
            <p:ph type="title"/>
          </p:nvPr>
        </p:nvSpPr>
        <p:spPr/>
        <p:txBody>
          <a:bodyPr/>
          <a:lstStyle/>
          <a:p>
            <a:r>
              <a:rPr lang="nl-BE" dirty="0"/>
              <a:t>2.3 </a:t>
            </a:r>
            <a:r>
              <a:rPr lang="nl-BE" dirty="0" err="1"/>
              <a:t>Local</a:t>
            </a:r>
            <a:r>
              <a:rPr lang="nl-BE" dirty="0"/>
              <a:t> Bachelor </a:t>
            </a:r>
            <a:r>
              <a:rPr lang="nl-BE" dirty="0" err="1"/>
              <a:t>and</a:t>
            </a:r>
            <a:r>
              <a:rPr lang="nl-BE" dirty="0"/>
              <a:t> Master </a:t>
            </a:r>
            <a:r>
              <a:rPr lang="nl-BE" dirty="0" err="1"/>
              <a:t>Students</a:t>
            </a:r>
            <a:r>
              <a:rPr lang="nl-BE" dirty="0"/>
              <a:t> (2) </a:t>
            </a:r>
          </a:p>
        </p:txBody>
      </p:sp>
      <p:sp>
        <p:nvSpPr>
          <p:cNvPr id="3" name="Tijdelijke aanduiding voor inhoud 2">
            <a:extLst>
              <a:ext uri="{FF2B5EF4-FFF2-40B4-BE49-F238E27FC236}">
                <a16:creationId xmlns:a16="http://schemas.microsoft.com/office/drawing/2014/main" id="{CA5F9A7F-8BA5-9BB3-3916-3F072BCE5C10}"/>
              </a:ext>
            </a:extLst>
          </p:cNvPr>
          <p:cNvSpPr>
            <a:spLocks noGrp="1"/>
          </p:cNvSpPr>
          <p:nvPr>
            <p:ph idx="1"/>
          </p:nvPr>
        </p:nvSpPr>
        <p:spPr/>
        <p:txBody>
          <a:bodyPr>
            <a:noAutofit/>
          </a:bodyPr>
          <a:lstStyle/>
          <a:p>
            <a:pPr marL="0" indent="0">
              <a:lnSpc>
                <a:spcPct val="107000"/>
              </a:lnSpc>
              <a:spcAft>
                <a:spcPts val="800"/>
              </a:spcAft>
              <a:buNone/>
            </a:pPr>
            <a:r>
              <a:rPr lang="en-US" sz="2400" kern="0" dirty="0">
                <a:solidFill>
                  <a:srgbClr val="004070"/>
                </a:solidFill>
                <a:latin typeface="+mj-lt"/>
                <a:ea typeface="Times New Roman" panose="02020603050405020304" pitchFamily="18" charset="0"/>
                <a:cs typeface="Times New Roman" panose="02020603050405020304" pitchFamily="18" charset="0"/>
              </a:rPr>
              <a:t>     </a:t>
            </a:r>
            <a:r>
              <a:rPr lang="en-US" sz="2400" kern="0" dirty="0">
                <a:solidFill>
                  <a:srgbClr val="333333"/>
                </a:solidFill>
                <a:effectLst/>
                <a:latin typeface="+mj-lt"/>
                <a:ea typeface="Times New Roman" panose="02020603050405020304" pitchFamily="18" charset="0"/>
                <a:cs typeface="Times New Roman" panose="02020603050405020304" pitchFamily="18" charset="0"/>
              </a:rPr>
              <a:t>As a buddy, you should:</a:t>
            </a:r>
            <a:endParaRPr lang="nl-BE" sz="2400" kern="100" dirty="0">
              <a:effectLst/>
              <a:latin typeface="+mj-lt"/>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2400" kern="0" dirty="0">
                <a:solidFill>
                  <a:srgbClr val="333333"/>
                </a:solidFill>
                <a:effectLst/>
                <a:latin typeface="+mj-lt"/>
                <a:ea typeface="Times New Roman" panose="02020603050405020304" pitchFamily="18" charset="0"/>
                <a:cs typeface="Times New Roman" panose="02020603050405020304" pitchFamily="18" charset="0"/>
              </a:rPr>
              <a:t>communicate online before your buddy's arrival (as soon as you are matched) to answer questions and support them in everyday things.</a:t>
            </a:r>
            <a:endParaRPr lang="nl-BE" sz="2400"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sz="2400" b="1" kern="0" dirty="0">
                <a:solidFill>
                  <a:srgbClr val="333333"/>
                </a:solidFill>
                <a:effectLst/>
                <a:latin typeface="+mj-lt"/>
                <a:ea typeface="Times New Roman" panose="02020603050405020304" pitchFamily="18" charset="0"/>
                <a:cs typeface="Times New Roman" panose="02020603050405020304" pitchFamily="18" charset="0"/>
              </a:rPr>
              <a:t>know the city and KU Leuven </a:t>
            </a:r>
            <a:r>
              <a:rPr lang="en-US" sz="2400" kern="0" dirty="0">
                <a:solidFill>
                  <a:srgbClr val="333333"/>
                </a:solidFill>
                <a:effectLst/>
                <a:latin typeface="+mj-lt"/>
                <a:ea typeface="Times New Roman" panose="02020603050405020304" pitchFamily="18" charset="0"/>
                <a:cs typeface="Times New Roman" panose="02020603050405020304" pitchFamily="18" charset="0"/>
              </a:rPr>
              <a:t>well enough to inform newcomers and share your experiences with them.</a:t>
            </a:r>
            <a:endParaRPr lang="nl-BE" sz="2400"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sz="2400" b="1" kern="0" dirty="0">
                <a:solidFill>
                  <a:srgbClr val="333333"/>
                </a:solidFill>
                <a:effectLst/>
                <a:latin typeface="+mj-lt"/>
                <a:ea typeface="Times New Roman" panose="02020603050405020304" pitchFamily="18" charset="0"/>
                <a:cs typeface="Times New Roman" panose="02020603050405020304" pitchFamily="18" charset="0"/>
              </a:rPr>
              <a:t>live in or near Leuven</a:t>
            </a:r>
            <a:r>
              <a:rPr lang="en-US" sz="2400" kern="0" dirty="0">
                <a:solidFill>
                  <a:srgbClr val="333333"/>
                </a:solidFill>
                <a:effectLst/>
                <a:latin typeface="+mj-lt"/>
                <a:ea typeface="Times New Roman" panose="02020603050405020304" pitchFamily="18" charset="0"/>
                <a:cs typeface="Times New Roman" panose="02020603050405020304" pitchFamily="18" charset="0"/>
              </a:rPr>
              <a:t> or in one of the surrounding communities.</a:t>
            </a:r>
            <a:endParaRPr lang="nl-BE" sz="2400"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sz="2400" b="1" kern="0" dirty="0">
                <a:solidFill>
                  <a:srgbClr val="333333"/>
                </a:solidFill>
                <a:effectLst/>
                <a:latin typeface="+mj-lt"/>
                <a:ea typeface="Times New Roman" panose="02020603050405020304" pitchFamily="18" charset="0"/>
                <a:cs typeface="Times New Roman" panose="02020603050405020304" pitchFamily="18" charset="0"/>
              </a:rPr>
              <a:t>be in Leuven </a:t>
            </a:r>
            <a:r>
              <a:rPr lang="en-US" sz="2400" kern="0" dirty="0">
                <a:solidFill>
                  <a:srgbClr val="333333"/>
                </a:solidFill>
                <a:effectLst/>
                <a:latin typeface="+mj-lt"/>
                <a:ea typeface="Times New Roman" panose="02020603050405020304" pitchFamily="18" charset="0"/>
                <a:cs typeface="Times New Roman" panose="02020603050405020304" pitchFamily="18" charset="0"/>
              </a:rPr>
              <a:t>when the student/researcher arrives.</a:t>
            </a:r>
            <a:endParaRPr lang="nl-BE" sz="2400"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sz="2400" b="1" kern="0" dirty="0">
                <a:solidFill>
                  <a:srgbClr val="333333"/>
                </a:solidFill>
                <a:effectLst/>
                <a:latin typeface="+mj-lt"/>
                <a:ea typeface="Times New Roman" panose="02020603050405020304" pitchFamily="18" charset="0"/>
                <a:cs typeface="Times New Roman" panose="02020603050405020304" pitchFamily="18" charset="0"/>
              </a:rPr>
              <a:t>keep in touch</a:t>
            </a:r>
            <a:r>
              <a:rPr lang="en-US" sz="2400" kern="0" dirty="0">
                <a:solidFill>
                  <a:srgbClr val="333333"/>
                </a:solidFill>
                <a:effectLst/>
                <a:latin typeface="+mj-lt"/>
                <a:ea typeface="Times New Roman" panose="02020603050405020304" pitchFamily="18" charset="0"/>
                <a:cs typeface="Times New Roman" panose="02020603050405020304" pitchFamily="18" charset="0"/>
              </a:rPr>
              <a:t> with your international student(s) throughout the semester or academic year, online and in person.</a:t>
            </a:r>
          </a:p>
          <a:p>
            <a:pPr marL="342900" indent="-342900">
              <a:lnSpc>
                <a:spcPct val="107000"/>
              </a:lnSpc>
              <a:spcBef>
                <a:spcPts val="375"/>
              </a:spcBef>
              <a:spcAft>
                <a:spcPts val="800"/>
              </a:spcAft>
              <a:buSzPts val="1000"/>
              <a:buFont typeface="Symbol" panose="05050102010706020507" pitchFamily="18" charset="2"/>
              <a:buChar char=""/>
              <a:tabLst>
                <a:tab pos="457200" algn="l"/>
              </a:tabLst>
            </a:pPr>
            <a:r>
              <a:rPr lang="en-US" sz="2400" kern="0" dirty="0">
                <a:solidFill>
                  <a:srgbClr val="333333"/>
                </a:solidFill>
                <a:latin typeface="+mj-lt"/>
                <a:ea typeface="Calibri" panose="020F0502020204030204" pitchFamily="34" charset="0"/>
                <a:cs typeface="Times New Roman" panose="02020603050405020304" pitchFamily="18" charset="0"/>
              </a:rPr>
              <a:t>Registration form : </a:t>
            </a:r>
            <a:r>
              <a:rPr lang="en-US" sz="2400" kern="100" dirty="0">
                <a:effectLst/>
                <a:latin typeface="+mj-lt"/>
                <a:ea typeface="Calibri" panose="020F0502020204030204" pitchFamily="34" charset="0"/>
                <a:cs typeface="Times New Roman" panose="02020603050405020304" pitchFamily="18" charset="0"/>
                <a:hlinkClick r:id="rId2"/>
              </a:rPr>
              <a:t>https://icts.kuleuven.be/crmforms/27</a:t>
            </a:r>
            <a:endParaRPr lang="nl-BE" sz="2400" kern="100" dirty="0">
              <a:latin typeface="+mj-lt"/>
              <a:ea typeface="Calibri" panose="020F0502020204030204" pitchFamily="34" charset="0"/>
              <a:cs typeface="Times New Roman" panose="02020603050405020304" pitchFamily="18" charset="0"/>
            </a:endParaRPr>
          </a:p>
          <a:p>
            <a:pPr marL="342900" indent="-342900">
              <a:lnSpc>
                <a:spcPct val="107000"/>
              </a:lnSpc>
              <a:spcBef>
                <a:spcPts val="375"/>
              </a:spcBef>
              <a:spcAft>
                <a:spcPts val="800"/>
              </a:spcAft>
              <a:buSzPts val="1000"/>
              <a:buFont typeface="Symbol" panose="05050102010706020507" pitchFamily="18" charset="2"/>
              <a:buChar char=""/>
              <a:tabLst>
                <a:tab pos="457200" algn="l"/>
              </a:tabLst>
            </a:pPr>
            <a:endParaRPr lang="nl-BE" sz="2400" kern="100"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324913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11CE99-9D18-C480-50E7-BB1C4AF19CA2}"/>
              </a:ext>
            </a:extLst>
          </p:cNvPr>
          <p:cNvSpPr>
            <a:spLocks noGrp="1"/>
          </p:cNvSpPr>
          <p:nvPr>
            <p:ph type="title"/>
          </p:nvPr>
        </p:nvSpPr>
        <p:spPr/>
        <p:txBody>
          <a:bodyPr/>
          <a:lstStyle/>
          <a:p>
            <a:r>
              <a:rPr lang="nl-BE" dirty="0"/>
              <a:t>2.4. Senior Buddy </a:t>
            </a:r>
            <a:r>
              <a:rPr lang="nl-BE" dirty="0" err="1"/>
              <a:t>Programme</a:t>
            </a:r>
            <a:r>
              <a:rPr lang="nl-BE" dirty="0"/>
              <a:t>   </a:t>
            </a:r>
          </a:p>
        </p:txBody>
      </p:sp>
      <p:sp>
        <p:nvSpPr>
          <p:cNvPr id="3" name="Tijdelijke aanduiding voor inhoud 2">
            <a:extLst>
              <a:ext uri="{FF2B5EF4-FFF2-40B4-BE49-F238E27FC236}">
                <a16:creationId xmlns:a16="http://schemas.microsoft.com/office/drawing/2014/main" id="{E28CEA10-93EB-9D01-F1FA-B780A34FED86}"/>
              </a:ext>
            </a:extLst>
          </p:cNvPr>
          <p:cNvSpPr>
            <a:spLocks noGrp="1"/>
          </p:cNvSpPr>
          <p:nvPr>
            <p:ph idx="1"/>
          </p:nvPr>
        </p:nvSpPr>
        <p:spPr/>
        <p:txBody>
          <a:bodyPr>
            <a:normAutofit fontScale="92500" lnSpcReduction="20000"/>
          </a:bodyPr>
          <a:lstStyle/>
          <a:p>
            <a:pPr>
              <a:lnSpc>
                <a:spcPct val="107000"/>
              </a:lnSpc>
              <a:spcAft>
                <a:spcPts val="800"/>
              </a:spcAft>
            </a:pPr>
            <a:r>
              <a:rPr lang="nl-BE" sz="2400" dirty="0">
                <a:latin typeface="+mj-lt"/>
              </a:rPr>
              <a:t>The Senior Buddy </a:t>
            </a:r>
            <a:r>
              <a:rPr lang="nl-BE" sz="2400" dirty="0" err="1">
                <a:latin typeface="+mj-lt"/>
              </a:rPr>
              <a:t>Programme</a:t>
            </a:r>
            <a:r>
              <a:rPr lang="nl-BE" sz="2400" dirty="0">
                <a:latin typeface="+mj-lt"/>
              </a:rPr>
              <a:t> </a:t>
            </a:r>
            <a:r>
              <a:rPr lang="nl-BE" sz="2400" dirty="0" err="1">
                <a:latin typeface="+mj-lt"/>
              </a:rPr>
              <a:t>applies</a:t>
            </a:r>
            <a:r>
              <a:rPr lang="nl-BE" sz="2400" dirty="0">
                <a:latin typeface="+mj-lt"/>
              </a:rPr>
              <a:t> </a:t>
            </a:r>
            <a:r>
              <a:rPr lang="nl-BE" sz="2400" dirty="0" err="1">
                <a:latin typeface="+mj-lt"/>
              </a:rPr>
              <a:t>to</a:t>
            </a:r>
            <a:r>
              <a:rPr lang="nl-BE" sz="2400" dirty="0">
                <a:latin typeface="+mj-lt"/>
              </a:rPr>
              <a:t> international </a:t>
            </a:r>
            <a:r>
              <a:rPr lang="en-US" sz="2400" kern="0" dirty="0">
                <a:solidFill>
                  <a:srgbClr val="333333"/>
                </a:solidFill>
                <a:effectLst/>
                <a:latin typeface="+mj-lt"/>
                <a:ea typeface="Times New Roman" panose="02020603050405020304" pitchFamily="18" charset="0"/>
                <a:cs typeface="Times New Roman" panose="02020603050405020304" pitchFamily="18" charset="0"/>
              </a:rPr>
              <a:t>PhD Students (pre-doctoral, post-doctoral), postgraduate, international scholars, alumni and staff. </a:t>
            </a:r>
          </a:p>
          <a:p>
            <a:pPr marL="0" indent="0">
              <a:lnSpc>
                <a:spcPct val="107000"/>
              </a:lnSpc>
              <a:spcAft>
                <a:spcPts val="800"/>
              </a:spcAft>
              <a:buNone/>
            </a:pPr>
            <a:r>
              <a:rPr lang="en-US" sz="2400" kern="0" dirty="0">
                <a:solidFill>
                  <a:srgbClr val="004070"/>
                </a:solidFill>
                <a:effectLst/>
                <a:latin typeface="+mj-lt"/>
                <a:ea typeface="Times New Roman" panose="02020603050405020304" pitchFamily="18" charset="0"/>
                <a:cs typeface="Times New Roman" panose="02020603050405020304" pitchFamily="18" charset="0"/>
              </a:rPr>
              <a:t>Would you like a local buddy?</a:t>
            </a:r>
            <a:endParaRPr lang="nl-BE" sz="2400" kern="100" dirty="0">
              <a:effectLst/>
              <a:latin typeface="+mj-lt"/>
              <a:ea typeface="Calibri" panose="020F0502020204030204" pitchFamily="34" charset="0"/>
              <a:cs typeface="Times New Roman" panose="02020603050405020304" pitchFamily="18" charset="0"/>
            </a:endParaRPr>
          </a:p>
          <a:p>
            <a:pPr>
              <a:lnSpc>
                <a:spcPct val="107000"/>
              </a:lnSpc>
              <a:spcAft>
                <a:spcPts val="800"/>
              </a:spcAft>
            </a:pPr>
            <a:r>
              <a:rPr lang="en-US" sz="2400" kern="0" dirty="0">
                <a:solidFill>
                  <a:srgbClr val="333333"/>
                </a:solidFill>
                <a:effectLst/>
                <a:latin typeface="+mj-lt"/>
                <a:ea typeface="Times New Roman" panose="02020603050405020304" pitchFamily="18" charset="0"/>
                <a:cs typeface="Times New Roman" panose="02020603050405020304" pitchFamily="18" charset="0"/>
              </a:rPr>
              <a:t>Any incoming international researcher or staff member </a:t>
            </a:r>
            <a:r>
              <a:rPr lang="en-US" sz="2400" b="1" kern="0" dirty="0">
                <a:solidFill>
                  <a:srgbClr val="333333"/>
                </a:solidFill>
                <a:effectLst/>
                <a:latin typeface="+mj-lt"/>
                <a:ea typeface="Times New Roman" panose="02020603050405020304" pitchFamily="18" charset="0"/>
                <a:cs typeface="Times New Roman" panose="02020603050405020304" pitchFamily="18" charset="0"/>
              </a:rPr>
              <a:t>staying on campus Leuven for at least 6 months </a:t>
            </a:r>
            <a:r>
              <a:rPr lang="en-US" sz="2400" kern="0" dirty="0">
                <a:solidFill>
                  <a:srgbClr val="333333"/>
                </a:solidFill>
                <a:effectLst/>
                <a:latin typeface="+mj-lt"/>
                <a:ea typeface="Times New Roman" panose="02020603050405020304" pitchFamily="18" charset="0"/>
                <a:cs typeface="Times New Roman" panose="02020603050405020304" pitchFamily="18" charset="0"/>
              </a:rPr>
              <a:t>can ask for a buddy.</a:t>
            </a:r>
            <a:endParaRPr lang="nl-BE" sz="2400" kern="100" dirty="0">
              <a:effectLst/>
              <a:latin typeface="+mj-lt"/>
              <a:ea typeface="Calibri" panose="020F0502020204030204" pitchFamily="34" charset="0"/>
              <a:cs typeface="Times New Roman" panose="02020603050405020304" pitchFamily="18" charset="0"/>
            </a:endParaRPr>
          </a:p>
          <a:p>
            <a:pPr>
              <a:lnSpc>
                <a:spcPct val="107000"/>
              </a:lnSpc>
              <a:spcAft>
                <a:spcPts val="800"/>
              </a:spcAft>
            </a:pPr>
            <a:r>
              <a:rPr lang="en-US" sz="2400" kern="0" dirty="0">
                <a:solidFill>
                  <a:srgbClr val="333333"/>
                </a:solidFill>
                <a:effectLst/>
                <a:latin typeface="+mj-lt"/>
                <a:ea typeface="Times New Roman" panose="02020603050405020304" pitchFamily="18" charset="0"/>
                <a:cs typeface="Times New Roman" panose="02020603050405020304" pitchFamily="18" charset="0"/>
              </a:rPr>
              <a:t>A buddy is a Belgian or international KU Leuven researcher, student or staff member who has signed up to welcome international colleagues. As buddies can have very different backgrounds, some are graduates starting their research career, while others have years of experience.</a:t>
            </a:r>
            <a:endParaRPr lang="nl-BE" sz="2400" kern="100" dirty="0">
              <a:effectLst/>
              <a:latin typeface="+mj-lt"/>
              <a:ea typeface="Calibri" panose="020F0502020204030204" pitchFamily="34" charset="0"/>
              <a:cs typeface="Times New Roman" panose="02020603050405020304" pitchFamily="18" charset="0"/>
            </a:endParaRPr>
          </a:p>
          <a:p>
            <a:pPr>
              <a:lnSpc>
                <a:spcPct val="107000"/>
              </a:lnSpc>
              <a:spcAft>
                <a:spcPts val="800"/>
              </a:spcAft>
            </a:pPr>
            <a:r>
              <a:rPr lang="en-US" sz="2400" kern="0" dirty="0">
                <a:solidFill>
                  <a:srgbClr val="333333"/>
                </a:solidFill>
                <a:effectLst/>
                <a:latin typeface="+mj-lt"/>
                <a:ea typeface="Times New Roman" panose="02020603050405020304" pitchFamily="18" charset="0"/>
                <a:cs typeface="Times New Roman" panose="02020603050405020304" pitchFamily="18" charset="0"/>
              </a:rPr>
              <a:t>When you sign up, you can indicate what you are looking for in a buddy, so we can help you find one with a matching profile.</a:t>
            </a:r>
            <a:endParaRPr lang="nl-BE" sz="2400" kern="100" dirty="0">
              <a:effectLst/>
              <a:latin typeface="+mj-lt"/>
              <a:ea typeface="Calibri" panose="020F0502020204030204" pitchFamily="34" charset="0"/>
              <a:cs typeface="Times New Roman" panose="02020603050405020304" pitchFamily="18" charset="0"/>
            </a:endParaRPr>
          </a:p>
          <a:p>
            <a:pPr marL="0" indent="0">
              <a:buNone/>
            </a:pPr>
            <a:endParaRPr lang="nl-BE"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842687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2F069E-DD9E-247E-94FA-5423AFE06BFD}"/>
              </a:ext>
            </a:extLst>
          </p:cNvPr>
          <p:cNvSpPr>
            <a:spLocks noGrp="1"/>
          </p:cNvSpPr>
          <p:nvPr>
            <p:ph type="title"/>
          </p:nvPr>
        </p:nvSpPr>
        <p:spPr/>
        <p:txBody>
          <a:bodyPr/>
          <a:lstStyle/>
          <a:p>
            <a:r>
              <a:rPr lang="nl-BE" dirty="0"/>
              <a:t>2.4. Senior Buddy </a:t>
            </a:r>
            <a:r>
              <a:rPr lang="nl-BE" dirty="0" err="1"/>
              <a:t>Programme</a:t>
            </a:r>
            <a:r>
              <a:rPr lang="nl-BE" dirty="0"/>
              <a:t>(2) </a:t>
            </a:r>
          </a:p>
        </p:txBody>
      </p:sp>
      <p:sp>
        <p:nvSpPr>
          <p:cNvPr id="3" name="Tijdelijke aanduiding voor inhoud 2">
            <a:extLst>
              <a:ext uri="{FF2B5EF4-FFF2-40B4-BE49-F238E27FC236}">
                <a16:creationId xmlns:a16="http://schemas.microsoft.com/office/drawing/2014/main" id="{131CCAB3-36C4-B712-7019-D4047B1A9C0A}"/>
              </a:ext>
            </a:extLst>
          </p:cNvPr>
          <p:cNvSpPr>
            <a:spLocks noGrp="1"/>
          </p:cNvSpPr>
          <p:nvPr>
            <p:ph idx="1"/>
          </p:nvPr>
        </p:nvSpPr>
        <p:spPr/>
        <p:txBody>
          <a:bodyPr/>
          <a:lstStyle/>
          <a:p>
            <a:pPr>
              <a:lnSpc>
                <a:spcPct val="107000"/>
              </a:lnSpc>
              <a:spcAft>
                <a:spcPts val="800"/>
              </a:spcAft>
            </a:pPr>
            <a:r>
              <a:rPr lang="en-US" sz="1800" kern="0" dirty="0">
                <a:solidFill>
                  <a:srgbClr val="004070"/>
                </a:solidFill>
                <a:effectLst/>
                <a:latin typeface="Source Serif Pro" panose="02040603050405020204" pitchFamily="18" charset="0"/>
                <a:ea typeface="Times New Roman" panose="02020603050405020304" pitchFamily="18" charset="0"/>
                <a:cs typeface="Times New Roman" panose="02020603050405020304" pitchFamily="18" charset="0"/>
              </a:rPr>
              <a:t>What can you expect from a buddy?</a:t>
            </a:r>
            <a:endParaRPr lang="nl-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1800" kern="0" dirty="0">
                <a:solidFill>
                  <a:srgbClr val="333333"/>
                </a:solidFill>
                <a:effectLst/>
                <a:latin typeface="Source Sans Pro" panose="020B0503030403020204" pitchFamily="34" charset="0"/>
                <a:ea typeface="Times New Roman" panose="02020603050405020304" pitchFamily="18" charset="0"/>
                <a:cs typeface="Times New Roman" panose="02020603050405020304" pitchFamily="18" charset="0"/>
              </a:rPr>
              <a:t>You and your buddy can meet upon your arrival.</a:t>
            </a:r>
            <a:endParaRPr lang="nl-BE" sz="1800" kern="100" dirty="0">
              <a:solidFill>
                <a:srgbClr val="333333"/>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sz="1800" kern="0" dirty="0">
                <a:solidFill>
                  <a:srgbClr val="333333"/>
                </a:solidFill>
                <a:effectLst/>
                <a:latin typeface="Source Sans Pro" panose="020B0503030403020204" pitchFamily="34" charset="0"/>
                <a:ea typeface="Times New Roman" panose="02020603050405020304" pitchFamily="18" charset="0"/>
                <a:cs typeface="Times New Roman" panose="02020603050405020304" pitchFamily="18" charset="0"/>
              </a:rPr>
              <a:t>Your buddy can answer any practical questions about life in Leuven (i.e. directions, shops and supermarkets, transport, university life...) and show you around town.</a:t>
            </a:r>
            <a:endParaRPr lang="nl-BE" sz="1800" kern="100" dirty="0">
              <a:solidFill>
                <a:srgbClr val="333333"/>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sz="1800" kern="0" dirty="0">
                <a:solidFill>
                  <a:srgbClr val="333333"/>
                </a:solidFill>
                <a:effectLst/>
                <a:latin typeface="Source Sans Pro" panose="020B0503030403020204" pitchFamily="34" charset="0"/>
                <a:ea typeface="Times New Roman" panose="02020603050405020304" pitchFamily="18" charset="0"/>
                <a:cs typeface="Times New Roman" panose="02020603050405020304" pitchFamily="18" charset="0"/>
              </a:rPr>
              <a:t>Your buddy can introduce you to the Belgian way of life and help you make local friends.</a:t>
            </a:r>
            <a:endParaRPr lang="nl-BE" sz="1800" kern="100" dirty="0">
              <a:solidFill>
                <a:srgbClr val="333333"/>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nl-BE" sz="1800" kern="100" dirty="0" err="1">
                <a:effectLst/>
                <a:latin typeface="Calibri" panose="020F0502020204030204" pitchFamily="34" charset="0"/>
                <a:ea typeface="Calibri" panose="020F0502020204030204" pitchFamily="34" charset="0"/>
                <a:cs typeface="Times New Roman" panose="02020603050405020304" pitchFamily="18" charset="0"/>
              </a:rPr>
              <a:t>Registration</a:t>
            </a:r>
            <a:r>
              <a:rPr lang="nl-BE" sz="1800" kern="100" dirty="0">
                <a:effectLst/>
                <a:latin typeface="Calibri" panose="020F0502020204030204" pitchFamily="34" charset="0"/>
                <a:ea typeface="Calibri" panose="020F0502020204030204" pitchFamily="34" charset="0"/>
                <a:cs typeface="Times New Roman" panose="02020603050405020304" pitchFamily="18" charset="0"/>
              </a:rPr>
              <a:t> form : </a:t>
            </a:r>
            <a:r>
              <a:rPr lang="nl-BE" sz="1800" u="sng" kern="1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2"/>
              </a:rPr>
              <a:t>https://icts.kuleuven.be/crmforms/29</a:t>
            </a:r>
            <a:endParaRPr lang="nl-BE"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nl-BE" dirty="0"/>
          </a:p>
        </p:txBody>
      </p:sp>
    </p:spTree>
    <p:extLst>
      <p:ext uri="{BB962C8B-B14F-4D97-AF65-F5344CB8AC3E}">
        <p14:creationId xmlns:p14="http://schemas.microsoft.com/office/powerpoint/2010/main" val="18607637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53DE08-4B0E-5238-F007-1C544873698A}"/>
              </a:ext>
            </a:extLst>
          </p:cNvPr>
          <p:cNvSpPr>
            <a:spLocks noGrp="1"/>
          </p:cNvSpPr>
          <p:nvPr>
            <p:ph type="title"/>
          </p:nvPr>
        </p:nvSpPr>
        <p:spPr/>
        <p:txBody>
          <a:bodyPr/>
          <a:lstStyle/>
          <a:p>
            <a:r>
              <a:rPr lang="nl-BE" dirty="0"/>
              <a:t>2.4 Senior Buddy System (3) </a:t>
            </a:r>
          </a:p>
        </p:txBody>
      </p:sp>
      <p:sp>
        <p:nvSpPr>
          <p:cNvPr id="3" name="Tijdelijke aanduiding voor inhoud 2">
            <a:extLst>
              <a:ext uri="{FF2B5EF4-FFF2-40B4-BE49-F238E27FC236}">
                <a16:creationId xmlns:a16="http://schemas.microsoft.com/office/drawing/2014/main" id="{26EAAC1B-00E0-BDD9-C47A-8B354D9ECD16}"/>
              </a:ext>
            </a:extLst>
          </p:cNvPr>
          <p:cNvSpPr>
            <a:spLocks noGrp="1"/>
          </p:cNvSpPr>
          <p:nvPr>
            <p:ph idx="1"/>
          </p:nvPr>
        </p:nvSpPr>
        <p:spPr/>
        <p:txBody>
          <a:bodyPr>
            <a:normAutofit fontScale="70000" lnSpcReduction="20000"/>
          </a:bodyPr>
          <a:lstStyle/>
          <a:p>
            <a:pPr algn="l"/>
            <a:r>
              <a:rPr lang="en-US" b="0" i="0" dirty="0">
                <a:solidFill>
                  <a:srgbClr val="004070"/>
                </a:solidFill>
                <a:effectLst/>
                <a:latin typeface="Source Serif Pro" panose="02040603050405020204" pitchFamily="18" charset="0"/>
              </a:rPr>
              <a:t>Want to become a buddy?</a:t>
            </a:r>
          </a:p>
          <a:p>
            <a:pPr algn="l"/>
            <a:r>
              <a:rPr lang="en-US" b="0" i="0" dirty="0">
                <a:solidFill>
                  <a:srgbClr val="333333"/>
                </a:solidFill>
                <a:effectLst/>
                <a:latin typeface="Source Sans Pro" panose="020B0503030403020204" pitchFamily="34" charset="0"/>
              </a:rPr>
              <a:t>Any KU Leuven predoctoral student, PhD student, postdoctoral researcher, student, staff member or senior academic staff member </a:t>
            </a:r>
            <a:r>
              <a:rPr lang="en-US" b="1" i="0" dirty="0">
                <a:solidFill>
                  <a:srgbClr val="333333"/>
                </a:solidFill>
                <a:effectLst/>
                <a:latin typeface="Source Sans Pro" panose="020B0503030403020204" pitchFamily="34" charset="0"/>
              </a:rPr>
              <a:t>on campus Leuven</a:t>
            </a:r>
            <a:r>
              <a:rPr lang="en-US" b="0" i="0" dirty="0">
                <a:solidFill>
                  <a:srgbClr val="333333"/>
                </a:solidFill>
                <a:effectLst/>
                <a:latin typeface="Source Sans Pro" panose="020B0503030403020204" pitchFamily="34" charset="0"/>
              </a:rPr>
              <a:t> can become a buddy.</a:t>
            </a:r>
          </a:p>
          <a:p>
            <a:pPr algn="l"/>
            <a:r>
              <a:rPr lang="en-US" b="0" i="0" dirty="0">
                <a:solidFill>
                  <a:srgbClr val="333333"/>
                </a:solidFill>
                <a:effectLst/>
                <a:latin typeface="Source Sans Pro" panose="020B0503030403020204" pitchFamily="34" charset="0"/>
              </a:rPr>
              <a:t>As a buddy, you welcome an international researcher or staff member and help them settle in Leuven. That way, they get valuable help during their stay, while you get to meet new colleagues and learn about other cultures.</a:t>
            </a:r>
          </a:p>
          <a:p>
            <a:pPr algn="l"/>
            <a:r>
              <a:rPr lang="en-US" b="0" i="0" dirty="0">
                <a:solidFill>
                  <a:srgbClr val="333333"/>
                </a:solidFill>
                <a:effectLst/>
                <a:latin typeface="Source Sans Pro" panose="020B0503030403020204" pitchFamily="34" charset="0"/>
              </a:rPr>
              <a:t>International researchers and staff members may have very different backgrounds: some are graduates who are just starting their research career, while others have years of experience; some come alone, others bring their families, etc.</a:t>
            </a:r>
          </a:p>
          <a:p>
            <a:pPr algn="l"/>
            <a:r>
              <a:rPr lang="en-US" b="0" i="0" dirty="0">
                <a:solidFill>
                  <a:srgbClr val="333333"/>
                </a:solidFill>
                <a:effectLst/>
                <a:latin typeface="Source Sans Pro" panose="020B0503030403020204" pitchFamily="34" charset="0"/>
              </a:rPr>
              <a:t>When you sign up as a buddy, you can state your preferences (i.e. regarding department, age, gender...), so we can help you find a matching international colleague.</a:t>
            </a:r>
          </a:p>
          <a:p>
            <a:pPr marL="0" indent="0">
              <a:buNone/>
            </a:pPr>
            <a:endParaRPr lang="nl-BE" dirty="0"/>
          </a:p>
          <a:p>
            <a:r>
              <a:rPr lang="nl-BE" dirty="0" err="1"/>
              <a:t>Registration</a:t>
            </a:r>
            <a:r>
              <a:rPr lang="nl-BE" dirty="0"/>
              <a:t> form : </a:t>
            </a:r>
            <a:r>
              <a:rPr lang="nl-BE" dirty="0">
                <a:hlinkClick r:id="rId2"/>
              </a:rPr>
              <a:t>https://icts.kuleuven.be/crmforms/29</a:t>
            </a:r>
            <a:endParaRPr lang="nl-BE" dirty="0"/>
          </a:p>
          <a:p>
            <a:endParaRPr lang="nl-BE" dirty="0"/>
          </a:p>
        </p:txBody>
      </p:sp>
    </p:spTree>
    <p:extLst>
      <p:ext uri="{BB962C8B-B14F-4D97-AF65-F5344CB8AC3E}">
        <p14:creationId xmlns:p14="http://schemas.microsoft.com/office/powerpoint/2010/main" val="5687963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CC8BDC-71E0-33D9-6DEE-F3FD71E621BF}"/>
              </a:ext>
            </a:extLst>
          </p:cNvPr>
          <p:cNvSpPr>
            <a:spLocks noGrp="1"/>
          </p:cNvSpPr>
          <p:nvPr>
            <p:ph type="title"/>
          </p:nvPr>
        </p:nvSpPr>
        <p:spPr/>
        <p:txBody>
          <a:bodyPr/>
          <a:lstStyle/>
          <a:p>
            <a:r>
              <a:rPr lang="nl-BE" dirty="0"/>
              <a:t>2.4. Senior Buddy </a:t>
            </a:r>
            <a:r>
              <a:rPr lang="nl-BE" dirty="0" err="1"/>
              <a:t>Programme</a:t>
            </a:r>
            <a:r>
              <a:rPr lang="nl-BE" dirty="0"/>
              <a:t> (4) </a:t>
            </a:r>
          </a:p>
        </p:txBody>
      </p:sp>
      <p:sp>
        <p:nvSpPr>
          <p:cNvPr id="3" name="Tijdelijke aanduiding voor inhoud 2">
            <a:extLst>
              <a:ext uri="{FF2B5EF4-FFF2-40B4-BE49-F238E27FC236}">
                <a16:creationId xmlns:a16="http://schemas.microsoft.com/office/drawing/2014/main" id="{75123EC0-0AE7-67D9-02F8-016F18E2D42D}"/>
              </a:ext>
            </a:extLst>
          </p:cNvPr>
          <p:cNvSpPr>
            <a:spLocks noGrp="1"/>
          </p:cNvSpPr>
          <p:nvPr>
            <p:ph idx="1"/>
          </p:nvPr>
        </p:nvSpPr>
        <p:spPr/>
        <p:txBody>
          <a:bodyPr>
            <a:normAutofit fontScale="25000" lnSpcReduction="20000"/>
          </a:bodyPr>
          <a:lstStyle/>
          <a:p>
            <a:pPr>
              <a:lnSpc>
                <a:spcPct val="107000"/>
              </a:lnSpc>
              <a:spcAft>
                <a:spcPts val="800"/>
              </a:spcAft>
            </a:pPr>
            <a:r>
              <a:rPr lang="en-US" sz="7400" kern="0" dirty="0">
                <a:solidFill>
                  <a:srgbClr val="333333"/>
                </a:solidFill>
                <a:effectLst/>
                <a:latin typeface="+mj-lt"/>
                <a:ea typeface="Times New Roman" panose="02020603050405020304" pitchFamily="18" charset="0"/>
                <a:cs typeface="Times New Roman" panose="02020603050405020304" pitchFamily="18" charset="0"/>
              </a:rPr>
              <a:t>As a local buddy, you can show the way, but you are not a personal assistant. For many matters, your buddy may need to consult the relevant administration for professional guidance :</a:t>
            </a:r>
            <a:endParaRPr lang="nl-BE" sz="7400" kern="100" dirty="0">
              <a:effectLst/>
              <a:latin typeface="+mj-lt"/>
              <a:ea typeface="Calibri" panose="020F0502020204030204" pitchFamily="34" charset="0"/>
              <a:cs typeface="Times New Roman" panose="02020603050405020304" pitchFamily="18" charset="0"/>
            </a:endParaRPr>
          </a:p>
          <a:p>
            <a:pPr>
              <a:lnSpc>
                <a:spcPct val="107000"/>
              </a:lnSpc>
              <a:spcAft>
                <a:spcPts val="800"/>
              </a:spcAft>
            </a:pPr>
            <a:r>
              <a:rPr lang="en-US" sz="7400" kern="0" dirty="0">
                <a:solidFill>
                  <a:srgbClr val="333333"/>
                </a:solidFill>
                <a:effectLst/>
                <a:latin typeface="+mj-lt"/>
                <a:ea typeface="Times New Roman" panose="02020603050405020304" pitchFamily="18" charset="0"/>
                <a:cs typeface="Times New Roman" panose="02020603050405020304" pitchFamily="18" charset="0"/>
              </a:rPr>
              <a:t>Predoctoral students or PhD researchers can also contact </a:t>
            </a:r>
            <a:r>
              <a:rPr lang="en-US" sz="7400" u="sng" kern="0" dirty="0">
                <a:solidFill>
                  <a:srgbClr val="004070"/>
                </a:solidFill>
                <a:effectLst/>
                <a:latin typeface="+mj-lt"/>
                <a:ea typeface="Times New Roman" panose="02020603050405020304" pitchFamily="18" charset="0"/>
                <a:cs typeface="Times New Roman" panose="02020603050405020304" pitchFamily="18" charset="0"/>
                <a:hlinkClick r:id="rId2"/>
              </a:rPr>
              <a:t>KU Leuven </a:t>
            </a:r>
            <a:r>
              <a:rPr lang="en-US" sz="7400" u="sng" kern="0" dirty="0" err="1">
                <a:solidFill>
                  <a:srgbClr val="004070"/>
                </a:solidFill>
                <a:effectLst/>
                <a:latin typeface="+mj-lt"/>
                <a:ea typeface="Times New Roman" panose="02020603050405020304" pitchFamily="18" charset="0"/>
                <a:cs typeface="Times New Roman" panose="02020603050405020304" pitchFamily="18" charset="0"/>
                <a:hlinkClick r:id="rId2"/>
              </a:rPr>
              <a:t>Stuvo</a:t>
            </a:r>
            <a:r>
              <a:rPr lang="en-US" sz="7400" kern="0" dirty="0">
                <a:solidFill>
                  <a:srgbClr val="333333"/>
                </a:solidFill>
                <a:effectLst/>
                <a:latin typeface="+mj-lt"/>
                <a:ea typeface="Times New Roman" panose="02020603050405020304" pitchFamily="18" charset="0"/>
                <a:cs typeface="Times New Roman" panose="02020603050405020304" pitchFamily="18" charset="0"/>
              </a:rPr>
              <a:t> and the </a:t>
            </a:r>
            <a:r>
              <a:rPr lang="en-US" sz="7400" u="sng" kern="0" dirty="0">
                <a:solidFill>
                  <a:srgbClr val="004070"/>
                </a:solidFill>
                <a:effectLst/>
                <a:latin typeface="+mj-lt"/>
                <a:ea typeface="Times New Roman" panose="02020603050405020304" pitchFamily="18" charset="0"/>
                <a:cs typeface="Times New Roman" panose="02020603050405020304" pitchFamily="18" charset="0"/>
                <a:hlinkClick r:id="rId3"/>
              </a:rPr>
              <a:t>Doctoral Schools</a:t>
            </a:r>
            <a:r>
              <a:rPr lang="en-US" sz="7400" kern="0" dirty="0">
                <a:solidFill>
                  <a:srgbClr val="333333"/>
                </a:solidFill>
                <a:effectLst/>
                <a:latin typeface="+mj-lt"/>
                <a:ea typeface="Times New Roman" panose="02020603050405020304" pitchFamily="18" charset="0"/>
                <a:cs typeface="Times New Roman" panose="02020603050405020304" pitchFamily="18" charset="0"/>
              </a:rPr>
              <a:t> if they need any help. </a:t>
            </a:r>
            <a:endParaRPr lang="nl-BE" sz="7400" kern="100" dirty="0">
              <a:effectLst/>
              <a:latin typeface="+mj-lt"/>
              <a:ea typeface="Calibri" panose="020F0502020204030204" pitchFamily="34" charset="0"/>
              <a:cs typeface="Times New Roman" panose="02020603050405020304" pitchFamily="18" charset="0"/>
            </a:endParaRPr>
          </a:p>
          <a:p>
            <a:pPr>
              <a:lnSpc>
                <a:spcPct val="107000"/>
              </a:lnSpc>
              <a:spcAft>
                <a:spcPts val="800"/>
              </a:spcAft>
            </a:pPr>
            <a:r>
              <a:rPr lang="en-US" sz="7400" kern="0" dirty="0">
                <a:solidFill>
                  <a:srgbClr val="333333"/>
                </a:solidFill>
                <a:effectLst/>
                <a:latin typeface="+mj-lt"/>
                <a:ea typeface="Times New Roman" panose="02020603050405020304" pitchFamily="18" charset="0"/>
                <a:cs typeface="Times New Roman" panose="02020603050405020304" pitchFamily="18" charset="0"/>
              </a:rPr>
              <a:t>If you are a buddy to a staff member, he/she can also always turn to the </a:t>
            </a:r>
            <a:r>
              <a:rPr lang="en-US" sz="7400" u="sng" kern="0" dirty="0">
                <a:solidFill>
                  <a:srgbClr val="004070"/>
                </a:solidFill>
                <a:effectLst/>
                <a:latin typeface="+mj-lt"/>
                <a:ea typeface="Times New Roman" panose="02020603050405020304" pitchFamily="18" charset="0"/>
                <a:cs typeface="Times New Roman" panose="02020603050405020304" pitchFamily="18" charset="0"/>
                <a:hlinkClick r:id="rId4"/>
              </a:rPr>
              <a:t>HR Department</a:t>
            </a:r>
            <a:r>
              <a:rPr lang="en-US" sz="7400" kern="0" dirty="0">
                <a:solidFill>
                  <a:srgbClr val="333333"/>
                </a:solidFill>
                <a:effectLst/>
                <a:latin typeface="+mj-lt"/>
                <a:ea typeface="Times New Roman" panose="02020603050405020304" pitchFamily="18" charset="0"/>
                <a:cs typeface="Times New Roman" panose="02020603050405020304" pitchFamily="18" charset="0"/>
              </a:rPr>
              <a:t> with questions pertaining to: </a:t>
            </a:r>
            <a:endParaRPr lang="nl-BE" sz="7400" kern="100" dirty="0">
              <a:latin typeface="+mj-lt"/>
              <a:ea typeface="Times New Roman" panose="02020603050405020304" pitchFamily="18" charset="0"/>
              <a:cs typeface="Times New Roman" panose="02020603050405020304" pitchFamily="18" charset="0"/>
            </a:endParaRPr>
          </a:p>
          <a:p>
            <a:pPr>
              <a:lnSpc>
                <a:spcPct val="107000"/>
              </a:lnSpc>
              <a:spcAft>
                <a:spcPts val="800"/>
              </a:spcAft>
            </a:pPr>
            <a:r>
              <a:rPr lang="nl-BE" sz="7400" kern="0" dirty="0">
                <a:solidFill>
                  <a:srgbClr val="333333"/>
                </a:solidFill>
                <a:effectLst/>
                <a:latin typeface="+mj-lt"/>
                <a:ea typeface="Times New Roman" panose="02020603050405020304" pitchFamily="18" charset="0"/>
                <a:cs typeface="Times New Roman" panose="02020603050405020304" pitchFamily="18" charset="0"/>
              </a:rPr>
              <a:t> </a:t>
            </a:r>
            <a:r>
              <a:rPr lang="nl-BE" sz="7400" kern="0" dirty="0" err="1">
                <a:solidFill>
                  <a:srgbClr val="333333"/>
                </a:solidFill>
                <a:effectLst/>
                <a:latin typeface="+mj-lt"/>
                <a:ea typeface="Times New Roman" panose="02020603050405020304" pitchFamily="18" charset="0"/>
                <a:cs typeface="Times New Roman" panose="02020603050405020304" pitchFamily="18" charset="0"/>
              </a:rPr>
              <a:t>employment</a:t>
            </a:r>
            <a:r>
              <a:rPr lang="nl-BE" sz="7400" kern="0" dirty="0">
                <a:solidFill>
                  <a:srgbClr val="333333"/>
                </a:solidFill>
                <a:effectLst/>
                <a:latin typeface="+mj-lt"/>
                <a:ea typeface="Times New Roman" panose="02020603050405020304" pitchFamily="18" charset="0"/>
                <a:cs typeface="Times New Roman" panose="02020603050405020304" pitchFamily="18" charset="0"/>
              </a:rPr>
              <a:t> at KU Leuven</a:t>
            </a:r>
            <a:endParaRPr lang="nl-BE" sz="7400"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nl-BE" sz="7400" kern="0" dirty="0" err="1">
                <a:solidFill>
                  <a:srgbClr val="333333"/>
                </a:solidFill>
                <a:effectLst/>
                <a:latin typeface="+mj-lt"/>
                <a:ea typeface="Times New Roman" panose="02020603050405020304" pitchFamily="18" charset="0"/>
                <a:cs typeface="Times New Roman" panose="02020603050405020304" pitchFamily="18" charset="0"/>
              </a:rPr>
              <a:t>immigration</a:t>
            </a:r>
            <a:r>
              <a:rPr lang="nl-BE" sz="7400" kern="0" dirty="0">
                <a:solidFill>
                  <a:srgbClr val="333333"/>
                </a:solidFill>
                <a:effectLst/>
                <a:latin typeface="+mj-lt"/>
                <a:ea typeface="Times New Roman" panose="02020603050405020304" pitchFamily="18" charset="0"/>
                <a:cs typeface="Times New Roman" panose="02020603050405020304" pitchFamily="18" charset="0"/>
              </a:rPr>
              <a:t> &amp; </a:t>
            </a:r>
            <a:r>
              <a:rPr lang="nl-BE" sz="7400" kern="0" dirty="0" err="1">
                <a:solidFill>
                  <a:srgbClr val="333333"/>
                </a:solidFill>
                <a:effectLst/>
                <a:latin typeface="+mj-lt"/>
                <a:ea typeface="Times New Roman" panose="02020603050405020304" pitchFamily="18" charset="0"/>
                <a:cs typeface="Times New Roman" panose="02020603050405020304" pitchFamily="18" charset="0"/>
              </a:rPr>
              <a:t>registration</a:t>
            </a:r>
            <a:endParaRPr lang="nl-BE" sz="7400"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sz="7400" kern="0" dirty="0">
                <a:solidFill>
                  <a:srgbClr val="333333"/>
                </a:solidFill>
                <a:effectLst/>
                <a:latin typeface="+mj-lt"/>
                <a:ea typeface="Times New Roman" panose="02020603050405020304" pitchFamily="18" charset="0"/>
                <a:cs typeface="Times New Roman" panose="02020603050405020304" pitchFamily="18" charset="0"/>
              </a:rPr>
              <a:t>administrative steps to take upon arrival</a:t>
            </a:r>
            <a:endParaRPr lang="nl-BE" sz="7400"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nl-BE" sz="7400" kern="0" dirty="0" err="1">
                <a:solidFill>
                  <a:srgbClr val="333333"/>
                </a:solidFill>
                <a:effectLst/>
                <a:latin typeface="+mj-lt"/>
                <a:ea typeface="Times New Roman" panose="02020603050405020304" pitchFamily="18" charset="0"/>
                <a:cs typeface="Times New Roman" panose="02020603050405020304" pitchFamily="18" charset="0"/>
              </a:rPr>
              <a:t>social</a:t>
            </a:r>
            <a:r>
              <a:rPr lang="nl-BE" sz="7400" kern="0" dirty="0">
                <a:solidFill>
                  <a:srgbClr val="333333"/>
                </a:solidFill>
                <a:effectLst/>
                <a:latin typeface="+mj-lt"/>
                <a:ea typeface="Times New Roman" panose="02020603050405020304" pitchFamily="18" charset="0"/>
                <a:cs typeface="Times New Roman" panose="02020603050405020304" pitchFamily="18" charset="0"/>
              </a:rPr>
              <a:t> security</a:t>
            </a:r>
            <a:endParaRPr lang="nl-BE" sz="7400"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nl-BE" sz="7400" kern="0" dirty="0" err="1">
                <a:solidFill>
                  <a:srgbClr val="333333"/>
                </a:solidFill>
                <a:effectLst/>
                <a:latin typeface="+mj-lt"/>
                <a:ea typeface="Times New Roman" panose="02020603050405020304" pitchFamily="18" charset="0"/>
                <a:cs typeface="Times New Roman" panose="02020603050405020304" pitchFamily="18" charset="0"/>
              </a:rPr>
              <a:t>wellbeing</a:t>
            </a:r>
            <a:r>
              <a:rPr lang="nl-BE" sz="7400" kern="0" dirty="0">
                <a:solidFill>
                  <a:srgbClr val="333333"/>
                </a:solidFill>
                <a:effectLst/>
                <a:latin typeface="+mj-lt"/>
                <a:ea typeface="Times New Roman" panose="02020603050405020304" pitchFamily="18" charset="0"/>
                <a:cs typeface="Times New Roman" panose="02020603050405020304" pitchFamily="18" charset="0"/>
              </a:rPr>
              <a:t> </a:t>
            </a:r>
            <a:r>
              <a:rPr lang="nl-BE" sz="7400" kern="0" dirty="0" err="1">
                <a:solidFill>
                  <a:srgbClr val="333333"/>
                </a:solidFill>
                <a:effectLst/>
                <a:latin typeface="+mj-lt"/>
                <a:ea typeface="Times New Roman" panose="02020603050405020304" pitchFamily="18" charset="0"/>
                <a:cs typeface="Times New Roman" panose="02020603050405020304" pitchFamily="18" charset="0"/>
              </a:rPr>
              <a:t>and</a:t>
            </a:r>
            <a:r>
              <a:rPr lang="nl-BE" sz="7400" kern="0" dirty="0">
                <a:solidFill>
                  <a:srgbClr val="333333"/>
                </a:solidFill>
                <a:effectLst/>
                <a:latin typeface="+mj-lt"/>
                <a:ea typeface="Times New Roman" panose="02020603050405020304" pitchFamily="18" charset="0"/>
                <a:cs typeface="Times New Roman" panose="02020603050405020304" pitchFamily="18" charset="0"/>
              </a:rPr>
              <a:t> health</a:t>
            </a:r>
            <a:endParaRPr lang="nl-BE" sz="7400" kern="100" dirty="0">
              <a:solidFill>
                <a:srgbClr val="333333"/>
              </a:solidFill>
              <a:effectLst/>
              <a:latin typeface="+mj-lt"/>
              <a:ea typeface="Calibri" panose="020F0502020204030204" pitchFamily="34" charset="0"/>
              <a:cs typeface="Times New Roman" panose="02020603050405020304" pitchFamily="18" charset="0"/>
            </a:endParaRPr>
          </a:p>
          <a:p>
            <a:endParaRPr lang="nl-BE" dirty="0"/>
          </a:p>
        </p:txBody>
      </p:sp>
    </p:spTree>
    <p:extLst>
      <p:ext uri="{BB962C8B-B14F-4D97-AF65-F5344CB8AC3E}">
        <p14:creationId xmlns:p14="http://schemas.microsoft.com/office/powerpoint/2010/main" val="210955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335ED1-B560-691D-91A3-6569BFA3A436}"/>
              </a:ext>
            </a:extLst>
          </p:cNvPr>
          <p:cNvSpPr>
            <a:spLocks noGrp="1"/>
          </p:cNvSpPr>
          <p:nvPr>
            <p:ph type="title"/>
          </p:nvPr>
        </p:nvSpPr>
        <p:spPr/>
        <p:txBody>
          <a:bodyPr/>
          <a:lstStyle/>
          <a:p>
            <a:r>
              <a:rPr lang="nl-BE" dirty="0"/>
              <a:t>2.5 </a:t>
            </a:r>
            <a:r>
              <a:rPr lang="nl-BE" dirty="0" err="1"/>
              <a:t>Publicity</a:t>
            </a:r>
            <a:r>
              <a:rPr lang="nl-BE" dirty="0"/>
              <a:t> </a:t>
            </a:r>
          </a:p>
        </p:txBody>
      </p:sp>
      <p:sp>
        <p:nvSpPr>
          <p:cNvPr id="3" name="Tijdelijke aanduiding voor inhoud 2">
            <a:extLst>
              <a:ext uri="{FF2B5EF4-FFF2-40B4-BE49-F238E27FC236}">
                <a16:creationId xmlns:a16="http://schemas.microsoft.com/office/drawing/2014/main" id="{27DA5F5A-A4DF-ED9C-8469-B7D421DC4E27}"/>
              </a:ext>
            </a:extLst>
          </p:cNvPr>
          <p:cNvSpPr>
            <a:spLocks noGrp="1"/>
          </p:cNvSpPr>
          <p:nvPr>
            <p:ph idx="1"/>
          </p:nvPr>
        </p:nvSpPr>
        <p:spPr/>
        <p:txBody>
          <a:bodyPr/>
          <a:lstStyle/>
          <a:p>
            <a:r>
              <a:rPr lang="nl-BE" dirty="0"/>
              <a:t>The buddy system is </a:t>
            </a:r>
            <a:r>
              <a:rPr lang="nl-BE" dirty="0" err="1"/>
              <a:t>only</a:t>
            </a:r>
            <a:r>
              <a:rPr lang="nl-BE" dirty="0"/>
              <a:t> </a:t>
            </a:r>
            <a:r>
              <a:rPr lang="nl-BE" dirty="0" err="1"/>
              <a:t>promoted</a:t>
            </a:r>
            <a:r>
              <a:rPr lang="nl-BE" dirty="0"/>
              <a:t> via </a:t>
            </a:r>
            <a:r>
              <a:rPr lang="nl-BE" dirty="0" err="1"/>
              <a:t>internal</a:t>
            </a:r>
            <a:r>
              <a:rPr lang="nl-BE" dirty="0"/>
              <a:t> </a:t>
            </a:r>
            <a:r>
              <a:rPr lang="nl-BE" dirty="0" err="1"/>
              <a:t>channels</a:t>
            </a:r>
            <a:r>
              <a:rPr lang="nl-BE" dirty="0"/>
              <a:t> : </a:t>
            </a:r>
          </a:p>
          <a:p>
            <a:pPr>
              <a:buFontTx/>
              <a:buChar char="-"/>
            </a:pPr>
            <a:r>
              <a:rPr lang="nl-BE" dirty="0" err="1"/>
              <a:t>Faculty</a:t>
            </a:r>
            <a:r>
              <a:rPr lang="nl-BE" dirty="0"/>
              <a:t> international relations </a:t>
            </a:r>
            <a:r>
              <a:rPr lang="nl-BE" dirty="0" err="1"/>
              <a:t>officers</a:t>
            </a:r>
            <a:r>
              <a:rPr lang="nl-BE" dirty="0"/>
              <a:t> </a:t>
            </a:r>
          </a:p>
          <a:p>
            <a:pPr>
              <a:buFontTx/>
              <a:buChar char="-"/>
            </a:pPr>
            <a:r>
              <a:rPr lang="nl-BE" dirty="0" err="1"/>
              <a:t>Buddies</a:t>
            </a:r>
            <a:r>
              <a:rPr lang="nl-BE" dirty="0"/>
              <a:t> </a:t>
            </a:r>
            <a:r>
              <a:rPr lang="nl-BE" dirty="0" err="1"/>
              <a:t>from</a:t>
            </a:r>
            <a:r>
              <a:rPr lang="nl-BE" dirty="0"/>
              <a:t> </a:t>
            </a:r>
            <a:r>
              <a:rPr lang="nl-BE" dirty="0" err="1"/>
              <a:t>the</a:t>
            </a:r>
            <a:r>
              <a:rPr lang="nl-BE" dirty="0"/>
              <a:t> </a:t>
            </a:r>
            <a:r>
              <a:rPr lang="nl-BE" dirty="0" err="1"/>
              <a:t>year</a:t>
            </a:r>
            <a:r>
              <a:rPr lang="nl-BE" dirty="0"/>
              <a:t>(s) </a:t>
            </a:r>
            <a:r>
              <a:rPr lang="nl-BE" dirty="0" err="1"/>
              <a:t>before</a:t>
            </a:r>
            <a:r>
              <a:rPr lang="nl-BE" dirty="0"/>
              <a:t>- </a:t>
            </a:r>
            <a:r>
              <a:rPr lang="nl-BE" dirty="0" err="1"/>
              <a:t>local</a:t>
            </a:r>
            <a:r>
              <a:rPr lang="nl-BE" dirty="0"/>
              <a:t> </a:t>
            </a:r>
            <a:r>
              <a:rPr lang="nl-BE" dirty="0" err="1"/>
              <a:t>and</a:t>
            </a:r>
            <a:r>
              <a:rPr lang="nl-BE" dirty="0"/>
              <a:t> international </a:t>
            </a:r>
            <a:r>
              <a:rPr lang="nl-BE" dirty="0" err="1"/>
              <a:t>students</a:t>
            </a:r>
            <a:r>
              <a:rPr lang="nl-BE" dirty="0"/>
              <a:t> or </a:t>
            </a:r>
            <a:r>
              <a:rPr lang="nl-BE" dirty="0" err="1"/>
              <a:t>staff</a:t>
            </a:r>
            <a:r>
              <a:rPr lang="nl-BE" dirty="0"/>
              <a:t> </a:t>
            </a:r>
          </a:p>
          <a:p>
            <a:pPr>
              <a:buFontTx/>
              <a:buChar char="-"/>
            </a:pPr>
            <a:r>
              <a:rPr lang="nl-BE" dirty="0" err="1"/>
              <a:t>Newsletter</a:t>
            </a:r>
            <a:r>
              <a:rPr lang="nl-BE" dirty="0"/>
              <a:t> </a:t>
            </a:r>
            <a:r>
              <a:rPr lang="nl-BE" dirty="0" err="1"/>
              <a:t>social</a:t>
            </a:r>
            <a:r>
              <a:rPr lang="nl-BE" dirty="0"/>
              <a:t> services </a:t>
            </a:r>
          </a:p>
          <a:p>
            <a:pPr>
              <a:buFontTx/>
              <a:buChar char="-"/>
            </a:pPr>
            <a:r>
              <a:rPr lang="nl-BE" dirty="0"/>
              <a:t>Student </a:t>
            </a:r>
            <a:r>
              <a:rPr lang="nl-BE" dirty="0" err="1"/>
              <a:t>associations</a:t>
            </a:r>
            <a:r>
              <a:rPr lang="nl-BE" dirty="0"/>
              <a:t> </a:t>
            </a:r>
          </a:p>
          <a:p>
            <a:pPr>
              <a:buFontTx/>
              <a:buChar char="-"/>
            </a:pPr>
            <a:r>
              <a:rPr lang="nl-BE" dirty="0" err="1"/>
              <a:t>Twice</a:t>
            </a:r>
            <a:r>
              <a:rPr lang="nl-BE" dirty="0"/>
              <a:t> a </a:t>
            </a:r>
            <a:r>
              <a:rPr lang="nl-BE" dirty="0" err="1"/>
              <a:t>year</a:t>
            </a:r>
            <a:r>
              <a:rPr lang="nl-BE" dirty="0"/>
              <a:t> (at </a:t>
            </a:r>
            <a:r>
              <a:rPr lang="nl-BE" dirty="0" err="1"/>
              <a:t>the</a:t>
            </a:r>
            <a:r>
              <a:rPr lang="nl-BE" dirty="0"/>
              <a:t> </a:t>
            </a:r>
            <a:r>
              <a:rPr lang="nl-BE" dirty="0" err="1"/>
              <a:t>beginning</a:t>
            </a:r>
            <a:r>
              <a:rPr lang="nl-BE" dirty="0"/>
              <a:t> of </a:t>
            </a:r>
            <a:r>
              <a:rPr lang="nl-BE" dirty="0" err="1"/>
              <a:t>each</a:t>
            </a:r>
            <a:r>
              <a:rPr lang="nl-BE" dirty="0"/>
              <a:t> semester ) </a:t>
            </a:r>
            <a:r>
              <a:rPr lang="nl-BE" dirty="0" err="1"/>
              <a:t>there</a:t>
            </a:r>
            <a:r>
              <a:rPr lang="nl-BE" dirty="0"/>
              <a:t> is </a:t>
            </a:r>
            <a:r>
              <a:rPr lang="nl-BE" dirty="0" err="1"/>
              <a:t>an</a:t>
            </a:r>
            <a:r>
              <a:rPr lang="nl-BE" dirty="0"/>
              <a:t> information </a:t>
            </a:r>
            <a:r>
              <a:rPr lang="nl-BE" dirty="0" err="1"/>
              <a:t>day</a:t>
            </a:r>
            <a:r>
              <a:rPr lang="nl-BE" dirty="0"/>
              <a:t> </a:t>
            </a:r>
            <a:r>
              <a:rPr lang="nl-BE" dirty="0" err="1"/>
              <a:t>for</a:t>
            </a:r>
            <a:r>
              <a:rPr lang="nl-BE" dirty="0"/>
              <a:t> </a:t>
            </a:r>
            <a:r>
              <a:rPr lang="nl-BE" dirty="0" err="1"/>
              <a:t>starting</a:t>
            </a:r>
            <a:r>
              <a:rPr lang="nl-BE" dirty="0"/>
              <a:t> </a:t>
            </a:r>
            <a:r>
              <a:rPr lang="nl-BE" dirty="0" err="1"/>
              <a:t>local</a:t>
            </a:r>
            <a:r>
              <a:rPr lang="nl-BE" dirty="0"/>
              <a:t> </a:t>
            </a:r>
            <a:r>
              <a:rPr lang="nl-BE" dirty="0" err="1"/>
              <a:t>buddies</a:t>
            </a:r>
            <a:r>
              <a:rPr lang="nl-BE" dirty="0"/>
              <a:t> </a:t>
            </a:r>
          </a:p>
          <a:p>
            <a:pPr>
              <a:buFontTx/>
              <a:buChar char="-"/>
            </a:pPr>
            <a:endParaRPr lang="nl-BE" dirty="0"/>
          </a:p>
        </p:txBody>
      </p:sp>
    </p:spTree>
    <p:extLst>
      <p:ext uri="{BB962C8B-B14F-4D97-AF65-F5344CB8AC3E}">
        <p14:creationId xmlns:p14="http://schemas.microsoft.com/office/powerpoint/2010/main" val="15116826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384F29-40A1-AC64-E0BB-EEFC707B4CB9}"/>
              </a:ext>
            </a:extLst>
          </p:cNvPr>
          <p:cNvSpPr>
            <a:spLocks noGrp="1"/>
          </p:cNvSpPr>
          <p:nvPr>
            <p:ph type="title"/>
          </p:nvPr>
        </p:nvSpPr>
        <p:spPr/>
        <p:txBody>
          <a:bodyPr/>
          <a:lstStyle/>
          <a:p>
            <a:r>
              <a:rPr lang="nl-BE" dirty="0"/>
              <a:t>2.6 Evaluation+ </a:t>
            </a:r>
            <a:r>
              <a:rPr lang="nl-BE" dirty="0" err="1"/>
              <a:t>recognition</a:t>
            </a:r>
            <a:r>
              <a:rPr lang="nl-BE" dirty="0"/>
              <a:t> </a:t>
            </a:r>
          </a:p>
        </p:txBody>
      </p:sp>
      <p:sp>
        <p:nvSpPr>
          <p:cNvPr id="3" name="Tijdelijke aanduiding voor inhoud 2">
            <a:extLst>
              <a:ext uri="{FF2B5EF4-FFF2-40B4-BE49-F238E27FC236}">
                <a16:creationId xmlns:a16="http://schemas.microsoft.com/office/drawing/2014/main" id="{FB721542-0C71-4619-0F3C-B1554A8A4701}"/>
              </a:ext>
            </a:extLst>
          </p:cNvPr>
          <p:cNvSpPr>
            <a:spLocks noGrp="1"/>
          </p:cNvSpPr>
          <p:nvPr>
            <p:ph idx="1"/>
          </p:nvPr>
        </p:nvSpPr>
        <p:spPr/>
        <p:txBody>
          <a:bodyPr>
            <a:normAutofit fontScale="92500" lnSpcReduction="20000"/>
          </a:bodyPr>
          <a:lstStyle/>
          <a:p>
            <a:r>
              <a:rPr lang="nl-BE" dirty="0"/>
              <a:t>First </a:t>
            </a:r>
            <a:r>
              <a:rPr lang="nl-BE" dirty="0" err="1"/>
              <a:t>year</a:t>
            </a:r>
            <a:r>
              <a:rPr lang="nl-BE" dirty="0"/>
              <a:t> </a:t>
            </a:r>
            <a:r>
              <a:rPr lang="nl-BE" dirty="0" err="1"/>
              <a:t>students</a:t>
            </a:r>
            <a:r>
              <a:rPr lang="nl-BE" dirty="0"/>
              <a:t> </a:t>
            </a:r>
            <a:r>
              <a:rPr lang="nl-BE" dirty="0" err="1"/>
              <a:t>can</a:t>
            </a:r>
            <a:r>
              <a:rPr lang="nl-BE" dirty="0"/>
              <a:t> </a:t>
            </a:r>
            <a:r>
              <a:rPr lang="nl-BE" dirty="0" err="1"/>
              <a:t>not</a:t>
            </a:r>
            <a:r>
              <a:rPr lang="nl-BE" dirty="0"/>
              <a:t> </a:t>
            </a:r>
            <a:r>
              <a:rPr lang="nl-BE" dirty="0" err="1"/>
              <a:t>be</a:t>
            </a:r>
            <a:r>
              <a:rPr lang="nl-BE" dirty="0"/>
              <a:t> </a:t>
            </a:r>
            <a:r>
              <a:rPr lang="nl-BE" dirty="0" err="1"/>
              <a:t>local</a:t>
            </a:r>
            <a:r>
              <a:rPr lang="nl-BE" dirty="0"/>
              <a:t> </a:t>
            </a:r>
            <a:r>
              <a:rPr lang="nl-BE" dirty="0" err="1"/>
              <a:t>buddies</a:t>
            </a:r>
            <a:r>
              <a:rPr lang="nl-BE" dirty="0"/>
              <a:t>.</a:t>
            </a:r>
          </a:p>
          <a:p>
            <a:r>
              <a:rPr lang="nl-BE" dirty="0"/>
              <a:t>International </a:t>
            </a:r>
            <a:r>
              <a:rPr lang="nl-BE" dirty="0" err="1"/>
              <a:t>incoming</a:t>
            </a:r>
            <a:r>
              <a:rPr lang="nl-BE" dirty="0"/>
              <a:t> </a:t>
            </a:r>
            <a:r>
              <a:rPr lang="nl-BE" dirty="0" err="1"/>
              <a:t>students</a:t>
            </a:r>
            <a:r>
              <a:rPr lang="nl-BE" dirty="0"/>
              <a:t>/</a:t>
            </a:r>
            <a:r>
              <a:rPr lang="nl-BE" dirty="0" err="1"/>
              <a:t>staff</a:t>
            </a:r>
            <a:r>
              <a:rPr lang="nl-BE" dirty="0"/>
              <a:t> </a:t>
            </a:r>
            <a:r>
              <a:rPr lang="nl-BE" dirty="0" err="1"/>
              <a:t>can</a:t>
            </a:r>
            <a:r>
              <a:rPr lang="nl-BE" dirty="0"/>
              <a:t> </a:t>
            </a:r>
            <a:r>
              <a:rPr lang="nl-BE" dirty="0" err="1"/>
              <a:t>send</a:t>
            </a:r>
            <a:r>
              <a:rPr lang="nl-BE" dirty="0"/>
              <a:t> a </a:t>
            </a:r>
            <a:r>
              <a:rPr lang="nl-BE" dirty="0" err="1"/>
              <a:t>complaint</a:t>
            </a:r>
            <a:r>
              <a:rPr lang="nl-BE" dirty="0"/>
              <a:t> </a:t>
            </a:r>
            <a:r>
              <a:rPr lang="nl-BE" dirty="0" err="1"/>
              <a:t>to</a:t>
            </a:r>
            <a:r>
              <a:rPr lang="nl-BE" dirty="0"/>
              <a:t> a</a:t>
            </a:r>
          </a:p>
          <a:p>
            <a:pPr marL="0" indent="0">
              <a:buNone/>
            </a:pPr>
            <a:r>
              <a:rPr lang="nl-BE" dirty="0"/>
              <a:t> </a:t>
            </a:r>
            <a:r>
              <a:rPr lang="nl-BE" dirty="0" err="1"/>
              <a:t>general</a:t>
            </a:r>
            <a:r>
              <a:rPr lang="nl-BE" dirty="0"/>
              <a:t> e-mail </a:t>
            </a:r>
            <a:r>
              <a:rPr lang="nl-BE" dirty="0" err="1"/>
              <a:t>address</a:t>
            </a:r>
            <a:r>
              <a:rPr lang="nl-BE" dirty="0"/>
              <a:t> in case of </a:t>
            </a:r>
            <a:r>
              <a:rPr lang="nl-BE" dirty="0" err="1"/>
              <a:t>problems</a:t>
            </a:r>
            <a:r>
              <a:rPr lang="nl-BE" dirty="0"/>
              <a:t>. </a:t>
            </a:r>
          </a:p>
          <a:p>
            <a:r>
              <a:rPr lang="nl-BE" dirty="0"/>
              <a:t>In </a:t>
            </a:r>
            <a:r>
              <a:rPr lang="nl-BE" dirty="0" err="1"/>
              <a:t>practice</a:t>
            </a:r>
            <a:r>
              <a:rPr lang="nl-BE" dirty="0"/>
              <a:t> few </a:t>
            </a:r>
            <a:r>
              <a:rPr lang="nl-BE" dirty="0" err="1"/>
              <a:t>complaints</a:t>
            </a:r>
            <a:r>
              <a:rPr lang="nl-BE" dirty="0"/>
              <a:t> </a:t>
            </a:r>
            <a:r>
              <a:rPr lang="nl-BE" dirty="0" err="1"/>
              <a:t>arrive</a:t>
            </a:r>
            <a:r>
              <a:rPr lang="nl-BE" dirty="0"/>
              <a:t> </a:t>
            </a:r>
            <a:r>
              <a:rPr lang="nl-BE" dirty="0" err="1"/>
              <a:t>and</a:t>
            </a:r>
            <a:r>
              <a:rPr lang="nl-BE" dirty="0"/>
              <a:t> </a:t>
            </a:r>
            <a:r>
              <a:rPr lang="nl-BE" dirty="0" err="1"/>
              <a:t>only</a:t>
            </a:r>
            <a:r>
              <a:rPr lang="nl-BE" dirty="0"/>
              <a:t> </a:t>
            </a:r>
            <a:r>
              <a:rPr lang="nl-BE" dirty="0" err="1"/>
              <a:t>three</a:t>
            </a:r>
            <a:r>
              <a:rPr lang="nl-BE" dirty="0"/>
              <a:t> or </a:t>
            </a:r>
            <a:r>
              <a:rPr lang="nl-BE" dirty="0" err="1"/>
              <a:t>four</a:t>
            </a:r>
            <a:r>
              <a:rPr lang="nl-BE" dirty="0"/>
              <a:t> </a:t>
            </a:r>
            <a:r>
              <a:rPr lang="nl-BE" dirty="0" err="1"/>
              <a:t>students</a:t>
            </a:r>
            <a:r>
              <a:rPr lang="nl-BE" dirty="0"/>
              <a:t> are “persona non grata”. </a:t>
            </a:r>
          </a:p>
          <a:p>
            <a:r>
              <a:rPr lang="nl-BE" dirty="0" err="1"/>
              <a:t>There</a:t>
            </a:r>
            <a:r>
              <a:rPr lang="nl-BE" dirty="0"/>
              <a:t> is no </a:t>
            </a:r>
            <a:r>
              <a:rPr lang="nl-BE" dirty="0" err="1"/>
              <a:t>formal</a:t>
            </a:r>
            <a:r>
              <a:rPr lang="nl-BE" dirty="0"/>
              <a:t> </a:t>
            </a:r>
            <a:r>
              <a:rPr lang="nl-BE" dirty="0" err="1"/>
              <a:t>evaluation</a:t>
            </a:r>
            <a:r>
              <a:rPr lang="nl-BE" dirty="0"/>
              <a:t> of </a:t>
            </a:r>
            <a:r>
              <a:rPr lang="nl-BE" dirty="0" err="1"/>
              <a:t>local</a:t>
            </a:r>
            <a:r>
              <a:rPr lang="nl-BE" dirty="0"/>
              <a:t> </a:t>
            </a:r>
            <a:r>
              <a:rPr lang="nl-BE" dirty="0" err="1"/>
              <a:t>buddies</a:t>
            </a:r>
            <a:r>
              <a:rPr lang="nl-BE" dirty="0"/>
              <a:t> </a:t>
            </a:r>
            <a:r>
              <a:rPr lang="nl-BE" dirty="0" err="1"/>
              <a:t>due</a:t>
            </a:r>
            <a:r>
              <a:rPr lang="nl-BE" dirty="0"/>
              <a:t> </a:t>
            </a:r>
            <a:r>
              <a:rPr lang="nl-BE" dirty="0" err="1"/>
              <a:t>to</a:t>
            </a:r>
            <a:r>
              <a:rPr lang="nl-BE" dirty="0"/>
              <a:t> </a:t>
            </a:r>
            <a:r>
              <a:rPr lang="nl-BE" dirty="0" err="1"/>
              <a:t>lack</a:t>
            </a:r>
            <a:r>
              <a:rPr lang="nl-BE" dirty="0"/>
              <a:t> of time </a:t>
            </a:r>
            <a:r>
              <a:rPr lang="nl-BE" dirty="0" err="1"/>
              <a:t>and</a:t>
            </a:r>
            <a:r>
              <a:rPr lang="nl-BE" dirty="0"/>
              <a:t> </a:t>
            </a:r>
            <a:r>
              <a:rPr lang="nl-BE" dirty="0" err="1"/>
              <a:t>staff</a:t>
            </a:r>
            <a:r>
              <a:rPr lang="nl-BE" dirty="0"/>
              <a:t> ( </a:t>
            </a:r>
            <a:r>
              <a:rPr lang="nl-BE" dirty="0" err="1"/>
              <a:t>although</a:t>
            </a:r>
            <a:r>
              <a:rPr lang="nl-BE" dirty="0"/>
              <a:t> </a:t>
            </a:r>
            <a:r>
              <a:rPr lang="nl-BE" dirty="0" err="1"/>
              <a:t>it</a:t>
            </a:r>
            <a:r>
              <a:rPr lang="nl-BE" dirty="0"/>
              <a:t> is in </a:t>
            </a:r>
            <a:r>
              <a:rPr lang="nl-BE" dirty="0" err="1"/>
              <a:t>the</a:t>
            </a:r>
            <a:r>
              <a:rPr lang="nl-BE" dirty="0"/>
              <a:t> long term planning of </a:t>
            </a:r>
            <a:r>
              <a:rPr lang="nl-BE" dirty="0" err="1"/>
              <a:t>social</a:t>
            </a:r>
            <a:r>
              <a:rPr lang="nl-BE" dirty="0"/>
              <a:t> services ) </a:t>
            </a:r>
          </a:p>
          <a:p>
            <a:r>
              <a:rPr lang="nl-BE" dirty="0" err="1"/>
              <a:t>There</a:t>
            </a:r>
            <a:r>
              <a:rPr lang="nl-BE" dirty="0"/>
              <a:t> is no </a:t>
            </a:r>
            <a:r>
              <a:rPr lang="nl-BE" dirty="0" err="1"/>
              <a:t>formal</a:t>
            </a:r>
            <a:r>
              <a:rPr lang="nl-BE" dirty="0"/>
              <a:t> </a:t>
            </a:r>
            <a:r>
              <a:rPr lang="nl-BE" dirty="0" err="1"/>
              <a:t>recognition</a:t>
            </a:r>
            <a:r>
              <a:rPr lang="nl-BE" dirty="0"/>
              <a:t> </a:t>
            </a:r>
            <a:r>
              <a:rPr lang="nl-BE" dirty="0" err="1"/>
              <a:t>for</a:t>
            </a:r>
            <a:r>
              <a:rPr lang="nl-BE" dirty="0"/>
              <a:t> </a:t>
            </a:r>
            <a:r>
              <a:rPr lang="nl-BE" dirty="0" err="1"/>
              <a:t>local</a:t>
            </a:r>
            <a:r>
              <a:rPr lang="nl-BE" dirty="0"/>
              <a:t> </a:t>
            </a:r>
            <a:r>
              <a:rPr lang="nl-BE" dirty="0" err="1"/>
              <a:t>buddies</a:t>
            </a:r>
            <a:r>
              <a:rPr lang="nl-BE" dirty="0"/>
              <a:t> – </a:t>
            </a:r>
            <a:r>
              <a:rPr lang="nl-BE" dirty="0" err="1"/>
              <a:t>who</a:t>
            </a:r>
            <a:r>
              <a:rPr lang="nl-BE" dirty="0"/>
              <a:t> </a:t>
            </a:r>
            <a:r>
              <a:rPr lang="nl-BE" dirty="0" err="1"/>
              <a:t>wishes</a:t>
            </a:r>
            <a:r>
              <a:rPr lang="nl-BE" dirty="0"/>
              <a:t> </a:t>
            </a:r>
            <a:r>
              <a:rPr lang="nl-BE" dirty="0" err="1"/>
              <a:t>can</a:t>
            </a:r>
            <a:r>
              <a:rPr lang="nl-BE" dirty="0"/>
              <a:t> download a </a:t>
            </a:r>
            <a:r>
              <a:rPr lang="nl-BE" dirty="0" err="1"/>
              <a:t>certificate</a:t>
            </a:r>
            <a:r>
              <a:rPr lang="nl-BE" dirty="0"/>
              <a:t> ( </a:t>
            </a:r>
            <a:r>
              <a:rPr lang="nl-BE" dirty="0" err="1"/>
              <a:t>not</a:t>
            </a:r>
            <a:r>
              <a:rPr lang="nl-BE" dirty="0"/>
              <a:t> </a:t>
            </a:r>
            <a:r>
              <a:rPr lang="nl-BE" dirty="0" err="1"/>
              <a:t>frequently</a:t>
            </a:r>
            <a:r>
              <a:rPr lang="nl-BE" dirty="0"/>
              <a:t> </a:t>
            </a:r>
            <a:r>
              <a:rPr lang="nl-BE" dirty="0" err="1"/>
              <a:t>done</a:t>
            </a:r>
            <a:r>
              <a:rPr lang="nl-BE" dirty="0"/>
              <a:t> ). </a:t>
            </a:r>
          </a:p>
          <a:p>
            <a:r>
              <a:rPr lang="nl-BE" dirty="0"/>
              <a:t>1 </a:t>
            </a:r>
            <a:r>
              <a:rPr lang="nl-BE" dirty="0" err="1"/>
              <a:t>local</a:t>
            </a:r>
            <a:r>
              <a:rPr lang="nl-BE" dirty="0"/>
              <a:t> buddy </a:t>
            </a:r>
            <a:r>
              <a:rPr lang="nl-BE" dirty="0" err="1"/>
              <a:t>can</a:t>
            </a:r>
            <a:r>
              <a:rPr lang="nl-BE" dirty="0"/>
              <a:t> match </a:t>
            </a:r>
            <a:r>
              <a:rPr lang="nl-BE" dirty="0" err="1"/>
              <a:t>with</a:t>
            </a:r>
            <a:r>
              <a:rPr lang="nl-BE" dirty="0"/>
              <a:t> </a:t>
            </a:r>
            <a:r>
              <a:rPr lang="nl-BE" dirty="0" err="1"/>
              <a:t>several</a:t>
            </a:r>
            <a:r>
              <a:rPr lang="nl-BE" dirty="0"/>
              <a:t> </a:t>
            </a:r>
            <a:r>
              <a:rPr lang="nl-BE" dirty="0" err="1"/>
              <a:t>incoming</a:t>
            </a:r>
            <a:r>
              <a:rPr lang="nl-BE" dirty="0"/>
              <a:t> international </a:t>
            </a:r>
            <a:r>
              <a:rPr lang="nl-BE" dirty="0" err="1"/>
              <a:t>students</a:t>
            </a:r>
            <a:r>
              <a:rPr lang="nl-BE" dirty="0"/>
              <a:t> or </a:t>
            </a:r>
            <a:r>
              <a:rPr lang="nl-BE" dirty="0" err="1"/>
              <a:t>staff</a:t>
            </a:r>
            <a:r>
              <a:rPr lang="nl-BE" dirty="0"/>
              <a:t> members. </a:t>
            </a:r>
          </a:p>
          <a:p>
            <a:pPr marL="0" indent="0">
              <a:buNone/>
            </a:pPr>
            <a:r>
              <a:rPr lang="nl-BE" dirty="0"/>
              <a:t> </a:t>
            </a:r>
          </a:p>
        </p:txBody>
      </p:sp>
    </p:spTree>
    <p:extLst>
      <p:ext uri="{BB962C8B-B14F-4D97-AF65-F5344CB8AC3E}">
        <p14:creationId xmlns:p14="http://schemas.microsoft.com/office/powerpoint/2010/main" val="9158460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3DC9C0-401C-ED9E-FD36-64D81B28D51F}"/>
              </a:ext>
            </a:extLst>
          </p:cNvPr>
          <p:cNvSpPr>
            <a:spLocks noGrp="1"/>
          </p:cNvSpPr>
          <p:nvPr>
            <p:ph type="title"/>
          </p:nvPr>
        </p:nvSpPr>
        <p:spPr/>
        <p:txBody>
          <a:bodyPr/>
          <a:lstStyle/>
          <a:p>
            <a:r>
              <a:rPr lang="nl-BE" dirty="0"/>
              <a:t>3. </a:t>
            </a:r>
            <a:r>
              <a:rPr lang="nl-BE" dirty="0" err="1"/>
              <a:t>Orientation</a:t>
            </a:r>
            <a:r>
              <a:rPr lang="nl-BE" dirty="0"/>
              <a:t> </a:t>
            </a:r>
            <a:r>
              <a:rPr lang="nl-BE" dirty="0" err="1"/>
              <a:t>days</a:t>
            </a:r>
            <a:r>
              <a:rPr lang="nl-BE" dirty="0"/>
              <a:t> </a:t>
            </a:r>
          </a:p>
        </p:txBody>
      </p:sp>
      <p:sp>
        <p:nvSpPr>
          <p:cNvPr id="3" name="Tijdelijke aanduiding voor inhoud 2">
            <a:extLst>
              <a:ext uri="{FF2B5EF4-FFF2-40B4-BE49-F238E27FC236}">
                <a16:creationId xmlns:a16="http://schemas.microsoft.com/office/drawing/2014/main" id="{E5336D81-FC5E-E781-0750-1CB6BB18822D}"/>
              </a:ext>
            </a:extLst>
          </p:cNvPr>
          <p:cNvSpPr>
            <a:spLocks noGrp="1"/>
          </p:cNvSpPr>
          <p:nvPr>
            <p:ph idx="1"/>
          </p:nvPr>
        </p:nvSpPr>
        <p:spPr/>
        <p:txBody>
          <a:bodyPr>
            <a:normAutofit/>
          </a:bodyPr>
          <a:lstStyle/>
          <a:p>
            <a:pPr>
              <a:lnSpc>
                <a:spcPct val="107000"/>
              </a:lnSpc>
              <a:spcAft>
                <a:spcPts val="800"/>
              </a:spcAft>
            </a:pPr>
            <a:r>
              <a:rPr lang="en-US" kern="0" dirty="0">
                <a:solidFill>
                  <a:srgbClr val="004070"/>
                </a:solidFill>
                <a:effectLst/>
                <a:latin typeface="+mj-lt"/>
                <a:ea typeface="Times New Roman" panose="02020603050405020304" pitchFamily="18" charset="0"/>
                <a:cs typeface="Times New Roman" panose="02020603050405020304" pitchFamily="18" charset="0"/>
              </a:rPr>
              <a:t>Help us welcome new international students!</a:t>
            </a:r>
            <a:endParaRPr lang="nl-BE" kern="100" dirty="0">
              <a:effectLst/>
              <a:latin typeface="+mj-lt"/>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u="sng" kern="0" dirty="0">
                <a:solidFill>
                  <a:srgbClr val="333333"/>
                </a:solidFill>
                <a:effectLst/>
                <a:latin typeface="+mj-lt"/>
                <a:ea typeface="Times New Roman" panose="02020603050405020304" pitchFamily="18" charset="0"/>
                <a:cs typeface="Times New Roman" panose="02020603050405020304" pitchFamily="18" charset="0"/>
              </a:rPr>
              <a:t>The Orientation Days take place the week before the start of each semester and are centered around the Faculty of Social Sciences. You can help us welcome new international students as a volunteer.</a:t>
            </a:r>
            <a:endParaRPr lang="nl-BE" u="sng"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kern="0" dirty="0">
                <a:solidFill>
                  <a:srgbClr val="333333"/>
                </a:solidFill>
                <a:effectLst/>
                <a:latin typeface="+mj-lt"/>
                <a:ea typeface="Times New Roman" panose="02020603050405020304" pitchFamily="18" charset="0"/>
                <a:cs typeface="Times New Roman" panose="02020603050405020304" pitchFamily="18" charset="0"/>
              </a:rPr>
              <a:t>You can volunteer for just a few hours or whole days. </a:t>
            </a:r>
            <a:r>
              <a:rPr lang="nl-BE" kern="0" dirty="0" err="1">
                <a:solidFill>
                  <a:srgbClr val="333333"/>
                </a:solidFill>
                <a:effectLst/>
                <a:latin typeface="+mj-lt"/>
                <a:ea typeface="Times New Roman" panose="02020603050405020304" pitchFamily="18" charset="0"/>
                <a:cs typeface="Times New Roman" panose="02020603050405020304" pitchFamily="18" charset="0"/>
              </a:rPr>
              <a:t>Your</a:t>
            </a:r>
            <a:r>
              <a:rPr lang="nl-BE" kern="0" dirty="0">
                <a:solidFill>
                  <a:srgbClr val="333333"/>
                </a:solidFill>
                <a:effectLst/>
                <a:latin typeface="+mj-lt"/>
                <a:ea typeface="Times New Roman" panose="02020603050405020304" pitchFamily="18" charset="0"/>
                <a:cs typeface="Times New Roman" panose="02020603050405020304" pitchFamily="18" charset="0"/>
              </a:rPr>
              <a:t> </a:t>
            </a:r>
            <a:r>
              <a:rPr lang="nl-BE" kern="0" dirty="0" err="1">
                <a:solidFill>
                  <a:srgbClr val="333333"/>
                </a:solidFill>
                <a:effectLst/>
                <a:latin typeface="+mj-lt"/>
                <a:ea typeface="Times New Roman" panose="02020603050405020304" pitchFamily="18" charset="0"/>
                <a:cs typeface="Times New Roman" panose="02020603050405020304" pitchFamily="18" charset="0"/>
              </a:rPr>
              <a:t>choice</a:t>
            </a:r>
            <a:r>
              <a:rPr lang="nl-BE" kern="0" dirty="0">
                <a:solidFill>
                  <a:srgbClr val="333333"/>
                </a:solidFill>
                <a:effectLst/>
                <a:latin typeface="+mj-lt"/>
                <a:ea typeface="Times New Roman" panose="02020603050405020304" pitchFamily="18" charset="0"/>
                <a:cs typeface="Times New Roman" panose="02020603050405020304" pitchFamily="18" charset="0"/>
              </a:rPr>
              <a:t>!</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u="sng" kern="0" dirty="0">
                <a:solidFill>
                  <a:srgbClr val="004070"/>
                </a:solidFill>
                <a:effectLst/>
                <a:latin typeface="+mj-lt"/>
                <a:ea typeface="Times New Roman" panose="02020603050405020304" pitchFamily="18" charset="0"/>
                <a:cs typeface="Times New Roman" panose="02020603050405020304" pitchFamily="18" charset="0"/>
                <a:hlinkClick r:id="rId2"/>
              </a:rPr>
              <a:t>Fill in the online volunteer form</a:t>
            </a:r>
            <a:r>
              <a:rPr lang="en-US" kern="0" dirty="0">
                <a:solidFill>
                  <a:srgbClr val="333333"/>
                </a:solidFill>
                <a:effectLst/>
                <a:latin typeface="+mj-lt"/>
                <a:ea typeface="Times New Roman" panose="02020603050405020304" pitchFamily="18" charset="0"/>
                <a:cs typeface="Times New Roman" panose="02020603050405020304" pitchFamily="18" charset="0"/>
              </a:rPr>
              <a:t> to sign up as a volunteer.</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kern="0" dirty="0">
                <a:solidFill>
                  <a:srgbClr val="333333"/>
                </a:solidFill>
                <a:effectLst/>
                <a:latin typeface="+mj-lt"/>
                <a:ea typeface="Times New Roman" panose="02020603050405020304" pitchFamily="18" charset="0"/>
                <a:cs typeface="Times New Roman" panose="02020603050405020304" pitchFamily="18" charset="0"/>
              </a:rPr>
              <a:t>Still have questions? Send an email to the </a:t>
            </a:r>
            <a:r>
              <a:rPr lang="en-US" b="1" u="sng" kern="0" dirty="0">
                <a:solidFill>
                  <a:srgbClr val="004070"/>
                </a:solidFill>
                <a:effectLst/>
                <a:latin typeface="+mj-lt"/>
                <a:ea typeface="Times New Roman" panose="02020603050405020304" pitchFamily="18" charset="0"/>
                <a:cs typeface="Times New Roman" panose="02020603050405020304" pitchFamily="18" charset="0"/>
                <a:hlinkClick r:id="rId3"/>
              </a:rPr>
              <a:t>Orientation Days</a:t>
            </a:r>
            <a:r>
              <a:rPr lang="en-US" kern="0" dirty="0">
                <a:solidFill>
                  <a:srgbClr val="333333"/>
                </a:solidFill>
                <a:effectLst/>
                <a:latin typeface="+mj-lt"/>
                <a:ea typeface="Times New Roman" panose="02020603050405020304" pitchFamily="18" charset="0"/>
                <a:cs typeface="Times New Roman" panose="02020603050405020304" pitchFamily="18" charset="0"/>
              </a:rPr>
              <a:t>-team</a:t>
            </a:r>
            <a:endParaRPr lang="nl-BE" kern="100" dirty="0">
              <a:solidFill>
                <a:srgbClr val="333333"/>
              </a:solidFill>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738996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4FBDBC-D849-4E37-2273-D4A39B9AFB6A}"/>
              </a:ext>
            </a:extLst>
          </p:cNvPr>
          <p:cNvSpPr>
            <a:spLocks noGrp="1"/>
          </p:cNvSpPr>
          <p:nvPr>
            <p:ph type="title"/>
          </p:nvPr>
        </p:nvSpPr>
        <p:spPr/>
        <p:txBody>
          <a:bodyPr/>
          <a:lstStyle/>
          <a:p>
            <a:r>
              <a:rPr lang="nl-BE" dirty="0"/>
              <a:t>1.1 </a:t>
            </a:r>
            <a:r>
              <a:rPr lang="nl-BE" dirty="0" err="1"/>
              <a:t>Pangaea</a:t>
            </a:r>
            <a:r>
              <a:rPr lang="nl-BE" dirty="0"/>
              <a:t>  </a:t>
            </a:r>
          </a:p>
        </p:txBody>
      </p:sp>
      <p:sp>
        <p:nvSpPr>
          <p:cNvPr id="3" name="Tijdelijke aanduiding voor inhoud 2">
            <a:extLst>
              <a:ext uri="{FF2B5EF4-FFF2-40B4-BE49-F238E27FC236}">
                <a16:creationId xmlns:a16="http://schemas.microsoft.com/office/drawing/2014/main" id="{AD977EA2-68A6-C95B-9DA4-D47FAFD735DC}"/>
              </a:ext>
            </a:extLst>
          </p:cNvPr>
          <p:cNvSpPr>
            <a:spLocks noGrp="1"/>
          </p:cNvSpPr>
          <p:nvPr>
            <p:ph idx="1"/>
          </p:nvPr>
        </p:nvSpPr>
        <p:spPr/>
        <p:txBody>
          <a:bodyPr>
            <a:normAutofit fontScale="85000" lnSpcReduction="10000"/>
          </a:bodyPr>
          <a:lstStyle/>
          <a:p>
            <a:r>
              <a:rPr lang="nl-BE" dirty="0" err="1"/>
              <a:t>Pangaea</a:t>
            </a:r>
            <a:r>
              <a:rPr lang="nl-BE" dirty="0"/>
              <a:t> is a part of </a:t>
            </a:r>
            <a:r>
              <a:rPr lang="nl-BE" dirty="0" err="1"/>
              <a:t>the</a:t>
            </a:r>
            <a:r>
              <a:rPr lang="nl-BE" dirty="0"/>
              <a:t> </a:t>
            </a:r>
            <a:r>
              <a:rPr lang="nl-BE" dirty="0" err="1"/>
              <a:t>social</a:t>
            </a:r>
            <a:r>
              <a:rPr lang="nl-BE" dirty="0"/>
              <a:t> student services of KU Leuven. </a:t>
            </a:r>
          </a:p>
          <a:p>
            <a:r>
              <a:rPr lang="nl-BE" dirty="0" err="1"/>
              <a:t>Their</a:t>
            </a:r>
            <a:r>
              <a:rPr lang="nl-BE" dirty="0"/>
              <a:t> </a:t>
            </a:r>
            <a:r>
              <a:rPr lang="nl-BE" dirty="0" err="1"/>
              <a:t>devise</a:t>
            </a:r>
            <a:r>
              <a:rPr lang="nl-BE" dirty="0"/>
              <a:t> is : </a:t>
            </a:r>
          </a:p>
          <a:p>
            <a:pPr marL="0" indent="0">
              <a:buNone/>
            </a:pPr>
            <a:r>
              <a:rPr lang="nl-BE" dirty="0"/>
              <a:t>“ We are </a:t>
            </a:r>
            <a:r>
              <a:rPr lang="nl-BE" dirty="0" err="1"/>
              <a:t>your</a:t>
            </a:r>
            <a:r>
              <a:rPr lang="nl-BE" dirty="0"/>
              <a:t> home </a:t>
            </a:r>
            <a:r>
              <a:rPr lang="nl-BE" dirty="0" err="1"/>
              <a:t>away</a:t>
            </a:r>
            <a:r>
              <a:rPr lang="nl-BE" dirty="0"/>
              <a:t> </a:t>
            </a:r>
            <a:r>
              <a:rPr lang="nl-BE" dirty="0" err="1"/>
              <a:t>from</a:t>
            </a:r>
            <a:r>
              <a:rPr lang="nl-BE" dirty="0"/>
              <a:t> home, </a:t>
            </a:r>
            <a:r>
              <a:rPr lang="nl-BE" dirty="0" err="1"/>
              <a:t>where</a:t>
            </a:r>
            <a:r>
              <a:rPr lang="nl-BE" dirty="0"/>
              <a:t> we </a:t>
            </a:r>
            <a:r>
              <a:rPr lang="nl-BE" dirty="0" err="1"/>
              <a:t>welcome</a:t>
            </a:r>
            <a:r>
              <a:rPr lang="nl-BE" dirty="0"/>
              <a:t> </a:t>
            </a:r>
            <a:r>
              <a:rPr lang="nl-BE" dirty="0" err="1"/>
              <a:t>you</a:t>
            </a:r>
            <a:r>
              <a:rPr lang="nl-BE" dirty="0"/>
              <a:t> </a:t>
            </a:r>
            <a:r>
              <a:rPr lang="nl-BE" dirty="0" err="1"/>
              <a:t>and</a:t>
            </a:r>
            <a:r>
              <a:rPr lang="nl-BE" dirty="0"/>
              <a:t> help </a:t>
            </a:r>
            <a:r>
              <a:rPr lang="nl-BE" dirty="0" err="1"/>
              <a:t>you</a:t>
            </a:r>
            <a:r>
              <a:rPr lang="nl-BE" dirty="0"/>
              <a:t> </a:t>
            </a:r>
            <a:r>
              <a:rPr lang="nl-BE" dirty="0" err="1"/>
              <a:t>integrate</a:t>
            </a:r>
            <a:r>
              <a:rPr lang="nl-BE" dirty="0"/>
              <a:t> in </a:t>
            </a:r>
            <a:r>
              <a:rPr lang="nl-BE" dirty="0" err="1"/>
              <a:t>our</a:t>
            </a:r>
            <a:r>
              <a:rPr lang="nl-BE" dirty="0"/>
              <a:t> </a:t>
            </a:r>
            <a:r>
              <a:rPr lang="nl-BE" dirty="0" err="1"/>
              <a:t>university</a:t>
            </a:r>
            <a:r>
              <a:rPr lang="nl-BE" dirty="0"/>
              <a:t> “. </a:t>
            </a:r>
          </a:p>
          <a:p>
            <a:pPr>
              <a:lnSpc>
                <a:spcPct val="107000"/>
              </a:lnSpc>
              <a:spcAft>
                <a:spcPts val="800"/>
              </a:spcAft>
            </a:pPr>
            <a:r>
              <a:rPr lang="en-US" kern="0" dirty="0">
                <a:solidFill>
                  <a:srgbClr val="333333"/>
                </a:solidFill>
                <a:effectLst/>
                <a:latin typeface="+mj-lt"/>
                <a:ea typeface="Times New Roman" panose="02020603050405020304" pitchFamily="18" charset="0"/>
                <a:cs typeface="Times New Roman" panose="02020603050405020304" pitchFamily="18" charset="0"/>
              </a:rPr>
              <a:t>Pangaea's goal is to be your home away from home during your stay in Leuven. That means you are always welcome to come over and have a cup of coffee, chat with other students, play some games, </a:t>
            </a:r>
            <a:r>
              <a:rPr lang="en-US" kern="0" dirty="0" err="1">
                <a:solidFill>
                  <a:srgbClr val="333333"/>
                </a:solidFill>
                <a:effectLst/>
                <a:latin typeface="+mj-lt"/>
                <a:ea typeface="Times New Roman" panose="02020603050405020304" pitchFamily="18" charset="0"/>
                <a:cs typeface="Times New Roman" panose="02020603050405020304" pitchFamily="18" charset="0"/>
              </a:rPr>
              <a:t>organise</a:t>
            </a:r>
            <a:r>
              <a:rPr lang="en-US" kern="0" dirty="0">
                <a:solidFill>
                  <a:srgbClr val="333333"/>
                </a:solidFill>
                <a:effectLst/>
                <a:latin typeface="+mj-lt"/>
                <a:ea typeface="Times New Roman" panose="02020603050405020304" pitchFamily="18" charset="0"/>
                <a:cs typeface="Times New Roman" panose="02020603050405020304" pitchFamily="18" charset="0"/>
              </a:rPr>
              <a:t> an activity, etc.</a:t>
            </a:r>
          </a:p>
          <a:p>
            <a:pPr>
              <a:lnSpc>
                <a:spcPct val="107000"/>
              </a:lnSpc>
              <a:spcAft>
                <a:spcPts val="800"/>
              </a:spcAft>
            </a:pPr>
            <a:r>
              <a:rPr lang="en-US" kern="0" dirty="0">
                <a:solidFill>
                  <a:srgbClr val="004070"/>
                </a:solidFill>
                <a:effectLst/>
                <a:latin typeface="+mj-lt"/>
                <a:ea typeface="Times New Roman" panose="02020603050405020304" pitchFamily="18" charset="0"/>
                <a:cs typeface="Times New Roman" panose="02020603050405020304" pitchFamily="18" charset="0"/>
              </a:rPr>
              <a:t> Make yourself at home in our meeting </a:t>
            </a:r>
            <a:r>
              <a:rPr lang="en-US" kern="0" dirty="0" err="1">
                <a:solidFill>
                  <a:srgbClr val="004070"/>
                </a:solidFill>
                <a:effectLst/>
                <a:latin typeface="+mj-lt"/>
                <a:ea typeface="Times New Roman" panose="02020603050405020304" pitchFamily="18" charset="0"/>
                <a:cs typeface="Times New Roman" panose="02020603050405020304" pitchFamily="18" charset="0"/>
              </a:rPr>
              <a:t>centre</a:t>
            </a:r>
            <a:r>
              <a:rPr lang="en-US" kern="0" dirty="0">
                <a:solidFill>
                  <a:srgbClr val="004070"/>
                </a:solidFill>
                <a:latin typeface="+mj-lt"/>
                <a:ea typeface="Times New Roman" panose="02020603050405020304" pitchFamily="18" charset="0"/>
                <a:cs typeface="Times New Roman" panose="02020603050405020304" pitchFamily="18" charset="0"/>
              </a:rPr>
              <a:t> ( = a physical house for international students ) </a:t>
            </a:r>
          </a:p>
          <a:p>
            <a:pPr>
              <a:lnSpc>
                <a:spcPct val="107000"/>
              </a:lnSpc>
              <a:spcAft>
                <a:spcPts val="800"/>
              </a:spcAft>
            </a:pPr>
            <a:r>
              <a:rPr lang="en-US" kern="0" dirty="0">
                <a:solidFill>
                  <a:srgbClr val="004070"/>
                </a:solidFill>
                <a:effectLst/>
                <a:latin typeface="+mj-lt"/>
                <a:ea typeface="Calibri" panose="020F0502020204030204" pitchFamily="34" charset="0"/>
                <a:cs typeface="Times New Roman" panose="02020603050405020304" pitchFamily="18" charset="0"/>
              </a:rPr>
              <a:t>Pangaea = the supercontinent, the  whole world before splitting into continents </a:t>
            </a:r>
            <a:endParaRPr lang="nl-BE" kern="100" dirty="0">
              <a:effectLst/>
              <a:latin typeface="+mj-lt"/>
              <a:ea typeface="Calibri" panose="020F0502020204030204" pitchFamily="34" charset="0"/>
              <a:cs typeface="Times New Roman" panose="02020603050405020304" pitchFamily="18" charset="0"/>
            </a:endParaRPr>
          </a:p>
          <a:p>
            <a:pPr marL="0" indent="0">
              <a:buNone/>
            </a:pPr>
            <a:endParaRPr lang="nl-BE" dirty="0"/>
          </a:p>
        </p:txBody>
      </p:sp>
    </p:spTree>
    <p:extLst>
      <p:ext uri="{BB962C8B-B14F-4D97-AF65-F5344CB8AC3E}">
        <p14:creationId xmlns:p14="http://schemas.microsoft.com/office/powerpoint/2010/main" val="2005518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78E368-8F5D-DDE0-CCA7-7BA639728A7A}"/>
              </a:ext>
            </a:extLst>
          </p:cNvPr>
          <p:cNvSpPr>
            <a:spLocks noGrp="1"/>
          </p:cNvSpPr>
          <p:nvPr>
            <p:ph type="title"/>
          </p:nvPr>
        </p:nvSpPr>
        <p:spPr/>
        <p:txBody>
          <a:bodyPr/>
          <a:lstStyle/>
          <a:p>
            <a:r>
              <a:rPr lang="nl-BE" dirty="0"/>
              <a:t>3.1 </a:t>
            </a:r>
            <a:r>
              <a:rPr lang="nl-BE" dirty="0" err="1"/>
              <a:t>Orientation</a:t>
            </a:r>
            <a:r>
              <a:rPr lang="nl-BE" dirty="0"/>
              <a:t> </a:t>
            </a:r>
            <a:r>
              <a:rPr lang="nl-BE" dirty="0" err="1"/>
              <a:t>days</a:t>
            </a:r>
            <a:r>
              <a:rPr lang="nl-BE" dirty="0"/>
              <a:t> : </a:t>
            </a:r>
            <a:r>
              <a:rPr lang="nl-BE" dirty="0" err="1"/>
              <a:t>how</a:t>
            </a:r>
            <a:r>
              <a:rPr lang="nl-BE" dirty="0"/>
              <a:t> </a:t>
            </a:r>
            <a:r>
              <a:rPr lang="nl-BE" dirty="0" err="1"/>
              <a:t>to</a:t>
            </a:r>
            <a:r>
              <a:rPr lang="nl-BE" dirty="0"/>
              <a:t> help ? </a:t>
            </a:r>
          </a:p>
        </p:txBody>
      </p:sp>
      <p:sp>
        <p:nvSpPr>
          <p:cNvPr id="3" name="Tijdelijke aanduiding voor inhoud 2">
            <a:extLst>
              <a:ext uri="{FF2B5EF4-FFF2-40B4-BE49-F238E27FC236}">
                <a16:creationId xmlns:a16="http://schemas.microsoft.com/office/drawing/2014/main" id="{9EDB9370-A3AD-660C-B98B-B277C72F497F}"/>
              </a:ext>
            </a:extLst>
          </p:cNvPr>
          <p:cNvSpPr>
            <a:spLocks noGrp="1"/>
          </p:cNvSpPr>
          <p:nvPr>
            <p:ph idx="1"/>
          </p:nvPr>
        </p:nvSpPr>
        <p:spPr/>
        <p:txBody>
          <a:bodyPr>
            <a:normAutofit fontScale="92500" lnSpcReduction="10000"/>
          </a:bodyPr>
          <a:lstStyle/>
          <a:p>
            <a:pPr>
              <a:lnSpc>
                <a:spcPct val="107000"/>
              </a:lnSpc>
              <a:spcAft>
                <a:spcPts val="800"/>
              </a:spcAft>
            </a:pPr>
            <a:r>
              <a:rPr lang="nl-BE" sz="1800" kern="0" dirty="0">
                <a:solidFill>
                  <a:srgbClr val="004070"/>
                </a:solidFill>
                <a:effectLst/>
                <a:latin typeface="Source Serif Pro" panose="02040603050405020204" pitchFamily="18" charset="0"/>
                <a:ea typeface="Times New Roman" panose="02020603050405020304" pitchFamily="18" charset="0"/>
                <a:cs typeface="Times New Roman" panose="02020603050405020304" pitchFamily="18" charset="0"/>
              </a:rPr>
              <a:t>How </a:t>
            </a:r>
            <a:r>
              <a:rPr lang="nl-BE" sz="1800" kern="0" dirty="0" err="1">
                <a:solidFill>
                  <a:srgbClr val="004070"/>
                </a:solidFill>
                <a:effectLst/>
                <a:latin typeface="Source Serif Pro" panose="02040603050405020204" pitchFamily="18" charset="0"/>
                <a:ea typeface="Times New Roman" panose="02020603050405020304" pitchFamily="18" charset="0"/>
                <a:cs typeface="Times New Roman" panose="02020603050405020304" pitchFamily="18" charset="0"/>
              </a:rPr>
              <a:t>can</a:t>
            </a:r>
            <a:r>
              <a:rPr lang="nl-BE" sz="1800" kern="0" dirty="0">
                <a:solidFill>
                  <a:srgbClr val="004070"/>
                </a:solidFill>
                <a:effectLst/>
                <a:latin typeface="Source Serif Pro" panose="02040603050405020204" pitchFamily="18" charset="0"/>
                <a:ea typeface="Times New Roman" panose="02020603050405020304" pitchFamily="18" charset="0"/>
                <a:cs typeface="Times New Roman" panose="02020603050405020304" pitchFamily="18" charset="0"/>
              </a:rPr>
              <a:t> </a:t>
            </a:r>
            <a:r>
              <a:rPr lang="nl-BE" sz="1800" kern="0" dirty="0" err="1">
                <a:solidFill>
                  <a:srgbClr val="004070"/>
                </a:solidFill>
                <a:effectLst/>
                <a:latin typeface="Source Serif Pro" panose="02040603050405020204" pitchFamily="18" charset="0"/>
                <a:ea typeface="Times New Roman" panose="02020603050405020304" pitchFamily="18" charset="0"/>
                <a:cs typeface="Times New Roman" panose="02020603050405020304" pitchFamily="18" charset="0"/>
              </a:rPr>
              <a:t>you</a:t>
            </a:r>
            <a:r>
              <a:rPr lang="nl-BE" sz="1800" kern="0" dirty="0">
                <a:solidFill>
                  <a:srgbClr val="004070"/>
                </a:solidFill>
                <a:effectLst/>
                <a:latin typeface="Source Serif Pro" panose="02040603050405020204" pitchFamily="18" charset="0"/>
                <a:ea typeface="Times New Roman" panose="02020603050405020304" pitchFamily="18" charset="0"/>
                <a:cs typeface="Times New Roman" panose="02020603050405020304" pitchFamily="18" charset="0"/>
              </a:rPr>
              <a:t> help?</a:t>
            </a:r>
            <a:endParaRPr lang="nl-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sz="1800" b="1" kern="0" dirty="0">
                <a:solidFill>
                  <a:srgbClr val="333333"/>
                </a:solidFill>
                <a:effectLst/>
                <a:latin typeface="Source Sans Pro" panose="020B0503030403020204" pitchFamily="34" charset="0"/>
                <a:ea typeface="Times New Roman" panose="02020603050405020304" pitchFamily="18" charset="0"/>
                <a:cs typeface="Times New Roman" panose="02020603050405020304" pitchFamily="18" charset="0"/>
              </a:rPr>
              <a:t>Guided Tours</a:t>
            </a:r>
            <a:r>
              <a:rPr lang="en-US" sz="1800" kern="0" dirty="0">
                <a:solidFill>
                  <a:srgbClr val="333333"/>
                </a:solidFill>
                <a:effectLst/>
                <a:latin typeface="Source Sans Pro" panose="020B0503030403020204" pitchFamily="34" charset="0"/>
                <a:ea typeface="Times New Roman" panose="02020603050405020304" pitchFamily="18" charset="0"/>
                <a:cs typeface="Times New Roman" panose="02020603050405020304" pitchFamily="18" charset="0"/>
              </a:rPr>
              <a:t>: You visit Leuven's city </a:t>
            </a:r>
            <a:r>
              <a:rPr lang="en-US" sz="1800" kern="0" dirty="0" err="1">
                <a:solidFill>
                  <a:srgbClr val="333333"/>
                </a:solidFill>
                <a:effectLst/>
                <a:latin typeface="Source Sans Pro" panose="020B0503030403020204" pitchFamily="34" charset="0"/>
                <a:ea typeface="Times New Roman" panose="02020603050405020304" pitchFamily="18" charset="0"/>
                <a:cs typeface="Times New Roman" panose="02020603050405020304" pitchFamily="18" charset="0"/>
              </a:rPr>
              <a:t>centre</a:t>
            </a:r>
            <a:r>
              <a:rPr lang="en-US" sz="1800" kern="0" dirty="0">
                <a:solidFill>
                  <a:srgbClr val="333333"/>
                </a:solidFill>
                <a:effectLst/>
                <a:latin typeface="Source Sans Pro" panose="020B0503030403020204" pitchFamily="34" charset="0"/>
                <a:ea typeface="Times New Roman" panose="02020603050405020304" pitchFamily="18" charset="0"/>
                <a:cs typeface="Times New Roman" panose="02020603050405020304" pitchFamily="18" charset="0"/>
              </a:rPr>
              <a:t> with an official city guide and give some 'local' tips that can be helpful for new students. You get a briefing on the tour and on what is expected of you.</a:t>
            </a:r>
            <a:endParaRPr lang="nl-BE" sz="1800" kern="100" dirty="0">
              <a:solidFill>
                <a:srgbClr val="333333"/>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sz="1800" b="1" kern="0" dirty="0">
                <a:solidFill>
                  <a:srgbClr val="333333"/>
                </a:solidFill>
                <a:effectLst/>
                <a:latin typeface="Source Sans Pro" panose="020B0503030403020204" pitchFamily="34" charset="0"/>
                <a:ea typeface="Times New Roman" panose="02020603050405020304" pitchFamily="18" charset="0"/>
                <a:cs typeface="Times New Roman" panose="02020603050405020304" pitchFamily="18" charset="0"/>
              </a:rPr>
              <a:t>Pangaea coffee and tea: </a:t>
            </a:r>
            <a:r>
              <a:rPr lang="en-US" sz="1800" kern="0" dirty="0">
                <a:solidFill>
                  <a:srgbClr val="333333"/>
                </a:solidFill>
                <a:effectLst/>
                <a:latin typeface="Source Sans Pro" panose="020B0503030403020204" pitchFamily="34" charset="0"/>
                <a:ea typeface="Times New Roman" panose="02020603050405020304" pitchFamily="18" charset="0"/>
                <a:cs typeface="Times New Roman" panose="02020603050405020304" pitchFamily="18" charset="0"/>
              </a:rPr>
              <a:t>You welcome new students at Pangaea by staffing the Pangaea coffee &amp; tea points.</a:t>
            </a:r>
            <a:endParaRPr lang="nl-BE" sz="1800" kern="100" dirty="0">
              <a:solidFill>
                <a:srgbClr val="333333"/>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sz="1800" b="1" kern="0" dirty="0">
                <a:solidFill>
                  <a:srgbClr val="333333"/>
                </a:solidFill>
                <a:effectLst/>
                <a:latin typeface="Source Sans Pro" panose="020B0503030403020204" pitchFamily="34" charset="0"/>
                <a:ea typeface="Times New Roman" panose="02020603050405020304" pitchFamily="18" charset="0"/>
                <a:cs typeface="Times New Roman" panose="02020603050405020304" pitchFamily="18" charset="0"/>
              </a:rPr>
              <a:t>Information sessions and student fair: </a:t>
            </a:r>
            <a:r>
              <a:rPr lang="en-US" sz="1800" kern="0" dirty="0">
                <a:solidFill>
                  <a:srgbClr val="333333"/>
                </a:solidFill>
                <a:effectLst/>
                <a:latin typeface="Source Sans Pro" panose="020B0503030403020204" pitchFamily="34" charset="0"/>
                <a:ea typeface="Times New Roman" panose="02020603050405020304" pitchFamily="18" charset="0"/>
                <a:cs typeface="Times New Roman" panose="02020603050405020304" pitchFamily="18" charset="0"/>
              </a:rPr>
              <a:t>You show the crowd where to go during the different info sessions and provide students with relevant information about the Orientation Days, KU Leuven, and city of Leuven. You also hand out </a:t>
            </a:r>
            <a:r>
              <a:rPr lang="en-US" sz="1800" kern="0" dirty="0" err="1">
                <a:solidFill>
                  <a:srgbClr val="333333"/>
                </a:solidFill>
                <a:effectLst/>
                <a:latin typeface="Source Sans Pro" panose="020B0503030403020204" pitchFamily="34" charset="0"/>
                <a:ea typeface="Times New Roman" panose="02020603050405020304" pitchFamily="18" charset="0"/>
                <a:cs typeface="Times New Roman" panose="02020603050405020304" pitchFamily="18" charset="0"/>
              </a:rPr>
              <a:t>programme</a:t>
            </a:r>
            <a:r>
              <a:rPr lang="en-US" sz="1800" kern="0" dirty="0">
                <a:solidFill>
                  <a:srgbClr val="333333"/>
                </a:solidFill>
                <a:effectLst/>
                <a:latin typeface="Source Sans Pro" panose="020B0503030403020204" pitchFamily="34" charset="0"/>
                <a:ea typeface="Times New Roman" panose="02020603050405020304" pitchFamily="18" charset="0"/>
                <a:cs typeface="Times New Roman" panose="02020603050405020304" pitchFamily="18" charset="0"/>
              </a:rPr>
              <a:t> guides.</a:t>
            </a:r>
            <a:endParaRPr lang="nl-BE" sz="1800" kern="100" dirty="0">
              <a:solidFill>
                <a:srgbClr val="333333"/>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sz="1800" b="1" kern="0" dirty="0">
                <a:solidFill>
                  <a:srgbClr val="333333"/>
                </a:solidFill>
                <a:effectLst/>
                <a:latin typeface="Source Sans Pro" panose="020B0503030403020204" pitchFamily="34" charset="0"/>
                <a:ea typeface="Times New Roman" panose="02020603050405020304" pitchFamily="18" charset="0"/>
                <a:cs typeface="Times New Roman" panose="02020603050405020304" pitchFamily="18" charset="0"/>
              </a:rPr>
              <a:t>Weekend activities: </a:t>
            </a:r>
            <a:r>
              <a:rPr lang="en-US" sz="1800" kern="0" dirty="0">
                <a:solidFill>
                  <a:srgbClr val="333333"/>
                </a:solidFill>
                <a:effectLst/>
                <a:latin typeface="Source Sans Pro" panose="020B0503030403020204" pitchFamily="34" charset="0"/>
                <a:ea typeface="Times New Roman" panose="02020603050405020304" pitchFamily="18" charset="0"/>
                <a:cs typeface="Times New Roman" panose="02020603050405020304" pitchFamily="18" charset="0"/>
              </a:rPr>
              <a:t>You join the official guided visits to the Stella brewery, Abbey of the Park, </a:t>
            </a:r>
            <a:r>
              <a:rPr lang="en-US" sz="1800" kern="0" dirty="0" err="1">
                <a:solidFill>
                  <a:srgbClr val="333333"/>
                </a:solidFill>
                <a:effectLst/>
                <a:latin typeface="Source Sans Pro" panose="020B0503030403020204" pitchFamily="34" charset="0"/>
                <a:ea typeface="Times New Roman" panose="02020603050405020304" pitchFamily="18" charset="0"/>
                <a:cs typeface="Times New Roman" panose="02020603050405020304" pitchFamily="18" charset="0"/>
              </a:rPr>
              <a:t>Arenberg's</a:t>
            </a:r>
            <a:r>
              <a:rPr lang="en-US" sz="1800" kern="0" dirty="0">
                <a:solidFill>
                  <a:srgbClr val="333333"/>
                </a:solidFill>
                <a:effectLst/>
                <a:latin typeface="Source Sans Pro" panose="020B0503030403020204" pitchFamily="34" charset="0"/>
                <a:ea typeface="Times New Roman" panose="02020603050405020304" pitchFamily="18" charset="0"/>
                <a:cs typeface="Times New Roman" panose="02020603050405020304" pitchFamily="18" charset="0"/>
              </a:rPr>
              <a:t> castle, Museum M or the university tower and </a:t>
            </a:r>
            <a:r>
              <a:rPr lang="en-US" sz="1800" kern="0" dirty="0" err="1">
                <a:solidFill>
                  <a:srgbClr val="333333"/>
                </a:solidFill>
                <a:effectLst/>
                <a:latin typeface="Source Sans Pro" panose="020B0503030403020204" pitchFamily="34" charset="0"/>
                <a:ea typeface="Times New Roman" panose="02020603050405020304" pitchFamily="18" charset="0"/>
                <a:cs typeface="Times New Roman" panose="02020603050405020304" pitchFamily="18" charset="0"/>
              </a:rPr>
              <a:t>carillion</a:t>
            </a:r>
            <a:r>
              <a:rPr lang="en-US" sz="1800" kern="0" dirty="0">
                <a:solidFill>
                  <a:srgbClr val="333333"/>
                </a:solidFill>
                <a:effectLst/>
                <a:latin typeface="Source Sans Pro" panose="020B0503030403020204" pitchFamily="34" charset="0"/>
                <a:ea typeface="Times New Roman" panose="02020603050405020304" pitchFamily="18" charset="0"/>
                <a:cs typeface="Times New Roman" panose="02020603050405020304" pitchFamily="18" charset="0"/>
              </a:rPr>
              <a:t>. You are the host and ambassador: welcome participants, chat with them, check their tickets, keep the group together during the visit and maybe have a drink afterwards with the group.</a:t>
            </a:r>
            <a:endParaRPr lang="nl-BE" sz="1800" kern="100" dirty="0">
              <a:solidFill>
                <a:srgbClr val="333333"/>
              </a:solidFill>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sz="1800" kern="0" dirty="0">
                <a:solidFill>
                  <a:srgbClr val="333333"/>
                </a:solidFill>
                <a:effectLst/>
                <a:latin typeface="Source Sans Pro" panose="020B0503030403020204" pitchFamily="34" charset="0"/>
                <a:ea typeface="Times New Roman" panose="02020603050405020304" pitchFamily="18" charset="0"/>
                <a:cs typeface="Times New Roman" panose="02020603050405020304" pitchFamily="18" charset="0"/>
              </a:rPr>
              <a:t>Would you like to engage in international activities after the Orientation Days? Throughout the year, you can also help at our Pangaea Intercultural Meeting Centre, i.e. by managing the bar or helping out at events.</a:t>
            </a:r>
            <a:endParaRPr lang="nl-BE" sz="1800" kern="100" dirty="0">
              <a:solidFill>
                <a:srgbClr val="333333"/>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nl-BE" dirty="0"/>
          </a:p>
        </p:txBody>
      </p:sp>
    </p:spTree>
    <p:extLst>
      <p:ext uri="{BB962C8B-B14F-4D97-AF65-F5344CB8AC3E}">
        <p14:creationId xmlns:p14="http://schemas.microsoft.com/office/powerpoint/2010/main" val="31743582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854088-3BC6-5DF3-E41F-8D3D8491D1C7}"/>
              </a:ext>
            </a:extLst>
          </p:cNvPr>
          <p:cNvSpPr>
            <a:spLocks noGrp="1"/>
          </p:cNvSpPr>
          <p:nvPr>
            <p:ph type="title"/>
          </p:nvPr>
        </p:nvSpPr>
        <p:spPr/>
        <p:txBody>
          <a:bodyPr/>
          <a:lstStyle/>
          <a:p>
            <a:r>
              <a:rPr lang="nl-BE" dirty="0"/>
              <a:t>4. Erasmus Student Network </a:t>
            </a:r>
          </a:p>
        </p:txBody>
      </p:sp>
      <p:sp>
        <p:nvSpPr>
          <p:cNvPr id="3" name="Tijdelijke aanduiding voor inhoud 2">
            <a:extLst>
              <a:ext uri="{FF2B5EF4-FFF2-40B4-BE49-F238E27FC236}">
                <a16:creationId xmlns:a16="http://schemas.microsoft.com/office/drawing/2014/main" id="{F5974F75-4F89-B292-B4A1-BA5CEB00E92F}"/>
              </a:ext>
            </a:extLst>
          </p:cNvPr>
          <p:cNvSpPr>
            <a:spLocks noGrp="1"/>
          </p:cNvSpPr>
          <p:nvPr>
            <p:ph idx="1"/>
          </p:nvPr>
        </p:nvSpPr>
        <p:spPr/>
        <p:txBody>
          <a:bodyPr/>
          <a:lstStyle/>
          <a:p>
            <a:pPr>
              <a:lnSpc>
                <a:spcPct val="107000"/>
              </a:lnSpc>
              <a:spcAft>
                <a:spcPts val="1125"/>
              </a:spcAft>
            </a:pPr>
            <a:r>
              <a:rPr lang="en-US" sz="1800" b="1" kern="0" dirty="0">
                <a:solidFill>
                  <a:srgbClr val="666666"/>
                </a:solidFill>
                <a:effectLst/>
                <a:latin typeface="Open Sans Light" panose="020B0306030504020204" pitchFamily="34" charset="0"/>
                <a:ea typeface="Times New Roman" panose="02020603050405020304" pitchFamily="18" charset="0"/>
                <a:cs typeface="Times New Roman" panose="02020603050405020304" pitchFamily="18" charset="0"/>
              </a:rPr>
              <a:t>ESN Leuven, founded in 2012, has been the main </a:t>
            </a:r>
            <a:r>
              <a:rPr lang="en-US" sz="1800" b="1" kern="0" dirty="0" err="1">
                <a:solidFill>
                  <a:srgbClr val="666666"/>
                </a:solidFill>
                <a:effectLst/>
                <a:latin typeface="Open Sans Light" panose="020B0306030504020204" pitchFamily="34" charset="0"/>
                <a:ea typeface="Times New Roman" panose="02020603050405020304" pitchFamily="18" charset="0"/>
                <a:cs typeface="Times New Roman" panose="02020603050405020304" pitchFamily="18" charset="0"/>
              </a:rPr>
              <a:t>organisation</a:t>
            </a:r>
            <a:r>
              <a:rPr lang="en-US" sz="1800" b="1" kern="0" dirty="0">
                <a:solidFill>
                  <a:srgbClr val="666666"/>
                </a:solidFill>
                <a:effectLst/>
                <a:latin typeface="Open Sans Light" panose="020B0306030504020204" pitchFamily="34" charset="0"/>
                <a:ea typeface="Times New Roman" panose="02020603050405020304" pitchFamily="18" charset="0"/>
                <a:cs typeface="Times New Roman" panose="02020603050405020304" pitchFamily="18" charset="0"/>
              </a:rPr>
              <a:t> responsible for guiding international students around Leuven by </a:t>
            </a:r>
            <a:r>
              <a:rPr lang="en-US" sz="1800" b="1" kern="0" dirty="0" err="1">
                <a:solidFill>
                  <a:srgbClr val="666666"/>
                </a:solidFill>
                <a:effectLst/>
                <a:latin typeface="Open Sans Light" panose="020B0306030504020204" pitchFamily="34" charset="0"/>
                <a:ea typeface="Times New Roman" panose="02020603050405020304" pitchFamily="18" charset="0"/>
                <a:cs typeface="Times New Roman" panose="02020603050405020304" pitchFamily="18" charset="0"/>
              </a:rPr>
              <a:t>organising</a:t>
            </a:r>
            <a:r>
              <a:rPr lang="en-US" sz="1800" b="1" kern="0" dirty="0">
                <a:solidFill>
                  <a:srgbClr val="666666"/>
                </a:solidFill>
                <a:effectLst/>
                <a:latin typeface="Open Sans Light" panose="020B0306030504020204" pitchFamily="34" charset="0"/>
                <a:ea typeface="Times New Roman" panose="02020603050405020304" pitchFamily="18" charset="0"/>
                <a:cs typeface="Times New Roman" panose="02020603050405020304" pitchFamily="18" charset="0"/>
              </a:rPr>
              <a:t> amazing events such as parties, trips, museum visits, sports trainings, quizzes, the famous </a:t>
            </a:r>
            <a:r>
              <a:rPr lang="en-US" sz="1800" b="1" kern="0" dirty="0" err="1">
                <a:solidFill>
                  <a:srgbClr val="666666"/>
                </a:solidFill>
                <a:effectLst/>
                <a:latin typeface="Open Sans Light" panose="020B0306030504020204" pitchFamily="34" charset="0"/>
                <a:ea typeface="Times New Roman" panose="02020603050405020304" pitchFamily="18" charset="0"/>
                <a:cs typeface="Times New Roman" panose="02020603050405020304" pitchFamily="18" charset="0"/>
              </a:rPr>
              <a:t>cantuses</a:t>
            </a:r>
            <a:r>
              <a:rPr lang="en-US" sz="1800" b="1" kern="0" dirty="0">
                <a:solidFill>
                  <a:srgbClr val="666666"/>
                </a:solidFill>
                <a:effectLst/>
                <a:latin typeface="Open Sans Light" panose="020B0306030504020204" pitchFamily="34" charset="0"/>
                <a:ea typeface="Times New Roman" panose="02020603050405020304" pitchFamily="18" charset="0"/>
                <a:cs typeface="Times New Roman" panose="02020603050405020304" pitchFamily="18" charset="0"/>
              </a:rPr>
              <a:t> and much more.</a:t>
            </a:r>
            <a:endParaRPr lang="nl-BE" sz="1800" b="1"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1125"/>
              </a:spcAft>
            </a:pPr>
            <a:r>
              <a:rPr lang="en-US" sz="1800" b="1" kern="0" dirty="0">
                <a:solidFill>
                  <a:srgbClr val="666666"/>
                </a:solidFill>
                <a:effectLst/>
                <a:latin typeface="Open Sans Light" panose="020B0306030504020204" pitchFamily="34" charset="0"/>
                <a:ea typeface="Times New Roman" panose="02020603050405020304" pitchFamily="18" charset="0"/>
                <a:cs typeface="Times New Roman" panose="02020603050405020304" pitchFamily="18" charset="0"/>
              </a:rPr>
              <a:t>ESN Leuven is part of the Erasmus Student Network (ESN), which is one of the biggest interdisciplinary student associations in Europe. It was born on the 16th October 1989 and legally registered in 1990 for supporting and developing student exchange. It is present in more than 800 Higher Education Institutions in 39 countries. The network is constantly developing and expanding.</a:t>
            </a:r>
          </a:p>
          <a:p>
            <a:pPr>
              <a:lnSpc>
                <a:spcPct val="107000"/>
              </a:lnSpc>
              <a:spcAft>
                <a:spcPts val="1125"/>
              </a:spcAft>
            </a:pPr>
            <a:r>
              <a:rPr lang="en-US" sz="1800" b="1" kern="0" dirty="0">
                <a:solidFill>
                  <a:srgbClr val="666666"/>
                </a:solidFill>
                <a:latin typeface="Open Sans Light" panose="020B0306030504020204" pitchFamily="34" charset="0"/>
                <a:ea typeface="Calibri" panose="020F0502020204030204" pitchFamily="34" charset="0"/>
                <a:cs typeface="Times New Roman" panose="02020603050405020304" pitchFamily="18" charset="0"/>
              </a:rPr>
              <a:t>Assistance in sports activities : </a:t>
            </a:r>
            <a:r>
              <a:rPr lang="nl-BE" sz="1800" b="1" u="sng" kern="0" dirty="0">
                <a:solidFill>
                  <a:srgbClr val="000000"/>
                </a:solidFill>
                <a:effectLst/>
                <a:latin typeface="Open Sans Light" panose="020B0306030504020204" pitchFamily="34" charset="0"/>
                <a:ea typeface="Times New Roman" panose="02020603050405020304" pitchFamily="18" charset="0"/>
                <a:cs typeface="Times New Roman" panose="02020603050405020304" pitchFamily="18" charset="0"/>
                <a:hlinkClick r:id="rId2"/>
              </a:rPr>
              <a:t>https://www.esnleuven.be/sports</a:t>
            </a:r>
            <a:endParaRPr lang="nl-BE" sz="1800" b="1" u="sng" kern="0" dirty="0">
              <a:solidFill>
                <a:srgbClr val="000000"/>
              </a:solidFill>
              <a:effectLst/>
              <a:latin typeface="Open Sans Light" panose="020B0306030504020204" pitchFamily="34" charset="0"/>
              <a:ea typeface="Times New Roman" panose="02020603050405020304" pitchFamily="18" charset="0"/>
              <a:cs typeface="Times New Roman" panose="02020603050405020304" pitchFamily="18" charset="0"/>
            </a:endParaRPr>
          </a:p>
          <a:p>
            <a:pPr>
              <a:lnSpc>
                <a:spcPct val="107000"/>
              </a:lnSpc>
              <a:spcAft>
                <a:spcPts val="1125"/>
              </a:spcAft>
            </a:pPr>
            <a:r>
              <a:rPr lang="nl-BE" sz="1800" b="1" kern="0" dirty="0">
                <a:solidFill>
                  <a:srgbClr val="000000"/>
                </a:solidFill>
                <a:effectLst/>
                <a:latin typeface="Open Sans Light" panose="020B0306030504020204" pitchFamily="34" charset="0"/>
                <a:ea typeface="Calibri" panose="020F0502020204030204" pitchFamily="34" charset="0"/>
                <a:cs typeface="Times New Roman" panose="02020603050405020304" pitchFamily="18" charset="0"/>
              </a:rPr>
              <a:t>Commercial partners : </a:t>
            </a:r>
            <a:r>
              <a:rPr lang="nl-BE" sz="1800" b="1" u="sng" kern="0" dirty="0">
                <a:solidFill>
                  <a:srgbClr val="000000"/>
                </a:solidFill>
                <a:effectLst/>
                <a:latin typeface="Open Sans Light" panose="020B0306030504020204" pitchFamily="34" charset="0"/>
                <a:ea typeface="Times New Roman" panose="02020603050405020304" pitchFamily="18" charset="0"/>
                <a:cs typeface="Times New Roman" panose="02020603050405020304" pitchFamily="18" charset="0"/>
                <a:hlinkClick r:id="rId3"/>
              </a:rPr>
              <a:t>https://www.esnleuven.be/partners</a:t>
            </a:r>
            <a:endParaRPr lang="nl-BE" sz="1800" b="1"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1125"/>
              </a:spcAft>
              <a:buNone/>
            </a:pPr>
            <a:endParaRPr lang="nl-BE" sz="1800" b="1"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1125"/>
              </a:spcAft>
            </a:pPr>
            <a:endParaRPr lang="nl-BE" sz="1800" b="1"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nl-BE" dirty="0"/>
          </a:p>
        </p:txBody>
      </p:sp>
    </p:spTree>
    <p:extLst>
      <p:ext uri="{BB962C8B-B14F-4D97-AF65-F5344CB8AC3E}">
        <p14:creationId xmlns:p14="http://schemas.microsoft.com/office/powerpoint/2010/main" val="42188824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E7E0981-830E-A62E-6BA6-0846C748D2A4}"/>
              </a:ext>
            </a:extLst>
          </p:cNvPr>
          <p:cNvSpPr>
            <a:spLocks noGrp="1"/>
          </p:cNvSpPr>
          <p:nvPr>
            <p:ph type="title"/>
          </p:nvPr>
        </p:nvSpPr>
        <p:spPr/>
        <p:txBody>
          <a:bodyPr/>
          <a:lstStyle/>
          <a:p>
            <a:r>
              <a:rPr lang="nl-BE" dirty="0"/>
              <a:t>4. Erasmus student Network (2) </a:t>
            </a:r>
          </a:p>
        </p:txBody>
      </p:sp>
      <p:sp>
        <p:nvSpPr>
          <p:cNvPr id="3" name="Tijdelijke aanduiding voor inhoud 2">
            <a:extLst>
              <a:ext uri="{FF2B5EF4-FFF2-40B4-BE49-F238E27FC236}">
                <a16:creationId xmlns:a16="http://schemas.microsoft.com/office/drawing/2014/main" id="{64001D27-DC24-71E9-75DA-05B89E8F063F}"/>
              </a:ext>
            </a:extLst>
          </p:cNvPr>
          <p:cNvSpPr>
            <a:spLocks noGrp="1"/>
          </p:cNvSpPr>
          <p:nvPr>
            <p:ph idx="1"/>
          </p:nvPr>
        </p:nvSpPr>
        <p:spPr/>
        <p:txBody>
          <a:bodyPr/>
          <a:lstStyle/>
          <a:p>
            <a:pPr>
              <a:lnSpc>
                <a:spcPct val="107000"/>
              </a:lnSpc>
              <a:spcAft>
                <a:spcPts val="800"/>
              </a:spcAft>
            </a:pPr>
            <a:r>
              <a:rPr lang="nl-BE" dirty="0"/>
              <a:t>Offers help in </a:t>
            </a:r>
            <a:r>
              <a:rPr lang="nl-BE" dirty="0" err="1"/>
              <a:t>finding</a:t>
            </a:r>
            <a:r>
              <a:rPr lang="nl-BE" dirty="0"/>
              <a:t> </a:t>
            </a:r>
            <a:r>
              <a:rPr lang="nl-BE" dirty="0" err="1"/>
              <a:t>accommodation</a:t>
            </a:r>
            <a:r>
              <a:rPr lang="nl-BE" dirty="0"/>
              <a:t> :</a:t>
            </a:r>
          </a:p>
          <a:p>
            <a:pPr>
              <a:lnSpc>
                <a:spcPct val="107000"/>
              </a:lnSpc>
              <a:spcAft>
                <a:spcPts val="800"/>
              </a:spcAft>
            </a:pPr>
            <a:r>
              <a:rPr lang="nl-BE" sz="1800" kern="0" dirty="0">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a:t>
            </a:r>
            <a:r>
              <a:rPr lang="en-US" sz="1800" kern="0" dirty="0">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We would like to provide some information that should ease the process of finding proper accommodation. We give you an overview of the </a:t>
            </a:r>
            <a:r>
              <a:rPr lang="en-US" sz="1800" b="1" kern="0" dirty="0">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type </a:t>
            </a:r>
            <a:r>
              <a:rPr lang="en-US" sz="1800" kern="0" dirty="0">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of accommodation, the </a:t>
            </a:r>
            <a:r>
              <a:rPr lang="en-US" sz="1800" b="1" kern="0" dirty="0">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price </a:t>
            </a:r>
            <a:r>
              <a:rPr lang="en-US" sz="1800" kern="0" dirty="0">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and </a:t>
            </a:r>
            <a:r>
              <a:rPr lang="en-US" sz="1800" b="1" kern="0" dirty="0">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how</a:t>
            </a:r>
            <a:r>
              <a:rPr lang="en-US" sz="1800" kern="0" dirty="0">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 to find an accommodation. In Belgium(Flanders and Wallonia) we call a student room a</a:t>
            </a:r>
            <a:r>
              <a:rPr lang="en-US" sz="1800" b="1" kern="0" dirty="0">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 '</a:t>
            </a:r>
            <a:r>
              <a:rPr lang="en-US" sz="1800" b="1" kern="0" dirty="0" err="1">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kot</a:t>
            </a:r>
            <a:r>
              <a:rPr lang="en-US" sz="1800" b="1" kern="0" dirty="0">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a:t>
            </a:r>
            <a:r>
              <a:rPr lang="en-US" sz="1800" kern="0" dirty="0">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 (It is a typical Belgian word. Originally it referred to a small storage room in a house. In the Netherlands they call it a </a:t>
            </a:r>
            <a:r>
              <a:rPr lang="en-US" sz="1800" i="1" kern="0" dirty="0">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a:t>
            </a:r>
            <a:r>
              <a:rPr lang="en-US" sz="1800" i="1" kern="0" dirty="0" err="1">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studentenkamer</a:t>
            </a:r>
            <a:r>
              <a:rPr lang="en-US" sz="1800" i="1" kern="0" dirty="0">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a:t>
            </a:r>
            <a:r>
              <a:rPr lang="en-US" sz="1800" kern="0" dirty="0">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 and in France a </a:t>
            </a:r>
            <a:r>
              <a:rPr lang="en-US" sz="1800" i="1" kern="0" dirty="0">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'chambre </a:t>
            </a:r>
            <a:r>
              <a:rPr lang="en-US" sz="1800" i="1" kern="0" dirty="0" err="1">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d'étudiant</a:t>
            </a:r>
            <a:r>
              <a:rPr lang="en-US" sz="1800" i="1" kern="0" dirty="0">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a:t>
            </a:r>
            <a:r>
              <a:rPr lang="en-US" sz="1800" kern="0" dirty="0">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 </a:t>
            </a:r>
            <a:r>
              <a:rPr lang="nl-BE" sz="1800" kern="0" dirty="0" err="1">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They</a:t>
            </a:r>
            <a:r>
              <a:rPr lang="nl-BE" sz="1800" kern="0" dirty="0">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 </a:t>
            </a:r>
            <a:r>
              <a:rPr lang="nl-BE" sz="1800" kern="0" dirty="0" err="1">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both</a:t>
            </a:r>
            <a:r>
              <a:rPr lang="nl-BE" sz="1800" kern="0" dirty="0">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 </a:t>
            </a:r>
            <a:r>
              <a:rPr lang="nl-BE" sz="1800" kern="0" dirty="0" err="1">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literally</a:t>
            </a:r>
            <a:r>
              <a:rPr lang="nl-BE" sz="1800" kern="0" dirty="0">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 </a:t>
            </a:r>
            <a:r>
              <a:rPr lang="nl-BE" sz="1800" kern="0" dirty="0" err="1">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mean</a:t>
            </a:r>
            <a:r>
              <a:rPr lang="nl-BE" sz="1800" kern="0" dirty="0">
                <a:solidFill>
                  <a:srgbClr val="666666"/>
                </a:solidFill>
                <a:effectLst/>
                <a:latin typeface="Arial" panose="020B0604020202020204" pitchFamily="34" charset="0"/>
                <a:ea typeface="Times New Roman" panose="02020603050405020304" pitchFamily="18" charset="0"/>
                <a:cs typeface="Times New Roman" panose="02020603050405020304" pitchFamily="18" charset="0"/>
              </a:rPr>
              <a:t> student room) “</a:t>
            </a:r>
          </a:p>
          <a:p>
            <a:pPr>
              <a:lnSpc>
                <a:spcPct val="107000"/>
              </a:lnSpc>
              <a:spcAft>
                <a:spcPts val="800"/>
              </a:spcAft>
            </a:pPr>
            <a:r>
              <a:rPr lang="nl-BE" sz="1800" kern="0" dirty="0" err="1">
                <a:solidFill>
                  <a:srgbClr val="666666"/>
                </a:solidFill>
                <a:effectLst/>
                <a:latin typeface="Arial" panose="020B0604020202020204" pitchFamily="34" charset="0"/>
                <a:ea typeface="Calibri" panose="020F0502020204030204" pitchFamily="34" charset="0"/>
                <a:cs typeface="Times New Roman" panose="02020603050405020304" pitchFamily="18" charset="0"/>
              </a:rPr>
              <a:t>Accommodation</a:t>
            </a:r>
            <a:r>
              <a:rPr lang="nl-BE" sz="1800" kern="0" dirty="0">
                <a:solidFill>
                  <a:srgbClr val="666666"/>
                </a:solidFill>
                <a:effectLst/>
                <a:latin typeface="Arial" panose="020B0604020202020204" pitchFamily="34" charset="0"/>
                <a:ea typeface="Calibri" panose="020F0502020204030204" pitchFamily="34" charset="0"/>
                <a:cs typeface="Times New Roman" panose="02020603050405020304" pitchFamily="18" charset="0"/>
              </a:rPr>
              <a:t> offer : </a:t>
            </a:r>
            <a:r>
              <a:rPr lang="nl-BE" sz="1800" kern="0" dirty="0">
                <a:solidFill>
                  <a:srgbClr val="666666"/>
                </a:solidFill>
                <a:effectLst/>
                <a:latin typeface="Arial" panose="020B0604020202020204" pitchFamily="34" charset="0"/>
                <a:ea typeface="Calibri" panose="020F0502020204030204" pitchFamily="34" charset="0"/>
                <a:cs typeface="Times New Roman" panose="02020603050405020304" pitchFamily="18" charset="0"/>
                <a:hlinkClick r:id="rId2"/>
              </a:rPr>
              <a:t>https://www.esnleuven.be/accommodation</a:t>
            </a:r>
            <a:endParaRPr lang="nl-BE" sz="1800" kern="0" dirty="0">
              <a:solidFill>
                <a:srgbClr val="666666"/>
              </a:solidFill>
              <a:effectLst/>
              <a:latin typeface="Arial" panose="020B060402020202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endParaRPr lang="nl-BE"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nl-BE" dirty="0"/>
          </a:p>
        </p:txBody>
      </p:sp>
    </p:spTree>
    <p:extLst>
      <p:ext uri="{BB962C8B-B14F-4D97-AF65-F5344CB8AC3E}">
        <p14:creationId xmlns:p14="http://schemas.microsoft.com/office/powerpoint/2010/main" val="41354919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E0CC29-1B94-029A-8E14-2E6C0CBFBB90}"/>
              </a:ext>
            </a:extLst>
          </p:cNvPr>
          <p:cNvSpPr>
            <a:spLocks noGrp="1"/>
          </p:cNvSpPr>
          <p:nvPr>
            <p:ph type="title"/>
          </p:nvPr>
        </p:nvSpPr>
        <p:spPr/>
        <p:txBody>
          <a:bodyPr/>
          <a:lstStyle/>
          <a:p>
            <a:r>
              <a:rPr lang="nl-BE" dirty="0"/>
              <a:t>5. Life at KU Leuven </a:t>
            </a:r>
          </a:p>
        </p:txBody>
      </p:sp>
      <p:sp>
        <p:nvSpPr>
          <p:cNvPr id="3" name="Tijdelijke aanduiding voor inhoud 2">
            <a:extLst>
              <a:ext uri="{FF2B5EF4-FFF2-40B4-BE49-F238E27FC236}">
                <a16:creationId xmlns:a16="http://schemas.microsoft.com/office/drawing/2014/main" id="{700B68DF-EF06-8CAB-405D-6184134AB928}"/>
              </a:ext>
            </a:extLst>
          </p:cNvPr>
          <p:cNvSpPr>
            <a:spLocks noGrp="1"/>
          </p:cNvSpPr>
          <p:nvPr>
            <p:ph idx="1"/>
          </p:nvPr>
        </p:nvSpPr>
        <p:spPr/>
        <p:txBody>
          <a:bodyPr/>
          <a:lstStyle/>
          <a:p>
            <a:r>
              <a:rPr lang="nl-BE" dirty="0"/>
              <a:t>KU Leuven has a </a:t>
            </a:r>
            <a:r>
              <a:rPr lang="nl-BE" dirty="0" err="1"/>
              <a:t>very</a:t>
            </a:r>
            <a:r>
              <a:rPr lang="nl-BE" dirty="0"/>
              <a:t> well </a:t>
            </a:r>
            <a:r>
              <a:rPr lang="nl-BE" dirty="0" err="1"/>
              <a:t>developed</a:t>
            </a:r>
            <a:r>
              <a:rPr lang="nl-BE" dirty="0"/>
              <a:t> website </a:t>
            </a:r>
            <a:r>
              <a:rPr lang="nl-BE" dirty="0" err="1"/>
              <a:t>that</a:t>
            </a:r>
            <a:r>
              <a:rPr lang="nl-BE" dirty="0"/>
              <a:t> </a:t>
            </a:r>
            <a:r>
              <a:rPr lang="nl-BE" dirty="0" err="1"/>
              <a:t>informs</a:t>
            </a:r>
            <a:r>
              <a:rPr lang="nl-BE" dirty="0"/>
              <a:t> </a:t>
            </a:r>
            <a:r>
              <a:rPr lang="nl-BE" dirty="0" err="1"/>
              <a:t>both</a:t>
            </a:r>
            <a:r>
              <a:rPr lang="nl-BE" dirty="0"/>
              <a:t> international </a:t>
            </a:r>
            <a:r>
              <a:rPr lang="nl-BE" dirty="0" err="1"/>
              <a:t>students</a:t>
            </a:r>
            <a:r>
              <a:rPr lang="nl-BE" dirty="0"/>
              <a:t> </a:t>
            </a:r>
            <a:r>
              <a:rPr lang="nl-BE" dirty="0" err="1"/>
              <a:t>and</a:t>
            </a:r>
            <a:r>
              <a:rPr lang="nl-BE" dirty="0"/>
              <a:t> international </a:t>
            </a:r>
            <a:r>
              <a:rPr lang="nl-BE" dirty="0" err="1"/>
              <a:t>staff</a:t>
            </a:r>
            <a:r>
              <a:rPr lang="nl-BE" dirty="0"/>
              <a:t> </a:t>
            </a:r>
            <a:r>
              <a:rPr lang="nl-BE" dirty="0" err="1"/>
              <a:t>about</a:t>
            </a:r>
            <a:r>
              <a:rPr lang="nl-BE" dirty="0"/>
              <a:t> </a:t>
            </a:r>
            <a:r>
              <a:rPr lang="nl-BE" dirty="0" err="1"/>
              <a:t>almost</a:t>
            </a:r>
            <a:r>
              <a:rPr lang="nl-BE" dirty="0"/>
              <a:t> </a:t>
            </a:r>
            <a:r>
              <a:rPr lang="nl-BE" dirty="0" err="1"/>
              <a:t>all</a:t>
            </a:r>
            <a:r>
              <a:rPr lang="nl-BE" dirty="0"/>
              <a:t> relevant topics </a:t>
            </a:r>
            <a:r>
              <a:rPr lang="nl-BE" dirty="0" err="1"/>
              <a:t>before</a:t>
            </a:r>
            <a:r>
              <a:rPr lang="nl-BE" dirty="0"/>
              <a:t> </a:t>
            </a:r>
            <a:r>
              <a:rPr lang="nl-BE" dirty="0" err="1"/>
              <a:t>departure</a:t>
            </a:r>
            <a:r>
              <a:rPr lang="nl-BE" dirty="0"/>
              <a:t> </a:t>
            </a:r>
            <a:r>
              <a:rPr lang="nl-BE" dirty="0" err="1"/>
              <a:t>and</a:t>
            </a:r>
            <a:r>
              <a:rPr lang="nl-BE" dirty="0"/>
              <a:t> </a:t>
            </a:r>
            <a:r>
              <a:rPr lang="nl-BE" dirty="0" err="1"/>
              <a:t>during</a:t>
            </a:r>
            <a:r>
              <a:rPr lang="nl-BE" dirty="0"/>
              <a:t> </a:t>
            </a:r>
            <a:r>
              <a:rPr lang="nl-BE" dirty="0" err="1"/>
              <a:t>their</a:t>
            </a:r>
            <a:r>
              <a:rPr lang="nl-BE" dirty="0"/>
              <a:t> </a:t>
            </a:r>
            <a:r>
              <a:rPr lang="nl-BE" dirty="0" err="1"/>
              <a:t>stay</a:t>
            </a:r>
            <a:r>
              <a:rPr lang="nl-BE" dirty="0"/>
              <a:t> at KU Leuven. </a:t>
            </a:r>
          </a:p>
          <a:p>
            <a:endParaRPr lang="nl-BE" dirty="0"/>
          </a:p>
          <a:p>
            <a:r>
              <a:rPr lang="nl-BE" dirty="0">
                <a:hlinkClick r:id="rId2"/>
              </a:rPr>
              <a:t>https://www.kuleuven.be/english/life-at-ku-leuven</a:t>
            </a:r>
            <a:endParaRPr lang="nl-BE" dirty="0"/>
          </a:p>
          <a:p>
            <a:endParaRPr lang="nl-BE" dirty="0"/>
          </a:p>
        </p:txBody>
      </p:sp>
    </p:spTree>
    <p:extLst>
      <p:ext uri="{BB962C8B-B14F-4D97-AF65-F5344CB8AC3E}">
        <p14:creationId xmlns:p14="http://schemas.microsoft.com/office/powerpoint/2010/main" val="6176173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013B8F-3D2E-09BF-B04A-3F1AE273FB0D}"/>
              </a:ext>
            </a:extLst>
          </p:cNvPr>
          <p:cNvSpPr>
            <a:spLocks noGrp="1"/>
          </p:cNvSpPr>
          <p:nvPr>
            <p:ph type="title"/>
          </p:nvPr>
        </p:nvSpPr>
        <p:spPr/>
        <p:txBody>
          <a:bodyPr/>
          <a:lstStyle/>
          <a:p>
            <a:r>
              <a:rPr lang="nl-BE" dirty="0"/>
              <a:t>6. </a:t>
            </a:r>
            <a:r>
              <a:rPr lang="nl-BE" dirty="0" err="1"/>
              <a:t>Any</a:t>
            </a:r>
            <a:r>
              <a:rPr lang="nl-BE" dirty="0"/>
              <a:t> </a:t>
            </a:r>
            <a:r>
              <a:rPr lang="nl-BE" dirty="0" err="1"/>
              <a:t>other</a:t>
            </a:r>
            <a:r>
              <a:rPr lang="nl-BE" dirty="0"/>
              <a:t> </a:t>
            </a:r>
            <a:r>
              <a:rPr lang="nl-BE" dirty="0" err="1"/>
              <a:t>questions</a:t>
            </a:r>
            <a:r>
              <a:rPr lang="nl-BE" dirty="0"/>
              <a:t> ? + </a:t>
            </a:r>
            <a:r>
              <a:rPr lang="nl-BE" dirty="0" err="1"/>
              <a:t>examples</a:t>
            </a:r>
            <a:r>
              <a:rPr lang="nl-BE" dirty="0"/>
              <a:t>  </a:t>
            </a:r>
          </a:p>
        </p:txBody>
      </p:sp>
      <p:sp>
        <p:nvSpPr>
          <p:cNvPr id="3" name="Tijdelijke aanduiding voor inhoud 2">
            <a:extLst>
              <a:ext uri="{FF2B5EF4-FFF2-40B4-BE49-F238E27FC236}">
                <a16:creationId xmlns:a16="http://schemas.microsoft.com/office/drawing/2014/main" id="{1C4FC259-8BFC-8F2F-C683-4F84F2E66B1D}"/>
              </a:ext>
            </a:extLst>
          </p:cNvPr>
          <p:cNvSpPr>
            <a:spLocks noGrp="1"/>
          </p:cNvSpPr>
          <p:nvPr>
            <p:ph idx="1"/>
          </p:nvPr>
        </p:nvSpPr>
        <p:spPr/>
        <p:txBody>
          <a:bodyPr>
            <a:normAutofit lnSpcReduction="10000"/>
          </a:bodyPr>
          <a:lstStyle/>
          <a:p>
            <a:r>
              <a:rPr lang="nl-BE" dirty="0" err="1"/>
              <a:t>Thank</a:t>
            </a:r>
            <a:r>
              <a:rPr lang="nl-BE" dirty="0"/>
              <a:t> </a:t>
            </a:r>
            <a:r>
              <a:rPr lang="nl-BE" dirty="0" err="1"/>
              <a:t>you</a:t>
            </a:r>
            <a:r>
              <a:rPr lang="nl-BE" dirty="0"/>
              <a:t> </a:t>
            </a:r>
            <a:r>
              <a:rPr lang="nl-BE" dirty="0" err="1"/>
              <a:t>very</a:t>
            </a:r>
            <a:r>
              <a:rPr lang="nl-BE" dirty="0"/>
              <a:t> </a:t>
            </a:r>
            <a:r>
              <a:rPr lang="nl-BE" dirty="0" err="1"/>
              <a:t>much</a:t>
            </a:r>
            <a:r>
              <a:rPr lang="nl-BE" dirty="0"/>
              <a:t> ! </a:t>
            </a:r>
          </a:p>
          <a:p>
            <a:r>
              <a:rPr lang="nl-BE" dirty="0"/>
              <a:t>2 </a:t>
            </a:r>
            <a:r>
              <a:rPr lang="nl-BE" dirty="0" err="1"/>
              <a:t>examples</a:t>
            </a:r>
            <a:r>
              <a:rPr lang="nl-BE" dirty="0"/>
              <a:t> : </a:t>
            </a:r>
            <a:r>
              <a:rPr lang="nl-BE" dirty="0" err="1"/>
              <a:t>example</a:t>
            </a:r>
            <a:r>
              <a:rPr lang="nl-BE" dirty="0"/>
              <a:t> of matching </a:t>
            </a:r>
            <a:r>
              <a:rPr lang="nl-BE" dirty="0" err="1"/>
              <a:t>exercise</a:t>
            </a:r>
            <a:r>
              <a:rPr lang="nl-BE" dirty="0"/>
              <a:t> + </a:t>
            </a:r>
            <a:r>
              <a:rPr lang="nl-BE" dirty="0" err="1"/>
              <a:t>programme</a:t>
            </a:r>
            <a:r>
              <a:rPr lang="nl-BE" dirty="0"/>
              <a:t> of </a:t>
            </a:r>
            <a:r>
              <a:rPr lang="nl-BE" dirty="0" err="1"/>
              <a:t>orientation</a:t>
            </a:r>
            <a:r>
              <a:rPr lang="nl-BE" dirty="0"/>
              <a:t> </a:t>
            </a:r>
            <a:r>
              <a:rPr lang="nl-BE" dirty="0" err="1"/>
              <a:t>days</a:t>
            </a:r>
            <a:endParaRPr lang="nl-BE" dirty="0"/>
          </a:p>
          <a:p>
            <a:r>
              <a:rPr lang="nl-BE" dirty="0" err="1"/>
              <a:t>Coordinates</a:t>
            </a:r>
            <a:r>
              <a:rPr lang="nl-BE" dirty="0"/>
              <a:t> : </a:t>
            </a:r>
          </a:p>
          <a:p>
            <a:pPr marL="0" indent="0">
              <a:buNone/>
            </a:pPr>
            <a:r>
              <a:rPr lang="nl-BE" dirty="0"/>
              <a:t>Geert De Lepeleer</a:t>
            </a:r>
          </a:p>
          <a:p>
            <a:pPr marL="0" indent="0">
              <a:buNone/>
            </a:pPr>
            <a:r>
              <a:rPr lang="nl-BE" dirty="0"/>
              <a:t>Head of international Relations –</a:t>
            </a:r>
          </a:p>
          <a:p>
            <a:pPr marL="0" indent="0">
              <a:buNone/>
            </a:pPr>
            <a:r>
              <a:rPr lang="nl-BE" dirty="0" err="1"/>
              <a:t>Faculty</a:t>
            </a:r>
            <a:r>
              <a:rPr lang="nl-BE" dirty="0"/>
              <a:t> of Engineering Technology – Campus Gent </a:t>
            </a:r>
          </a:p>
          <a:p>
            <a:pPr marL="0" indent="0">
              <a:buNone/>
            </a:pPr>
            <a:r>
              <a:rPr lang="nl-BE" dirty="0"/>
              <a:t>Gebroeders De Smetstraat 1 -BE -9000 Gent </a:t>
            </a:r>
          </a:p>
          <a:p>
            <a:r>
              <a:rPr lang="nl-BE" dirty="0">
                <a:hlinkClick r:id="rId2"/>
              </a:rPr>
              <a:t>Geert.delepeleer@kuleuven.be</a:t>
            </a:r>
            <a:r>
              <a:rPr lang="nl-BE" dirty="0"/>
              <a:t> </a:t>
            </a:r>
          </a:p>
          <a:p>
            <a:endParaRPr lang="nl-BE" dirty="0"/>
          </a:p>
        </p:txBody>
      </p:sp>
    </p:spTree>
    <p:extLst>
      <p:ext uri="{BB962C8B-B14F-4D97-AF65-F5344CB8AC3E}">
        <p14:creationId xmlns:p14="http://schemas.microsoft.com/office/powerpoint/2010/main" val="11338251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Disclaimer and Acknowledgement</a:t>
            </a:r>
          </a:p>
        </p:txBody>
      </p:sp>
      <p:sp>
        <p:nvSpPr>
          <p:cNvPr id="3" name="Content Placeholder 2"/>
          <p:cNvSpPr>
            <a:spLocks noGrp="1"/>
          </p:cNvSpPr>
          <p:nvPr>
            <p:ph idx="1"/>
          </p:nvPr>
        </p:nvSpPr>
        <p:spPr/>
        <p:txBody>
          <a:bodyPr/>
          <a:lstStyle/>
          <a:p>
            <a:r>
              <a:rPr lang="en-US" dirty="0"/>
              <a:t>Project number:  101082863-BIOSINT-ERASMUS-EDU-2022-CBHE</a:t>
            </a:r>
          </a:p>
          <a:p>
            <a:pPr marL="0" indent="0">
              <a:buNone/>
            </a:pPr>
            <a:endParaRPr lang="en-US" dirty="0"/>
          </a:p>
          <a:p>
            <a:r>
              <a:rPr lang="en-US" dirty="0"/>
              <a:t>Funded by the European Union. Views and opinions expressed are however those of the author(s) only and do not necessarily reflect those of the European Union or European Education and Culture Executive Agency (EACEA). Neither the European Union nor the granting authority can be held responsible for them.</a:t>
            </a:r>
          </a:p>
          <a:p>
            <a:endParaRPr lang="en-US" dirty="0"/>
          </a:p>
          <a:p>
            <a:r>
              <a:rPr lang="en-US" dirty="0"/>
              <a:t>Source : KU Leuven Intranet </a:t>
            </a:r>
          </a:p>
          <a:p>
            <a:endParaRPr lang="en-US" dirty="0"/>
          </a:p>
        </p:txBody>
      </p:sp>
    </p:spTree>
    <p:extLst>
      <p:ext uri="{BB962C8B-B14F-4D97-AF65-F5344CB8AC3E}">
        <p14:creationId xmlns:p14="http://schemas.microsoft.com/office/powerpoint/2010/main" val="11086343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24B08D-DB75-B38E-D613-E32229BFEB9A}"/>
              </a:ext>
            </a:extLst>
          </p:cNvPr>
          <p:cNvSpPr>
            <a:spLocks noGrp="1"/>
          </p:cNvSpPr>
          <p:nvPr>
            <p:ph type="title"/>
          </p:nvPr>
        </p:nvSpPr>
        <p:spPr/>
        <p:txBody>
          <a:bodyPr/>
          <a:lstStyle/>
          <a:p>
            <a:r>
              <a:rPr lang="nl-BE" dirty="0"/>
              <a:t>1.2 </a:t>
            </a:r>
            <a:r>
              <a:rPr lang="nl-BE" dirty="0" err="1"/>
              <a:t>Pangaea</a:t>
            </a:r>
            <a:r>
              <a:rPr lang="nl-BE" dirty="0"/>
              <a:t>: </a:t>
            </a:r>
            <a:r>
              <a:rPr lang="nl-BE" dirty="0" err="1"/>
              <a:t>Facilities</a:t>
            </a:r>
            <a:r>
              <a:rPr lang="nl-BE" dirty="0"/>
              <a:t> </a:t>
            </a:r>
          </a:p>
        </p:txBody>
      </p:sp>
      <p:sp>
        <p:nvSpPr>
          <p:cNvPr id="3" name="Tijdelijke aanduiding voor inhoud 2">
            <a:extLst>
              <a:ext uri="{FF2B5EF4-FFF2-40B4-BE49-F238E27FC236}">
                <a16:creationId xmlns:a16="http://schemas.microsoft.com/office/drawing/2014/main" id="{31E06097-DFF3-55E7-8610-7CFC76B75C8E}"/>
              </a:ext>
            </a:extLst>
          </p:cNvPr>
          <p:cNvSpPr>
            <a:spLocks noGrp="1"/>
          </p:cNvSpPr>
          <p:nvPr>
            <p:ph idx="1"/>
          </p:nvPr>
        </p:nvSpPr>
        <p:spPr/>
        <p:txBody>
          <a:bodyPr>
            <a:normAutofit fontScale="92500" lnSpcReduction="10000"/>
          </a:bodyPr>
          <a:lstStyle/>
          <a:p>
            <a:pPr>
              <a:buFontTx/>
              <a:buChar char="-"/>
            </a:pPr>
            <a:r>
              <a:rPr lang="nl-BE" dirty="0"/>
              <a:t>1.2.1 </a:t>
            </a:r>
            <a:r>
              <a:rPr lang="nl-BE" u="sng" dirty="0" err="1"/>
              <a:t>Pangaea</a:t>
            </a:r>
            <a:r>
              <a:rPr lang="nl-BE" u="sng" dirty="0"/>
              <a:t> Bar &amp; Lounge </a:t>
            </a:r>
            <a:r>
              <a:rPr lang="nl-BE" dirty="0"/>
              <a:t>: </a:t>
            </a:r>
          </a:p>
          <a:p>
            <a:pPr marL="342900" lvl="0" indent="-342900">
              <a:lnSpc>
                <a:spcPct val="107000"/>
              </a:lnSpc>
              <a:spcAft>
                <a:spcPts val="800"/>
              </a:spcAft>
              <a:buSzPts val="1000"/>
              <a:buFont typeface="Symbol" panose="05050102010706020507" pitchFamily="18" charset="2"/>
              <a:buChar char=""/>
              <a:tabLst>
                <a:tab pos="457200" algn="l"/>
              </a:tabLst>
            </a:pPr>
            <a:r>
              <a:rPr lang="en-US" kern="0" dirty="0">
                <a:solidFill>
                  <a:srgbClr val="333333"/>
                </a:solidFill>
                <a:effectLst/>
                <a:latin typeface="+mj-lt"/>
                <a:ea typeface="Times New Roman" panose="02020603050405020304" pitchFamily="18" charset="0"/>
                <a:cs typeface="Times New Roman" panose="02020603050405020304" pitchFamily="18" charset="0"/>
              </a:rPr>
              <a:t>No obligation to buy drinks or snacks</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kern="0" dirty="0">
                <a:solidFill>
                  <a:srgbClr val="333333"/>
                </a:solidFill>
                <a:effectLst/>
                <a:latin typeface="+mj-lt"/>
                <a:ea typeface="Times New Roman" panose="02020603050405020304" pitchFamily="18" charset="0"/>
                <a:cs typeface="Times New Roman" panose="02020603050405020304" pitchFamily="18" charset="0"/>
              </a:rPr>
              <a:t>You are free to use the following materials:</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nl-BE" sz="2800" kern="0" dirty="0" err="1">
                <a:solidFill>
                  <a:srgbClr val="333333"/>
                </a:solidFill>
                <a:effectLst/>
                <a:latin typeface="+mj-lt"/>
                <a:ea typeface="Times New Roman" panose="02020603050405020304" pitchFamily="18" charset="0"/>
                <a:cs typeface="Times New Roman" panose="02020603050405020304" pitchFamily="18" charset="0"/>
              </a:rPr>
              <a:t>newspapers</a:t>
            </a:r>
            <a:r>
              <a:rPr lang="nl-BE" sz="2800" kern="0" dirty="0">
                <a:solidFill>
                  <a:srgbClr val="333333"/>
                </a:solidFill>
                <a:effectLst/>
                <a:latin typeface="+mj-lt"/>
                <a:ea typeface="Times New Roman" panose="02020603050405020304" pitchFamily="18" charset="0"/>
                <a:cs typeface="Times New Roman" panose="02020603050405020304" pitchFamily="18" charset="0"/>
              </a:rPr>
              <a:t>, magazines </a:t>
            </a:r>
            <a:r>
              <a:rPr lang="nl-BE" sz="2800" kern="0" dirty="0" err="1">
                <a:solidFill>
                  <a:srgbClr val="333333"/>
                </a:solidFill>
                <a:effectLst/>
                <a:latin typeface="+mj-lt"/>
                <a:ea typeface="Times New Roman" panose="02020603050405020304" pitchFamily="18" charset="0"/>
                <a:cs typeface="Times New Roman" panose="02020603050405020304" pitchFamily="18" charset="0"/>
              </a:rPr>
              <a:t>and</a:t>
            </a:r>
            <a:r>
              <a:rPr lang="nl-BE" sz="2800" kern="0" dirty="0">
                <a:solidFill>
                  <a:srgbClr val="333333"/>
                </a:solidFill>
                <a:effectLst/>
                <a:latin typeface="+mj-lt"/>
                <a:ea typeface="Times New Roman" panose="02020603050405020304" pitchFamily="18" charset="0"/>
                <a:cs typeface="Times New Roman" panose="02020603050405020304" pitchFamily="18" charset="0"/>
              </a:rPr>
              <a:t> </a:t>
            </a:r>
            <a:r>
              <a:rPr lang="nl-BE" sz="2800" kern="0" dirty="0" err="1">
                <a:solidFill>
                  <a:srgbClr val="333333"/>
                </a:solidFill>
                <a:effectLst/>
                <a:latin typeface="+mj-lt"/>
                <a:ea typeface="Times New Roman" panose="02020603050405020304" pitchFamily="18" charset="0"/>
                <a:cs typeface="Times New Roman" panose="02020603050405020304" pitchFamily="18" charset="0"/>
              </a:rPr>
              <a:t>books</a:t>
            </a:r>
            <a:endParaRPr lang="nl-BE" sz="2800" kern="100" dirty="0">
              <a:solidFill>
                <a:srgbClr val="333333"/>
              </a:solidFill>
              <a:effectLst/>
              <a:latin typeface="+mj-lt"/>
              <a:ea typeface="Calibri" panose="020F0502020204030204" pitchFamily="34" charset="0"/>
              <a:cs typeface="Times New Roman" panose="02020603050405020304" pitchFamily="18" charset="0"/>
            </a:endParaRPr>
          </a:p>
          <a:p>
            <a:pPr marL="742950" lvl="1" indent="-285750">
              <a:lnSpc>
                <a:spcPct val="107000"/>
              </a:lnSpc>
              <a:spcBef>
                <a:spcPts val="375"/>
              </a:spcBef>
              <a:spcAft>
                <a:spcPts val="800"/>
              </a:spcAft>
              <a:buSzPts val="1000"/>
              <a:buFont typeface="Courier New" panose="02070309020205020404" pitchFamily="49" charset="0"/>
              <a:buChar char="o"/>
              <a:tabLst>
                <a:tab pos="914400" algn="l"/>
              </a:tabLst>
            </a:pPr>
            <a:r>
              <a:rPr lang="nl-BE" sz="2800" kern="0" dirty="0">
                <a:solidFill>
                  <a:srgbClr val="333333"/>
                </a:solidFill>
                <a:effectLst/>
                <a:latin typeface="+mj-lt"/>
                <a:ea typeface="Times New Roman" panose="02020603050405020304" pitchFamily="18" charset="0"/>
                <a:cs typeface="Times New Roman" panose="02020603050405020304" pitchFamily="18" charset="0"/>
              </a:rPr>
              <a:t>board games</a:t>
            </a:r>
            <a:endParaRPr lang="nl-BE" sz="2800" kern="100" dirty="0">
              <a:solidFill>
                <a:srgbClr val="333333"/>
              </a:solidFill>
              <a:effectLst/>
              <a:latin typeface="+mj-lt"/>
              <a:ea typeface="Calibri" panose="020F0502020204030204" pitchFamily="34" charset="0"/>
              <a:cs typeface="Times New Roman" panose="02020603050405020304" pitchFamily="18" charset="0"/>
            </a:endParaRPr>
          </a:p>
          <a:p>
            <a:pPr marL="742950" lvl="1" indent="-285750">
              <a:lnSpc>
                <a:spcPct val="107000"/>
              </a:lnSpc>
              <a:spcBef>
                <a:spcPts val="375"/>
              </a:spcBef>
              <a:spcAft>
                <a:spcPts val="800"/>
              </a:spcAft>
              <a:buSzPts val="1000"/>
              <a:buFont typeface="Courier New" panose="02070309020205020404" pitchFamily="49" charset="0"/>
              <a:buChar char="o"/>
              <a:tabLst>
                <a:tab pos="914400" algn="l"/>
              </a:tabLst>
            </a:pPr>
            <a:r>
              <a:rPr lang="en-US" sz="2800" kern="0" dirty="0">
                <a:solidFill>
                  <a:srgbClr val="333333"/>
                </a:solidFill>
                <a:effectLst/>
                <a:latin typeface="+mj-lt"/>
                <a:ea typeface="Times New Roman" panose="02020603050405020304" pitchFamily="18" charset="0"/>
                <a:cs typeface="Times New Roman" panose="02020603050405020304" pitchFamily="18" charset="0"/>
              </a:rPr>
              <a:t>table tennis equipment (in exchange for a student card or ID)</a:t>
            </a:r>
            <a:endParaRPr lang="nl-BE" sz="2800" kern="100" dirty="0">
              <a:solidFill>
                <a:srgbClr val="333333"/>
              </a:solidFill>
              <a:effectLst/>
              <a:latin typeface="+mj-lt"/>
              <a:ea typeface="Calibri" panose="020F0502020204030204" pitchFamily="34" charset="0"/>
              <a:cs typeface="Times New Roman" panose="02020603050405020304" pitchFamily="18" charset="0"/>
            </a:endParaRPr>
          </a:p>
          <a:p>
            <a:pPr marL="742950" lvl="1" indent="-285750">
              <a:lnSpc>
                <a:spcPct val="107000"/>
              </a:lnSpc>
              <a:spcBef>
                <a:spcPts val="375"/>
              </a:spcBef>
              <a:spcAft>
                <a:spcPts val="800"/>
              </a:spcAft>
              <a:buSzPts val="1000"/>
              <a:buFont typeface="Courier New" panose="02070309020205020404" pitchFamily="49" charset="0"/>
              <a:buChar char="o"/>
              <a:tabLst>
                <a:tab pos="914400" algn="l"/>
              </a:tabLst>
            </a:pPr>
            <a:r>
              <a:rPr lang="en-US" sz="2800" kern="0" dirty="0">
                <a:solidFill>
                  <a:srgbClr val="333333"/>
                </a:solidFill>
                <a:effectLst/>
                <a:latin typeface="+mj-lt"/>
                <a:ea typeface="Times New Roman" panose="02020603050405020304" pitchFamily="18" charset="0"/>
                <a:cs typeface="Times New Roman" panose="02020603050405020304" pitchFamily="18" charset="0"/>
              </a:rPr>
              <a:t>beach chairs (in exchange for a student card or ID)</a:t>
            </a:r>
            <a:endParaRPr lang="nl-BE" sz="2800"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kern="0" dirty="0">
                <a:solidFill>
                  <a:srgbClr val="333333"/>
                </a:solidFill>
                <a:effectLst/>
                <a:latin typeface="+mj-lt"/>
                <a:ea typeface="Times New Roman" panose="02020603050405020304" pitchFamily="18" charset="0"/>
                <a:cs typeface="Times New Roman" panose="02020603050405020304" pitchFamily="18" charset="0"/>
              </a:rPr>
              <a:t>You can study at the designated tables (digital perk)</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a:buFontTx/>
              <a:buChar char="-"/>
            </a:pPr>
            <a:endParaRPr lang="nl-BE" dirty="0"/>
          </a:p>
        </p:txBody>
      </p:sp>
    </p:spTree>
    <p:extLst>
      <p:ext uri="{BB962C8B-B14F-4D97-AF65-F5344CB8AC3E}">
        <p14:creationId xmlns:p14="http://schemas.microsoft.com/office/powerpoint/2010/main" val="31581756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486812-0E74-A971-EC44-9D4A567CCED8}"/>
              </a:ext>
            </a:extLst>
          </p:cNvPr>
          <p:cNvSpPr>
            <a:spLocks noGrp="1"/>
          </p:cNvSpPr>
          <p:nvPr>
            <p:ph type="title"/>
          </p:nvPr>
        </p:nvSpPr>
        <p:spPr/>
        <p:txBody>
          <a:bodyPr/>
          <a:lstStyle/>
          <a:p>
            <a:r>
              <a:rPr lang="nl-BE" dirty="0"/>
              <a:t>1.2 </a:t>
            </a:r>
            <a:r>
              <a:rPr lang="nl-BE" dirty="0" err="1"/>
              <a:t>Pangaea</a:t>
            </a:r>
            <a:r>
              <a:rPr lang="nl-BE" dirty="0"/>
              <a:t>: </a:t>
            </a:r>
            <a:r>
              <a:rPr lang="nl-BE" dirty="0" err="1"/>
              <a:t>Facilities</a:t>
            </a:r>
            <a:r>
              <a:rPr lang="nl-BE" dirty="0"/>
              <a:t> (2) </a:t>
            </a:r>
          </a:p>
        </p:txBody>
      </p:sp>
      <p:sp>
        <p:nvSpPr>
          <p:cNvPr id="3" name="Tijdelijke aanduiding voor inhoud 2">
            <a:extLst>
              <a:ext uri="{FF2B5EF4-FFF2-40B4-BE49-F238E27FC236}">
                <a16:creationId xmlns:a16="http://schemas.microsoft.com/office/drawing/2014/main" id="{F9622BA4-33AD-B74F-E454-7FEFA1D213B0}"/>
              </a:ext>
            </a:extLst>
          </p:cNvPr>
          <p:cNvSpPr>
            <a:spLocks noGrp="1"/>
          </p:cNvSpPr>
          <p:nvPr>
            <p:ph idx="1"/>
          </p:nvPr>
        </p:nvSpPr>
        <p:spPr/>
        <p:txBody>
          <a:bodyPr>
            <a:normAutofit fontScale="77500" lnSpcReduction="20000"/>
          </a:bodyPr>
          <a:lstStyle/>
          <a:p>
            <a:pPr>
              <a:lnSpc>
                <a:spcPct val="107000"/>
              </a:lnSpc>
              <a:spcAft>
                <a:spcPts val="800"/>
              </a:spcAft>
            </a:pPr>
            <a:r>
              <a:rPr lang="nl-BE" u="sng" kern="0" dirty="0">
                <a:solidFill>
                  <a:srgbClr val="004070"/>
                </a:solidFill>
                <a:effectLst/>
                <a:latin typeface="+mj-lt"/>
                <a:ea typeface="Times New Roman" panose="02020603050405020304" pitchFamily="18" charset="0"/>
                <a:cs typeface="Times New Roman" panose="02020603050405020304" pitchFamily="18" charset="0"/>
              </a:rPr>
              <a:t>1.2.2 </a:t>
            </a:r>
            <a:r>
              <a:rPr lang="nl-BE" u="sng" kern="0" dirty="0" err="1">
                <a:solidFill>
                  <a:srgbClr val="004070"/>
                </a:solidFill>
                <a:effectLst/>
                <a:latin typeface="+mj-lt"/>
                <a:ea typeface="Times New Roman" panose="02020603050405020304" pitchFamily="18" charset="0"/>
                <a:cs typeface="Times New Roman" panose="02020603050405020304" pitchFamily="18" charset="0"/>
              </a:rPr>
              <a:t>Pangaea</a:t>
            </a:r>
            <a:r>
              <a:rPr lang="nl-BE" u="sng" kern="0" dirty="0">
                <a:solidFill>
                  <a:srgbClr val="004070"/>
                </a:solidFill>
                <a:effectLst/>
                <a:latin typeface="+mj-lt"/>
                <a:ea typeface="Times New Roman" panose="02020603050405020304" pitchFamily="18" charset="0"/>
                <a:cs typeface="Times New Roman" panose="02020603050405020304" pitchFamily="18" charset="0"/>
              </a:rPr>
              <a:t> Rooms</a:t>
            </a:r>
            <a:endParaRPr lang="nl-BE" u="sng" kern="100" dirty="0">
              <a:effectLst/>
              <a:latin typeface="+mj-lt"/>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nl-BE" kern="0" dirty="0" err="1">
                <a:solidFill>
                  <a:srgbClr val="333333"/>
                </a:solidFill>
                <a:effectLst/>
                <a:latin typeface="+mj-lt"/>
                <a:ea typeface="Times New Roman" panose="02020603050405020304" pitchFamily="18" charset="0"/>
                <a:cs typeface="Times New Roman" panose="02020603050405020304" pitchFamily="18" charset="0"/>
              </a:rPr>
              <a:t>Our</a:t>
            </a:r>
            <a:r>
              <a:rPr lang="nl-BE" kern="0" dirty="0">
                <a:solidFill>
                  <a:srgbClr val="333333"/>
                </a:solidFill>
                <a:effectLst/>
                <a:latin typeface="+mj-lt"/>
                <a:ea typeface="Times New Roman" panose="02020603050405020304" pitchFamily="18" charset="0"/>
                <a:cs typeface="Times New Roman" panose="02020603050405020304" pitchFamily="18" charset="0"/>
              </a:rPr>
              <a:t> meeting </a:t>
            </a:r>
            <a:r>
              <a:rPr lang="nl-BE" kern="0" dirty="0" err="1">
                <a:solidFill>
                  <a:srgbClr val="333333"/>
                </a:solidFill>
                <a:effectLst/>
                <a:latin typeface="+mj-lt"/>
                <a:ea typeface="Times New Roman" panose="02020603050405020304" pitchFamily="18" charset="0"/>
                <a:cs typeface="Times New Roman" panose="02020603050405020304" pitchFamily="18" charset="0"/>
              </a:rPr>
              <a:t>centre</a:t>
            </a:r>
            <a:r>
              <a:rPr lang="nl-BE" kern="0" dirty="0">
                <a:solidFill>
                  <a:srgbClr val="333333"/>
                </a:solidFill>
                <a:effectLst/>
                <a:latin typeface="+mj-lt"/>
                <a:ea typeface="Times New Roman" panose="02020603050405020304" pitchFamily="18" charset="0"/>
                <a:cs typeface="Times New Roman" panose="02020603050405020304" pitchFamily="18" charset="0"/>
              </a:rPr>
              <a:t> has:</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en-US" sz="2800" kern="0" dirty="0">
                <a:solidFill>
                  <a:srgbClr val="333333"/>
                </a:solidFill>
                <a:effectLst/>
                <a:latin typeface="+mj-lt"/>
                <a:ea typeface="Times New Roman" panose="02020603050405020304" pitchFamily="18" charset="0"/>
                <a:cs typeface="Times New Roman" panose="02020603050405020304" pitchFamily="18" charset="0"/>
              </a:rPr>
              <a:t>4 rooms equipped with projection and audio facilities</a:t>
            </a:r>
            <a:endParaRPr lang="nl-BE" sz="2800" kern="100" dirty="0">
              <a:solidFill>
                <a:srgbClr val="333333"/>
              </a:solidFill>
              <a:effectLst/>
              <a:latin typeface="+mj-lt"/>
              <a:ea typeface="Calibri" panose="020F0502020204030204" pitchFamily="34" charset="0"/>
              <a:cs typeface="Times New Roman" panose="02020603050405020304" pitchFamily="18" charset="0"/>
            </a:endParaRPr>
          </a:p>
          <a:p>
            <a:pPr marL="742950" lvl="1" indent="-285750">
              <a:lnSpc>
                <a:spcPct val="107000"/>
              </a:lnSpc>
              <a:spcBef>
                <a:spcPts val="375"/>
              </a:spcBef>
              <a:spcAft>
                <a:spcPts val="800"/>
              </a:spcAft>
              <a:buSzPts val="1000"/>
              <a:buFont typeface="Courier New" panose="02070309020205020404" pitchFamily="49" charset="0"/>
              <a:buChar char="o"/>
              <a:tabLst>
                <a:tab pos="914400" algn="l"/>
              </a:tabLst>
            </a:pPr>
            <a:r>
              <a:rPr lang="nl-BE" sz="2800" kern="0" dirty="0">
                <a:solidFill>
                  <a:srgbClr val="333333"/>
                </a:solidFill>
                <a:effectLst/>
                <a:latin typeface="+mj-lt"/>
                <a:ea typeface="Times New Roman" panose="02020603050405020304" pitchFamily="18" charset="0"/>
                <a:cs typeface="Times New Roman" panose="02020603050405020304" pitchFamily="18" charset="0"/>
              </a:rPr>
              <a:t>2 </a:t>
            </a:r>
            <a:r>
              <a:rPr lang="nl-BE" sz="2800" kern="0" dirty="0" err="1">
                <a:solidFill>
                  <a:srgbClr val="333333"/>
                </a:solidFill>
                <a:effectLst/>
                <a:latin typeface="+mj-lt"/>
                <a:ea typeface="Times New Roman" panose="02020603050405020304" pitchFamily="18" charset="0"/>
                <a:cs typeface="Times New Roman" panose="02020603050405020304" pitchFamily="18" charset="0"/>
              </a:rPr>
              <a:t>kitchens</a:t>
            </a:r>
            <a:r>
              <a:rPr lang="nl-BE" sz="2800" kern="0" dirty="0">
                <a:solidFill>
                  <a:srgbClr val="333333"/>
                </a:solidFill>
                <a:effectLst/>
                <a:latin typeface="+mj-lt"/>
                <a:ea typeface="Times New Roman" panose="02020603050405020304" pitchFamily="18" charset="0"/>
                <a:cs typeface="Times New Roman" panose="02020603050405020304" pitchFamily="18" charset="0"/>
              </a:rPr>
              <a:t> </a:t>
            </a:r>
            <a:endParaRPr lang="nl-BE" sz="2800" kern="100" dirty="0">
              <a:solidFill>
                <a:srgbClr val="333333"/>
              </a:solidFill>
              <a:effectLst/>
              <a:latin typeface="+mj-lt"/>
              <a:ea typeface="Calibri" panose="020F0502020204030204" pitchFamily="34" charset="0"/>
              <a:cs typeface="Times New Roman" panose="02020603050405020304" pitchFamily="18" charset="0"/>
            </a:endParaRPr>
          </a:p>
          <a:p>
            <a:pPr marL="742950" lvl="1" indent="-285750">
              <a:lnSpc>
                <a:spcPct val="107000"/>
              </a:lnSpc>
              <a:spcBef>
                <a:spcPts val="375"/>
              </a:spcBef>
              <a:spcAft>
                <a:spcPts val="800"/>
              </a:spcAft>
              <a:buSzPts val="1000"/>
              <a:buFont typeface="Courier New" panose="02070309020205020404" pitchFamily="49" charset="0"/>
              <a:buChar char="o"/>
              <a:tabLst>
                <a:tab pos="914400" algn="l"/>
              </a:tabLst>
            </a:pPr>
            <a:r>
              <a:rPr lang="en-US" sz="2800" kern="0" dirty="0">
                <a:solidFill>
                  <a:srgbClr val="333333"/>
                </a:solidFill>
                <a:effectLst/>
                <a:latin typeface="+mj-lt"/>
                <a:ea typeface="Times New Roman" panose="02020603050405020304" pitchFamily="18" charset="0"/>
                <a:cs typeface="Times New Roman" panose="02020603050405020304" pitchFamily="18" charset="0"/>
              </a:rPr>
              <a:t>a </a:t>
            </a:r>
            <a:r>
              <a:rPr lang="en-US" sz="2800" kern="0" dirty="0" err="1">
                <a:solidFill>
                  <a:srgbClr val="333333"/>
                </a:solidFill>
                <a:effectLst/>
                <a:latin typeface="+mj-lt"/>
                <a:ea typeface="Times New Roman" panose="02020603050405020304" pitchFamily="18" charset="0"/>
                <a:cs typeface="Times New Roman" panose="02020603050405020304" pitchFamily="18" charset="0"/>
              </a:rPr>
              <a:t>cosy</a:t>
            </a:r>
            <a:r>
              <a:rPr lang="en-US" sz="2800" kern="0" dirty="0">
                <a:solidFill>
                  <a:srgbClr val="333333"/>
                </a:solidFill>
                <a:effectLst/>
                <a:latin typeface="+mj-lt"/>
                <a:ea typeface="Times New Roman" panose="02020603050405020304" pitchFamily="18" charset="0"/>
                <a:cs typeface="Times New Roman" panose="02020603050405020304" pitchFamily="18" charset="0"/>
              </a:rPr>
              <a:t> terrace during sunny weather</a:t>
            </a:r>
            <a:endParaRPr lang="nl-BE" sz="2800"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kern="0" dirty="0">
                <a:solidFill>
                  <a:srgbClr val="333333"/>
                </a:solidFill>
                <a:effectLst/>
                <a:latin typeface="+mj-lt"/>
                <a:ea typeface="Times New Roman" panose="02020603050405020304" pitchFamily="18" charset="0"/>
                <a:cs typeface="Times New Roman" panose="02020603050405020304" pitchFamily="18" charset="0"/>
              </a:rPr>
              <a:t>You can use our rooms to </a:t>
            </a:r>
            <a:r>
              <a:rPr lang="en-US" kern="0" dirty="0" err="1">
                <a:solidFill>
                  <a:srgbClr val="333333"/>
                </a:solidFill>
                <a:effectLst/>
                <a:latin typeface="+mj-lt"/>
                <a:ea typeface="Times New Roman" panose="02020603050405020304" pitchFamily="18" charset="0"/>
                <a:cs typeface="Times New Roman" panose="02020603050405020304" pitchFamily="18" charset="0"/>
              </a:rPr>
              <a:t>organise</a:t>
            </a:r>
            <a:r>
              <a:rPr lang="en-US" kern="0" dirty="0">
                <a:solidFill>
                  <a:srgbClr val="333333"/>
                </a:solidFill>
                <a:effectLst/>
                <a:latin typeface="+mj-lt"/>
                <a:ea typeface="Times New Roman" panose="02020603050405020304" pitchFamily="18" charset="0"/>
                <a:cs typeface="Times New Roman" panose="02020603050405020304" pitchFamily="18" charset="0"/>
              </a:rPr>
              <a:t> an activity open to all students or you can rent a room for a private activity.</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Aft>
                <a:spcPts val="800"/>
              </a:spcAft>
              <a:tabLst>
                <a:tab pos="457200" algn="l"/>
              </a:tabLst>
            </a:pPr>
            <a:r>
              <a:rPr lang="en-US" u="sng" kern="0" dirty="0">
                <a:solidFill>
                  <a:srgbClr val="004070"/>
                </a:solidFill>
                <a:effectLst/>
                <a:latin typeface="+mj-lt"/>
                <a:ea typeface="Times New Roman" panose="02020603050405020304" pitchFamily="18" charset="0"/>
                <a:cs typeface="Times New Roman" panose="02020603050405020304" pitchFamily="18" charset="0"/>
                <a:hlinkClick r:id="rId2"/>
              </a:rPr>
              <a:t>Choose the room that suits your event and check the availability here (follow the path)</a:t>
            </a:r>
            <a:r>
              <a:rPr lang="en-US" kern="0" dirty="0">
                <a:solidFill>
                  <a:srgbClr val="333333"/>
                </a:solidFill>
                <a:effectLst/>
                <a:latin typeface="+mj-lt"/>
                <a:ea typeface="Times New Roman" panose="02020603050405020304" pitchFamily="18" charset="0"/>
                <a:cs typeface="Times New Roman" panose="02020603050405020304" pitchFamily="18" charset="0"/>
              </a:rPr>
              <a:t>.</a:t>
            </a:r>
            <a:endParaRPr lang="nl-BE" kern="100" dirty="0">
              <a:effectLst/>
              <a:latin typeface="+mj-lt"/>
              <a:ea typeface="Calibri" panose="020F0502020204030204" pitchFamily="34" charset="0"/>
              <a:cs typeface="Times New Roman" panose="02020603050405020304" pitchFamily="18" charset="0"/>
            </a:endParaRPr>
          </a:p>
          <a:p>
            <a:pPr marL="342900" lvl="0" indent="-342900">
              <a:lnSpc>
                <a:spcPct val="107000"/>
              </a:lnSpc>
              <a:spcAft>
                <a:spcPts val="800"/>
              </a:spcAft>
              <a:tabLst>
                <a:tab pos="457200" algn="l"/>
              </a:tabLst>
            </a:pPr>
            <a:r>
              <a:rPr lang="en-US" kern="0" dirty="0">
                <a:solidFill>
                  <a:srgbClr val="333333"/>
                </a:solidFill>
                <a:effectLst/>
                <a:latin typeface="+mj-lt"/>
                <a:ea typeface="Times New Roman" panose="02020603050405020304" pitchFamily="18" charset="0"/>
                <a:cs typeface="Times New Roman" panose="02020603050405020304" pitchFamily="18" charset="0"/>
              </a:rPr>
              <a:t>Come to </a:t>
            </a:r>
            <a:r>
              <a:rPr lang="en-US" u="sng" kern="0" dirty="0">
                <a:solidFill>
                  <a:srgbClr val="004070"/>
                </a:solidFill>
                <a:effectLst/>
                <a:latin typeface="+mj-lt"/>
                <a:ea typeface="Times New Roman" panose="02020603050405020304" pitchFamily="18" charset="0"/>
                <a:cs typeface="Times New Roman" panose="02020603050405020304" pitchFamily="18" charset="0"/>
                <a:hlinkClick r:id="rId3"/>
              </a:rPr>
              <a:t>Pangaea office during opening hours </a:t>
            </a:r>
            <a:r>
              <a:rPr lang="en-US" kern="0" dirty="0">
                <a:solidFill>
                  <a:srgbClr val="333333"/>
                </a:solidFill>
                <a:effectLst/>
                <a:latin typeface="+mj-lt"/>
                <a:ea typeface="Times New Roman" panose="02020603050405020304" pitchFamily="18" charset="0"/>
                <a:cs typeface="Times New Roman" panose="02020603050405020304" pitchFamily="18" charset="0"/>
              </a:rPr>
              <a:t>to book and pay the deposit and/or rent.</a:t>
            </a:r>
            <a:endParaRPr lang="nl-BE" kern="100" dirty="0">
              <a:effectLst/>
              <a:latin typeface="+mj-lt"/>
              <a:ea typeface="Calibri" panose="020F0502020204030204" pitchFamily="34" charset="0"/>
              <a:cs typeface="Times New Roman" panose="02020603050405020304" pitchFamily="18" charset="0"/>
            </a:endParaRPr>
          </a:p>
          <a:p>
            <a:endParaRPr lang="nl-BE" dirty="0"/>
          </a:p>
        </p:txBody>
      </p:sp>
    </p:spTree>
    <p:extLst>
      <p:ext uri="{BB962C8B-B14F-4D97-AF65-F5344CB8AC3E}">
        <p14:creationId xmlns:p14="http://schemas.microsoft.com/office/powerpoint/2010/main" val="37626126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7BC1BA-40A7-CC56-B1AE-BA3FCD87C163}"/>
              </a:ext>
            </a:extLst>
          </p:cNvPr>
          <p:cNvSpPr>
            <a:spLocks noGrp="1"/>
          </p:cNvSpPr>
          <p:nvPr>
            <p:ph type="title"/>
          </p:nvPr>
        </p:nvSpPr>
        <p:spPr/>
        <p:txBody>
          <a:bodyPr/>
          <a:lstStyle/>
          <a:p>
            <a:r>
              <a:rPr lang="nl-BE" dirty="0"/>
              <a:t>1.3 </a:t>
            </a:r>
            <a:r>
              <a:rPr lang="nl-BE" dirty="0" err="1"/>
              <a:t>Pangaea</a:t>
            </a:r>
            <a:r>
              <a:rPr lang="nl-BE" dirty="0"/>
              <a:t>: </a:t>
            </a:r>
            <a:r>
              <a:rPr lang="nl-BE" dirty="0" err="1"/>
              <a:t>activities</a:t>
            </a:r>
            <a:r>
              <a:rPr lang="nl-BE" dirty="0"/>
              <a:t> </a:t>
            </a:r>
          </a:p>
        </p:txBody>
      </p:sp>
      <p:sp>
        <p:nvSpPr>
          <p:cNvPr id="3" name="Tijdelijke aanduiding voor inhoud 2">
            <a:extLst>
              <a:ext uri="{FF2B5EF4-FFF2-40B4-BE49-F238E27FC236}">
                <a16:creationId xmlns:a16="http://schemas.microsoft.com/office/drawing/2014/main" id="{C6F1DED1-B1BC-D910-E10A-8B56B535E1B1}"/>
              </a:ext>
            </a:extLst>
          </p:cNvPr>
          <p:cNvSpPr>
            <a:spLocks noGrp="1"/>
          </p:cNvSpPr>
          <p:nvPr>
            <p:ph idx="1"/>
          </p:nvPr>
        </p:nvSpPr>
        <p:spPr/>
        <p:txBody>
          <a:bodyPr/>
          <a:lstStyle/>
          <a:p>
            <a:pPr marL="0" indent="0">
              <a:buNone/>
            </a:pPr>
            <a:r>
              <a:rPr lang="nl-BE" dirty="0" err="1"/>
              <a:t>Some</a:t>
            </a:r>
            <a:r>
              <a:rPr lang="nl-BE" dirty="0"/>
              <a:t> </a:t>
            </a:r>
            <a:r>
              <a:rPr lang="nl-BE" dirty="0" err="1"/>
              <a:t>examples</a:t>
            </a:r>
            <a:r>
              <a:rPr lang="nl-BE" dirty="0"/>
              <a:t>: </a:t>
            </a:r>
          </a:p>
          <a:p>
            <a:r>
              <a:rPr lang="nl-BE" dirty="0" err="1"/>
              <a:t>Lectures</a:t>
            </a:r>
            <a:r>
              <a:rPr lang="nl-BE" dirty="0"/>
              <a:t> </a:t>
            </a:r>
            <a:r>
              <a:rPr lang="nl-BE" dirty="0" err="1"/>
              <a:t>about</a:t>
            </a:r>
            <a:r>
              <a:rPr lang="nl-BE" dirty="0"/>
              <a:t> Belgium : brief </a:t>
            </a:r>
            <a:r>
              <a:rPr lang="nl-BE" dirty="0" err="1"/>
              <a:t>history</a:t>
            </a:r>
            <a:r>
              <a:rPr lang="nl-BE" dirty="0"/>
              <a:t> </a:t>
            </a:r>
            <a:r>
              <a:rPr lang="nl-BE" dirty="0" err="1"/>
              <a:t>and</a:t>
            </a:r>
            <a:r>
              <a:rPr lang="nl-BE" dirty="0"/>
              <a:t> </a:t>
            </a:r>
            <a:r>
              <a:rPr lang="nl-BE" dirty="0" err="1"/>
              <a:t>current</a:t>
            </a:r>
            <a:r>
              <a:rPr lang="nl-BE" dirty="0"/>
              <a:t> state of </a:t>
            </a:r>
            <a:r>
              <a:rPr lang="nl-BE" dirty="0" err="1"/>
              <a:t>affairs</a:t>
            </a:r>
            <a:r>
              <a:rPr lang="nl-BE" dirty="0"/>
              <a:t> </a:t>
            </a:r>
          </a:p>
          <a:p>
            <a:r>
              <a:rPr lang="nl-BE" dirty="0" err="1"/>
              <a:t>Lectures</a:t>
            </a:r>
            <a:r>
              <a:rPr lang="nl-BE" dirty="0"/>
              <a:t> </a:t>
            </a:r>
            <a:r>
              <a:rPr lang="nl-BE" dirty="0" err="1"/>
              <a:t>about</a:t>
            </a:r>
            <a:r>
              <a:rPr lang="nl-BE" dirty="0"/>
              <a:t> EU : How </a:t>
            </a:r>
            <a:r>
              <a:rPr lang="nl-BE" dirty="0" err="1"/>
              <a:t>became</a:t>
            </a:r>
            <a:r>
              <a:rPr lang="nl-BE" dirty="0"/>
              <a:t> Brussels </a:t>
            </a:r>
            <a:r>
              <a:rPr lang="nl-BE" dirty="0" err="1"/>
              <a:t>the</a:t>
            </a:r>
            <a:r>
              <a:rPr lang="nl-BE" dirty="0"/>
              <a:t> </a:t>
            </a:r>
            <a:r>
              <a:rPr lang="nl-BE" dirty="0" err="1"/>
              <a:t>capital</a:t>
            </a:r>
            <a:r>
              <a:rPr lang="nl-BE" dirty="0"/>
              <a:t> of EU ?</a:t>
            </a:r>
          </a:p>
          <a:p>
            <a:r>
              <a:rPr lang="nl-BE" dirty="0"/>
              <a:t>Beat </a:t>
            </a:r>
            <a:r>
              <a:rPr lang="nl-BE" dirty="0" err="1"/>
              <a:t>Sunday</a:t>
            </a:r>
            <a:r>
              <a:rPr lang="nl-BE" dirty="0"/>
              <a:t> Blues : </a:t>
            </a:r>
            <a:r>
              <a:rPr lang="nl-BE" dirty="0" err="1"/>
              <a:t>Cycling</a:t>
            </a:r>
            <a:r>
              <a:rPr lang="nl-BE" dirty="0"/>
              <a:t> Trips </a:t>
            </a:r>
          </a:p>
          <a:p>
            <a:r>
              <a:rPr lang="nl-BE" dirty="0" err="1"/>
              <a:t>Cycling</a:t>
            </a:r>
            <a:r>
              <a:rPr lang="nl-BE" dirty="0"/>
              <a:t> </a:t>
            </a:r>
            <a:r>
              <a:rPr lang="nl-BE" dirty="0" err="1"/>
              <a:t>lessons</a:t>
            </a:r>
            <a:r>
              <a:rPr lang="nl-BE" dirty="0"/>
              <a:t> </a:t>
            </a:r>
            <a:r>
              <a:rPr lang="nl-BE" dirty="0" err="1"/>
              <a:t>for</a:t>
            </a:r>
            <a:r>
              <a:rPr lang="nl-BE" dirty="0"/>
              <a:t> beginners </a:t>
            </a:r>
          </a:p>
          <a:p>
            <a:r>
              <a:rPr lang="nl-BE" dirty="0" err="1"/>
              <a:t>Practice</a:t>
            </a:r>
            <a:r>
              <a:rPr lang="nl-BE" dirty="0"/>
              <a:t> </a:t>
            </a:r>
            <a:r>
              <a:rPr lang="nl-BE" dirty="0" err="1"/>
              <a:t>languages</a:t>
            </a:r>
            <a:endParaRPr lang="nl-BE" dirty="0"/>
          </a:p>
          <a:p>
            <a:r>
              <a:rPr lang="nl-BE" dirty="0"/>
              <a:t>Cooperation </a:t>
            </a:r>
            <a:r>
              <a:rPr lang="nl-BE" dirty="0" err="1"/>
              <a:t>with</a:t>
            </a:r>
            <a:r>
              <a:rPr lang="nl-BE" dirty="0"/>
              <a:t> Erasmus Student Network </a:t>
            </a:r>
          </a:p>
          <a:p>
            <a:r>
              <a:rPr lang="nl-BE" dirty="0"/>
              <a:t>Full </a:t>
            </a:r>
            <a:r>
              <a:rPr lang="nl-BE" dirty="0" err="1"/>
              <a:t>programme</a:t>
            </a:r>
            <a:r>
              <a:rPr lang="nl-BE" dirty="0"/>
              <a:t> :  </a:t>
            </a:r>
            <a:r>
              <a:rPr lang="it-IT" sz="1800" u="sng" kern="1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2"/>
              </a:rPr>
              <a:t>https://www.kuleuven.be/english/stuvo/pangaea/whats-on/index.html#april</a:t>
            </a:r>
            <a:endParaRPr lang="it-IT" sz="1800" u="sng" kern="1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sz="1800" u="sng" kern="1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a:p>
            <a:endParaRPr lang="nl-B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nl-BE" dirty="0"/>
          </a:p>
          <a:p>
            <a:endParaRPr lang="nl-BE" dirty="0"/>
          </a:p>
        </p:txBody>
      </p:sp>
    </p:spTree>
    <p:extLst>
      <p:ext uri="{BB962C8B-B14F-4D97-AF65-F5344CB8AC3E}">
        <p14:creationId xmlns:p14="http://schemas.microsoft.com/office/powerpoint/2010/main" val="29127285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91BDCB4-5475-32CD-B00D-15F3F77B5FDE}"/>
              </a:ext>
            </a:extLst>
          </p:cNvPr>
          <p:cNvSpPr>
            <a:spLocks noGrp="1"/>
          </p:cNvSpPr>
          <p:nvPr>
            <p:ph type="title"/>
          </p:nvPr>
        </p:nvSpPr>
        <p:spPr/>
        <p:txBody>
          <a:bodyPr/>
          <a:lstStyle/>
          <a:p>
            <a:r>
              <a:rPr lang="nl-BE" dirty="0"/>
              <a:t>1.4 </a:t>
            </a:r>
            <a:r>
              <a:rPr lang="nl-BE" dirty="0" err="1"/>
              <a:t>Why</a:t>
            </a:r>
            <a:r>
              <a:rPr lang="nl-BE" dirty="0"/>
              <a:t> </a:t>
            </a:r>
            <a:r>
              <a:rPr lang="nl-BE" dirty="0" err="1"/>
              <a:t>to</a:t>
            </a:r>
            <a:r>
              <a:rPr lang="nl-BE" dirty="0"/>
              <a:t> </a:t>
            </a:r>
            <a:r>
              <a:rPr lang="nl-BE" dirty="0" err="1"/>
              <a:t>become</a:t>
            </a:r>
            <a:r>
              <a:rPr lang="nl-BE" dirty="0"/>
              <a:t> a </a:t>
            </a:r>
            <a:r>
              <a:rPr lang="nl-BE" dirty="0" err="1"/>
              <a:t>Pangaea</a:t>
            </a:r>
            <a:r>
              <a:rPr lang="nl-BE" dirty="0"/>
              <a:t> member ? </a:t>
            </a:r>
          </a:p>
        </p:txBody>
      </p:sp>
      <p:sp>
        <p:nvSpPr>
          <p:cNvPr id="3" name="Tijdelijke aanduiding voor inhoud 2">
            <a:extLst>
              <a:ext uri="{FF2B5EF4-FFF2-40B4-BE49-F238E27FC236}">
                <a16:creationId xmlns:a16="http://schemas.microsoft.com/office/drawing/2014/main" id="{A7CEE4DF-C30C-D4BA-BDB2-C636B430FB3A}"/>
              </a:ext>
            </a:extLst>
          </p:cNvPr>
          <p:cNvSpPr>
            <a:spLocks noGrp="1"/>
          </p:cNvSpPr>
          <p:nvPr>
            <p:ph idx="1"/>
          </p:nvPr>
        </p:nvSpPr>
        <p:spPr/>
        <p:txBody>
          <a:bodyPr>
            <a:noAutofit/>
          </a:bodyPr>
          <a:lstStyle/>
          <a:p>
            <a:pPr>
              <a:lnSpc>
                <a:spcPct val="107000"/>
              </a:lnSpc>
              <a:spcAft>
                <a:spcPts val="800"/>
              </a:spcAft>
            </a:pPr>
            <a:r>
              <a:rPr lang="en-US" kern="0" dirty="0">
                <a:solidFill>
                  <a:srgbClr val="333333"/>
                </a:solidFill>
                <a:effectLst/>
                <a:latin typeface="+mj-lt"/>
                <a:ea typeface="Times New Roman" panose="02020603050405020304" pitchFamily="18" charset="0"/>
                <a:cs typeface="Times New Roman" panose="02020603050405020304" pitchFamily="18" charset="0"/>
              </a:rPr>
              <a:t>As a member, you get:</a:t>
            </a:r>
            <a:endParaRPr lang="nl-BE" kern="100" dirty="0">
              <a:effectLst/>
              <a:latin typeface="+mj-lt"/>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kern="0" dirty="0">
                <a:solidFill>
                  <a:srgbClr val="333333"/>
                </a:solidFill>
                <a:effectLst/>
                <a:latin typeface="+mj-lt"/>
                <a:ea typeface="Times New Roman" panose="02020603050405020304" pitchFamily="18" charset="0"/>
                <a:cs typeface="Times New Roman" panose="02020603050405020304" pitchFamily="18" charset="0"/>
              </a:rPr>
              <a:t>your very own Pangaea mug and free coffee or tea</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u="sng" kern="0" dirty="0">
                <a:solidFill>
                  <a:srgbClr val="004070"/>
                </a:solidFill>
                <a:effectLst/>
                <a:latin typeface="+mj-lt"/>
                <a:ea typeface="Times New Roman" panose="02020603050405020304" pitchFamily="18" charset="0"/>
                <a:cs typeface="Times New Roman" panose="02020603050405020304" pitchFamily="18" charset="0"/>
                <a:hlinkClick r:id="rId2"/>
              </a:rPr>
              <a:t>use our rooms</a:t>
            </a:r>
            <a:r>
              <a:rPr lang="en-US" kern="0" dirty="0">
                <a:solidFill>
                  <a:srgbClr val="333333"/>
                </a:solidFill>
                <a:effectLst/>
                <a:latin typeface="+mj-lt"/>
                <a:ea typeface="Times New Roman" panose="02020603050405020304" pitchFamily="18" charset="0"/>
                <a:cs typeface="Times New Roman" panose="02020603050405020304" pitchFamily="18" charset="0"/>
              </a:rPr>
              <a:t> to </a:t>
            </a:r>
            <a:r>
              <a:rPr lang="en-US" kern="0" dirty="0" err="1">
                <a:solidFill>
                  <a:srgbClr val="333333"/>
                </a:solidFill>
                <a:effectLst/>
                <a:latin typeface="+mj-lt"/>
                <a:ea typeface="Times New Roman" panose="02020603050405020304" pitchFamily="18" charset="0"/>
                <a:cs typeface="Times New Roman" panose="02020603050405020304" pitchFamily="18" charset="0"/>
              </a:rPr>
              <a:t>organise</a:t>
            </a:r>
            <a:r>
              <a:rPr lang="en-US" kern="0" dirty="0">
                <a:solidFill>
                  <a:srgbClr val="333333"/>
                </a:solidFill>
                <a:effectLst/>
                <a:latin typeface="+mj-lt"/>
                <a:ea typeface="Times New Roman" panose="02020603050405020304" pitchFamily="18" charset="0"/>
                <a:cs typeface="Times New Roman" panose="02020603050405020304" pitchFamily="18" charset="0"/>
              </a:rPr>
              <a:t> both private and public events</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kern="0" dirty="0">
                <a:solidFill>
                  <a:srgbClr val="333333"/>
                </a:solidFill>
                <a:effectLst/>
                <a:latin typeface="+mj-lt"/>
                <a:ea typeface="Times New Roman" panose="02020603050405020304" pitchFamily="18" charset="0"/>
                <a:cs typeface="Times New Roman" panose="02020603050405020304" pitchFamily="18" charset="0"/>
              </a:rPr>
              <a:t>Get a free drink or snack during Pangaea hour on Fridays </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kern="0" dirty="0">
                <a:solidFill>
                  <a:srgbClr val="333333"/>
                </a:solidFill>
                <a:effectLst/>
                <a:latin typeface="+mj-lt"/>
                <a:ea typeface="Times New Roman" panose="02020603050405020304" pitchFamily="18" charset="0"/>
                <a:cs typeface="Times New Roman" panose="02020603050405020304" pitchFamily="18" charset="0"/>
              </a:rPr>
              <a:t>discounts on Pangaea Activities (student members only)</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a:lnSpc>
                <a:spcPct val="107000"/>
              </a:lnSpc>
              <a:spcAft>
                <a:spcPts val="800"/>
              </a:spcAft>
            </a:pPr>
            <a:r>
              <a:rPr lang="en-US" kern="0" dirty="0">
                <a:solidFill>
                  <a:srgbClr val="333333"/>
                </a:solidFill>
                <a:effectLst/>
                <a:latin typeface="+mj-lt"/>
                <a:ea typeface="Times New Roman" panose="02020603050405020304" pitchFamily="18" charset="0"/>
                <a:cs typeface="Times New Roman" panose="02020603050405020304" pitchFamily="18" charset="0"/>
              </a:rPr>
              <a:t>Your membership is valid for one academic year. Each year, the mug has a different </a:t>
            </a:r>
            <a:r>
              <a:rPr lang="en-US" kern="0" dirty="0" err="1">
                <a:solidFill>
                  <a:srgbClr val="333333"/>
                </a:solidFill>
                <a:effectLst/>
                <a:latin typeface="+mj-lt"/>
                <a:ea typeface="Times New Roman" panose="02020603050405020304" pitchFamily="18" charset="0"/>
                <a:cs typeface="Times New Roman" panose="02020603050405020304" pitchFamily="18" charset="0"/>
              </a:rPr>
              <a:t>colour</a:t>
            </a:r>
            <a:r>
              <a:rPr lang="en-US" kern="0" dirty="0">
                <a:solidFill>
                  <a:srgbClr val="333333"/>
                </a:solidFill>
                <a:effectLst/>
                <a:latin typeface="+mj-lt"/>
                <a:ea typeface="Times New Roman" panose="02020603050405020304" pitchFamily="18" charset="0"/>
                <a:cs typeface="Times New Roman" panose="02020603050405020304" pitchFamily="18" charset="0"/>
              </a:rPr>
              <a:t>.</a:t>
            </a:r>
            <a:endParaRPr lang="nl-BE" kern="100" dirty="0">
              <a:effectLst/>
              <a:latin typeface="+mj-lt"/>
              <a:ea typeface="Calibri" panose="020F0502020204030204" pitchFamily="34" charset="0"/>
              <a:cs typeface="Times New Roman" panose="02020603050405020304" pitchFamily="18" charset="0"/>
            </a:endParaRPr>
          </a:p>
          <a:p>
            <a:r>
              <a:rPr lang="nl-BE" dirty="0">
                <a:latin typeface="+mj-lt"/>
              </a:rPr>
              <a:t>Fee per </a:t>
            </a:r>
            <a:r>
              <a:rPr lang="nl-BE" dirty="0" err="1">
                <a:latin typeface="+mj-lt"/>
              </a:rPr>
              <a:t>academic</a:t>
            </a:r>
            <a:r>
              <a:rPr lang="nl-BE" dirty="0">
                <a:latin typeface="+mj-lt"/>
              </a:rPr>
              <a:t> </a:t>
            </a:r>
            <a:r>
              <a:rPr lang="nl-BE" dirty="0" err="1">
                <a:latin typeface="+mj-lt"/>
              </a:rPr>
              <a:t>year</a:t>
            </a:r>
            <a:r>
              <a:rPr lang="nl-BE" dirty="0">
                <a:latin typeface="+mj-lt"/>
              </a:rPr>
              <a:t> : 8 euro </a:t>
            </a:r>
          </a:p>
        </p:txBody>
      </p:sp>
    </p:spTree>
    <p:extLst>
      <p:ext uri="{BB962C8B-B14F-4D97-AF65-F5344CB8AC3E}">
        <p14:creationId xmlns:p14="http://schemas.microsoft.com/office/powerpoint/2010/main" val="38625562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E16D5D-468A-1CC9-88E9-882E3F4900A8}"/>
              </a:ext>
            </a:extLst>
          </p:cNvPr>
          <p:cNvSpPr>
            <a:spLocks noGrp="1"/>
          </p:cNvSpPr>
          <p:nvPr>
            <p:ph type="title"/>
          </p:nvPr>
        </p:nvSpPr>
        <p:spPr/>
        <p:txBody>
          <a:bodyPr/>
          <a:lstStyle/>
          <a:p>
            <a:r>
              <a:rPr lang="nl-BE" dirty="0"/>
              <a:t>1.5 </a:t>
            </a:r>
            <a:r>
              <a:rPr lang="nl-BE" dirty="0" err="1"/>
              <a:t>Pangaea</a:t>
            </a:r>
            <a:r>
              <a:rPr lang="nl-BE" dirty="0"/>
              <a:t> = safe </a:t>
            </a:r>
            <a:r>
              <a:rPr lang="nl-BE" dirty="0" err="1"/>
              <a:t>space</a:t>
            </a:r>
            <a:r>
              <a:rPr lang="nl-BE" dirty="0"/>
              <a:t> </a:t>
            </a:r>
          </a:p>
        </p:txBody>
      </p:sp>
      <p:sp>
        <p:nvSpPr>
          <p:cNvPr id="3" name="Tijdelijke aanduiding voor inhoud 2">
            <a:extLst>
              <a:ext uri="{FF2B5EF4-FFF2-40B4-BE49-F238E27FC236}">
                <a16:creationId xmlns:a16="http://schemas.microsoft.com/office/drawing/2014/main" id="{1FE7B265-8E08-B6E1-C6E4-EDFA52B06BD7}"/>
              </a:ext>
            </a:extLst>
          </p:cNvPr>
          <p:cNvSpPr>
            <a:spLocks noGrp="1"/>
          </p:cNvSpPr>
          <p:nvPr>
            <p:ph idx="1"/>
          </p:nvPr>
        </p:nvSpPr>
        <p:spPr/>
        <p:txBody>
          <a:bodyPr>
            <a:normAutofit fontScale="85000" lnSpcReduction="20000"/>
          </a:bodyPr>
          <a:lstStyle/>
          <a:p>
            <a:pPr marL="342900" lvl="0" indent="-342900">
              <a:lnSpc>
                <a:spcPct val="107000"/>
              </a:lnSpc>
              <a:spcAft>
                <a:spcPts val="800"/>
              </a:spcAft>
              <a:buSzPts val="1000"/>
              <a:buFont typeface="Symbol" panose="05050102010706020507" pitchFamily="18" charset="2"/>
              <a:buChar char=""/>
              <a:tabLst>
                <a:tab pos="457200" algn="l"/>
              </a:tabLst>
            </a:pPr>
            <a:r>
              <a:rPr lang="en-US" kern="0" dirty="0">
                <a:solidFill>
                  <a:srgbClr val="333333"/>
                </a:solidFill>
                <a:effectLst/>
                <a:latin typeface="+mj-lt"/>
                <a:ea typeface="Times New Roman" panose="02020603050405020304" pitchFamily="18" charset="0"/>
                <a:cs typeface="Times New Roman" panose="02020603050405020304" pitchFamily="18" charset="0"/>
              </a:rPr>
              <a:t>At Pangaea, we </a:t>
            </a:r>
            <a:r>
              <a:rPr lang="en-US" b="1" kern="0" dirty="0">
                <a:solidFill>
                  <a:srgbClr val="333333"/>
                </a:solidFill>
                <a:effectLst/>
                <a:latin typeface="+mj-lt"/>
                <a:ea typeface="Times New Roman" panose="02020603050405020304" pitchFamily="18" charset="0"/>
                <a:cs typeface="Times New Roman" panose="02020603050405020304" pitchFamily="18" charset="0"/>
              </a:rPr>
              <a:t>train our bartenders</a:t>
            </a:r>
            <a:r>
              <a:rPr lang="en-US" kern="0" dirty="0">
                <a:solidFill>
                  <a:srgbClr val="333333"/>
                </a:solidFill>
                <a:effectLst/>
                <a:latin typeface="+mj-lt"/>
                <a:ea typeface="Times New Roman" panose="02020603050405020304" pitchFamily="18" charset="0"/>
                <a:cs typeface="Times New Roman" panose="02020603050405020304" pitchFamily="18" charset="0"/>
              </a:rPr>
              <a:t> to be active bystanders and approachable to students who want to report inappropriate </a:t>
            </a:r>
            <a:r>
              <a:rPr lang="en-US" kern="0" dirty="0" err="1">
                <a:solidFill>
                  <a:srgbClr val="333333"/>
                </a:solidFill>
                <a:effectLst/>
                <a:latin typeface="+mj-lt"/>
                <a:ea typeface="Times New Roman" panose="02020603050405020304" pitchFamily="18" charset="0"/>
                <a:cs typeface="Times New Roman" panose="02020603050405020304" pitchFamily="18" charset="0"/>
              </a:rPr>
              <a:t>behaviour</a:t>
            </a:r>
            <a:r>
              <a:rPr lang="en-US" kern="0" dirty="0">
                <a:solidFill>
                  <a:srgbClr val="333333"/>
                </a:solidFill>
                <a:effectLst/>
                <a:latin typeface="+mj-lt"/>
                <a:ea typeface="Times New Roman" panose="02020603050405020304" pitchFamily="18" charset="0"/>
                <a:cs typeface="Times New Roman" panose="02020603050405020304" pitchFamily="18" charset="0"/>
              </a:rPr>
              <a:t>.</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kern="0" dirty="0">
                <a:solidFill>
                  <a:srgbClr val="333333"/>
                </a:solidFill>
                <a:effectLst/>
                <a:latin typeface="+mj-lt"/>
                <a:ea typeface="Times New Roman" panose="02020603050405020304" pitchFamily="18" charset="0"/>
                <a:cs typeface="Times New Roman" panose="02020603050405020304" pitchFamily="18" charset="0"/>
              </a:rPr>
              <a:t>Pangaea reserves the </a:t>
            </a:r>
            <a:r>
              <a:rPr lang="en-US" b="1" kern="0" dirty="0">
                <a:solidFill>
                  <a:srgbClr val="333333"/>
                </a:solidFill>
                <a:effectLst/>
                <a:latin typeface="+mj-lt"/>
                <a:ea typeface="Times New Roman" panose="02020603050405020304" pitchFamily="18" charset="0"/>
                <a:cs typeface="Times New Roman" panose="02020603050405020304" pitchFamily="18" charset="0"/>
              </a:rPr>
              <a:t>right to remove or refuse</a:t>
            </a:r>
            <a:r>
              <a:rPr lang="en-US" kern="0" dirty="0">
                <a:solidFill>
                  <a:srgbClr val="333333"/>
                </a:solidFill>
                <a:effectLst/>
                <a:latin typeface="+mj-lt"/>
                <a:ea typeface="Times New Roman" panose="02020603050405020304" pitchFamily="18" charset="0"/>
                <a:cs typeface="Times New Roman" panose="02020603050405020304" pitchFamily="18" charset="0"/>
              </a:rPr>
              <a:t> entry to any person behaving inappropriately or not complying with the code of conduct.</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kern="0" dirty="0">
                <a:solidFill>
                  <a:srgbClr val="333333"/>
                </a:solidFill>
                <a:effectLst/>
                <a:latin typeface="+mj-lt"/>
                <a:ea typeface="Times New Roman" panose="02020603050405020304" pitchFamily="18" charset="0"/>
                <a:cs typeface="Times New Roman" panose="02020603050405020304" pitchFamily="18" charset="0"/>
              </a:rPr>
              <a:t>Pangaea collaborates with the </a:t>
            </a:r>
            <a:r>
              <a:rPr lang="en-US" b="1" kern="0" dirty="0">
                <a:solidFill>
                  <a:srgbClr val="333333"/>
                </a:solidFill>
                <a:effectLst/>
                <a:latin typeface="+mj-lt"/>
                <a:ea typeface="Times New Roman" panose="02020603050405020304" pitchFamily="18" charset="0"/>
                <a:cs typeface="Times New Roman" panose="02020603050405020304" pitchFamily="18" charset="0"/>
              </a:rPr>
              <a:t>Harassment Help Desk</a:t>
            </a:r>
            <a:r>
              <a:rPr lang="en-US" kern="0" dirty="0">
                <a:solidFill>
                  <a:srgbClr val="333333"/>
                </a:solidFill>
                <a:effectLst/>
                <a:latin typeface="+mj-lt"/>
                <a:ea typeface="Times New Roman" panose="02020603050405020304" pitchFamily="18" charset="0"/>
                <a:cs typeface="Times New Roman" panose="02020603050405020304" pitchFamily="18" charset="0"/>
              </a:rPr>
              <a:t> to offer the best response after a report.</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kern="0" dirty="0">
                <a:solidFill>
                  <a:srgbClr val="333333"/>
                </a:solidFill>
                <a:effectLst/>
                <a:latin typeface="+mj-lt"/>
                <a:ea typeface="Times New Roman" panose="02020603050405020304" pitchFamily="18" charset="0"/>
                <a:cs typeface="Times New Roman" panose="02020603050405020304" pitchFamily="18" charset="0"/>
              </a:rPr>
              <a:t>Pangaea may </a:t>
            </a:r>
            <a:r>
              <a:rPr lang="en-US" b="1" kern="0" dirty="0">
                <a:solidFill>
                  <a:srgbClr val="333333"/>
                </a:solidFill>
                <a:effectLst/>
                <a:latin typeface="+mj-lt"/>
                <a:ea typeface="Times New Roman" panose="02020603050405020304" pitchFamily="18" charset="0"/>
                <a:cs typeface="Times New Roman" panose="02020603050405020304" pitchFamily="18" charset="0"/>
              </a:rPr>
              <a:t>refuse entry</a:t>
            </a:r>
            <a:r>
              <a:rPr lang="en-US" kern="0" dirty="0">
                <a:solidFill>
                  <a:srgbClr val="333333"/>
                </a:solidFill>
                <a:effectLst/>
                <a:latin typeface="+mj-lt"/>
                <a:ea typeface="Times New Roman" panose="02020603050405020304" pitchFamily="18" charset="0"/>
                <a:cs typeface="Times New Roman" panose="02020603050405020304" pitchFamily="18" charset="0"/>
              </a:rPr>
              <a:t> to a person involved in a case of harassment. </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kern="0" dirty="0">
                <a:solidFill>
                  <a:srgbClr val="333333"/>
                </a:solidFill>
                <a:effectLst/>
                <a:latin typeface="+mj-lt"/>
                <a:ea typeface="Times New Roman" panose="02020603050405020304" pitchFamily="18" charset="0"/>
                <a:cs typeface="Times New Roman" panose="02020603050405020304" pitchFamily="18" charset="0"/>
              </a:rPr>
              <a:t>Pangaea collaborates with </a:t>
            </a:r>
            <a:r>
              <a:rPr lang="en-US" b="1" kern="0" dirty="0">
                <a:solidFill>
                  <a:srgbClr val="333333"/>
                </a:solidFill>
                <a:effectLst/>
                <a:latin typeface="+mj-lt"/>
                <a:ea typeface="Times New Roman" panose="02020603050405020304" pitchFamily="18" charset="0"/>
                <a:cs typeface="Times New Roman" panose="02020603050405020304" pitchFamily="18" charset="0"/>
              </a:rPr>
              <a:t>Campus Security </a:t>
            </a:r>
            <a:r>
              <a:rPr lang="en-US" kern="0" dirty="0">
                <a:solidFill>
                  <a:srgbClr val="333333"/>
                </a:solidFill>
                <a:effectLst/>
                <a:latin typeface="+mj-lt"/>
                <a:ea typeface="Times New Roman" panose="02020603050405020304" pitchFamily="18" charset="0"/>
                <a:cs typeface="Times New Roman" panose="02020603050405020304" pitchFamily="18" charset="0"/>
              </a:rPr>
              <a:t>and</a:t>
            </a:r>
            <a:r>
              <a:rPr lang="en-US" b="1" kern="0" dirty="0">
                <a:solidFill>
                  <a:srgbClr val="333333"/>
                </a:solidFill>
                <a:effectLst/>
                <a:latin typeface="+mj-lt"/>
                <a:ea typeface="Times New Roman" panose="02020603050405020304" pitchFamily="18" charset="0"/>
                <a:cs typeface="Times New Roman" panose="02020603050405020304" pitchFamily="18" charset="0"/>
              </a:rPr>
              <a:t> Leuven Police</a:t>
            </a:r>
            <a:r>
              <a:rPr lang="en-US" kern="0" dirty="0">
                <a:solidFill>
                  <a:srgbClr val="333333"/>
                </a:solidFill>
                <a:effectLst/>
                <a:latin typeface="+mj-lt"/>
                <a:ea typeface="Times New Roman" panose="02020603050405020304" pitchFamily="18" charset="0"/>
                <a:cs typeface="Times New Roman" panose="02020603050405020304" pitchFamily="18" charset="0"/>
              </a:rPr>
              <a:t> to follow up on reports.</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marL="0" indent="0">
              <a:lnSpc>
                <a:spcPct val="107000"/>
              </a:lnSpc>
              <a:spcAft>
                <a:spcPts val="800"/>
              </a:spcAft>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nl-BE"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nl-BE" dirty="0"/>
          </a:p>
        </p:txBody>
      </p:sp>
    </p:spTree>
    <p:extLst>
      <p:ext uri="{BB962C8B-B14F-4D97-AF65-F5344CB8AC3E}">
        <p14:creationId xmlns:p14="http://schemas.microsoft.com/office/powerpoint/2010/main" val="33632285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466662-EC8E-14F3-AFA4-EC945CE66301}"/>
              </a:ext>
            </a:extLst>
          </p:cNvPr>
          <p:cNvSpPr>
            <a:spLocks noGrp="1"/>
          </p:cNvSpPr>
          <p:nvPr>
            <p:ph type="title"/>
          </p:nvPr>
        </p:nvSpPr>
        <p:spPr/>
        <p:txBody>
          <a:bodyPr/>
          <a:lstStyle/>
          <a:p>
            <a:r>
              <a:rPr lang="nl-BE" dirty="0"/>
              <a:t>2. Junior Buddy </a:t>
            </a:r>
            <a:r>
              <a:rPr lang="nl-BE" dirty="0" err="1"/>
              <a:t>Programme</a:t>
            </a:r>
            <a:r>
              <a:rPr lang="nl-BE" dirty="0"/>
              <a:t> </a:t>
            </a:r>
          </a:p>
        </p:txBody>
      </p:sp>
      <p:sp>
        <p:nvSpPr>
          <p:cNvPr id="3" name="Tijdelijke aanduiding voor inhoud 2">
            <a:extLst>
              <a:ext uri="{FF2B5EF4-FFF2-40B4-BE49-F238E27FC236}">
                <a16:creationId xmlns:a16="http://schemas.microsoft.com/office/drawing/2014/main" id="{F4BDDB3F-FBF4-6E6E-E804-A5141C2AC7F1}"/>
              </a:ext>
            </a:extLst>
          </p:cNvPr>
          <p:cNvSpPr>
            <a:spLocks noGrp="1"/>
          </p:cNvSpPr>
          <p:nvPr>
            <p:ph idx="1"/>
          </p:nvPr>
        </p:nvSpPr>
        <p:spPr/>
        <p:txBody>
          <a:bodyPr>
            <a:normAutofit fontScale="77500" lnSpcReduction="20000"/>
          </a:bodyPr>
          <a:lstStyle/>
          <a:p>
            <a:r>
              <a:rPr lang="nl-BE" dirty="0"/>
              <a:t>The Junior Buddy </a:t>
            </a:r>
            <a:r>
              <a:rPr lang="nl-BE" dirty="0" err="1"/>
              <a:t>Programme</a:t>
            </a:r>
            <a:r>
              <a:rPr lang="nl-BE" dirty="0"/>
              <a:t> </a:t>
            </a:r>
            <a:r>
              <a:rPr lang="nl-BE" dirty="0" err="1"/>
              <a:t>applies</a:t>
            </a:r>
            <a:r>
              <a:rPr lang="nl-BE" dirty="0"/>
              <a:t> </a:t>
            </a:r>
            <a:r>
              <a:rPr lang="nl-BE" dirty="0" err="1"/>
              <a:t>to</a:t>
            </a:r>
            <a:r>
              <a:rPr lang="nl-BE" dirty="0"/>
              <a:t> Bachelor </a:t>
            </a:r>
            <a:r>
              <a:rPr lang="nl-BE" dirty="0" err="1"/>
              <a:t>and</a:t>
            </a:r>
            <a:r>
              <a:rPr lang="nl-BE" dirty="0"/>
              <a:t> Master </a:t>
            </a:r>
            <a:r>
              <a:rPr lang="nl-BE" dirty="0" err="1"/>
              <a:t>Students</a:t>
            </a:r>
            <a:r>
              <a:rPr lang="nl-BE" dirty="0"/>
              <a:t>. </a:t>
            </a:r>
          </a:p>
          <a:p>
            <a:pPr>
              <a:lnSpc>
                <a:spcPct val="107000"/>
              </a:lnSpc>
              <a:spcAft>
                <a:spcPts val="800"/>
              </a:spcAft>
            </a:pPr>
            <a:r>
              <a:rPr lang="en-US" kern="0" dirty="0">
                <a:solidFill>
                  <a:srgbClr val="004070"/>
                </a:solidFill>
                <a:effectLst/>
                <a:latin typeface="+mj-lt"/>
                <a:ea typeface="Times New Roman" panose="02020603050405020304" pitchFamily="18" charset="0"/>
                <a:cs typeface="Times New Roman" panose="02020603050405020304" pitchFamily="18" charset="0"/>
              </a:rPr>
              <a:t>Why should I get a buddy as incoming student?</a:t>
            </a:r>
            <a:endParaRPr lang="nl-BE" kern="100" dirty="0">
              <a:effectLst/>
              <a:latin typeface="+mj-lt"/>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kern="0" dirty="0">
                <a:solidFill>
                  <a:srgbClr val="333333"/>
                </a:solidFill>
                <a:effectLst/>
                <a:latin typeface="+mj-lt"/>
                <a:ea typeface="Times New Roman" panose="02020603050405020304" pitchFamily="18" charset="0"/>
                <a:cs typeface="Times New Roman" panose="02020603050405020304" pitchFamily="18" charset="0"/>
              </a:rPr>
              <a:t>Would you like to be welcomed by a local?</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kern="0" dirty="0">
                <a:solidFill>
                  <a:srgbClr val="333333"/>
                </a:solidFill>
                <a:effectLst/>
                <a:latin typeface="+mj-lt"/>
                <a:ea typeface="Times New Roman" panose="02020603050405020304" pitchFamily="18" charset="0"/>
                <a:cs typeface="Times New Roman" panose="02020603050405020304" pitchFamily="18" charset="0"/>
              </a:rPr>
              <a:t>Would you like someone to help you with your practical  questions about life in Leuven?  </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kern="0" dirty="0">
                <a:solidFill>
                  <a:srgbClr val="333333"/>
                </a:solidFill>
                <a:effectLst/>
                <a:latin typeface="+mj-lt"/>
                <a:ea typeface="Times New Roman" panose="02020603050405020304" pitchFamily="18" charset="0"/>
                <a:cs typeface="Times New Roman" panose="02020603050405020304" pitchFamily="18" charset="0"/>
              </a:rPr>
              <a:t>Would you like to be introduced to the Belgian way of life and create a social network?</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kern="0" dirty="0">
                <a:solidFill>
                  <a:srgbClr val="333333"/>
                </a:solidFill>
                <a:effectLst/>
                <a:latin typeface="+mj-lt"/>
                <a:ea typeface="Times New Roman" panose="02020603050405020304" pitchFamily="18" charset="0"/>
                <a:cs typeface="Times New Roman" panose="02020603050405020304" pitchFamily="18" charset="0"/>
              </a:rPr>
              <a:t>Would you enjoy discovering the local culture?</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kern="0" dirty="0">
                <a:solidFill>
                  <a:srgbClr val="333333"/>
                </a:solidFill>
                <a:effectLst/>
                <a:latin typeface="+mj-lt"/>
                <a:ea typeface="Times New Roman" panose="02020603050405020304" pitchFamily="18" charset="0"/>
                <a:cs typeface="Times New Roman" panose="02020603050405020304" pitchFamily="18" charset="0"/>
              </a:rPr>
              <a:t>Would you like to develop your intercultural skills?</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kern="0" dirty="0">
                <a:solidFill>
                  <a:srgbClr val="333333"/>
                </a:solidFill>
                <a:effectLst/>
                <a:latin typeface="+mj-lt"/>
                <a:ea typeface="Times New Roman" panose="02020603050405020304" pitchFamily="18" charset="0"/>
                <a:cs typeface="Times New Roman" panose="02020603050405020304" pitchFamily="18" charset="0"/>
              </a:rPr>
              <a:t>Would you like someone to show you around your faculty?</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a:lnSpc>
                <a:spcPct val="107000"/>
              </a:lnSpc>
              <a:spcAft>
                <a:spcPts val="800"/>
              </a:spcAft>
            </a:pPr>
            <a:r>
              <a:rPr lang="en-US" b="1" kern="0" dirty="0">
                <a:solidFill>
                  <a:srgbClr val="333333"/>
                </a:solidFill>
                <a:effectLst/>
                <a:latin typeface="+mj-lt"/>
                <a:ea typeface="Times New Roman" panose="02020603050405020304" pitchFamily="18" charset="0"/>
                <a:cs typeface="Times New Roman" panose="02020603050405020304" pitchFamily="18" charset="0"/>
              </a:rPr>
              <a:t>YES? </a:t>
            </a:r>
            <a:r>
              <a:rPr lang="en-US" kern="0" dirty="0">
                <a:solidFill>
                  <a:srgbClr val="333333"/>
                </a:solidFill>
                <a:effectLst/>
                <a:latin typeface="+mj-lt"/>
                <a:ea typeface="Times New Roman" panose="02020603050405020304" pitchFamily="18" charset="0"/>
                <a:cs typeface="Times New Roman" panose="02020603050405020304" pitchFamily="18" charset="0"/>
              </a:rPr>
              <a:t>Sign up for the Buddy </a:t>
            </a:r>
            <a:r>
              <a:rPr lang="en-US" kern="0" dirty="0" err="1">
                <a:solidFill>
                  <a:srgbClr val="333333"/>
                </a:solidFill>
                <a:effectLst/>
                <a:latin typeface="+mj-lt"/>
                <a:ea typeface="Times New Roman" panose="02020603050405020304" pitchFamily="18" charset="0"/>
                <a:cs typeface="Times New Roman" panose="02020603050405020304" pitchFamily="18" charset="0"/>
              </a:rPr>
              <a:t>Programme</a:t>
            </a:r>
            <a:r>
              <a:rPr lang="en-US" kern="0" dirty="0">
                <a:solidFill>
                  <a:srgbClr val="333333"/>
                </a:solidFill>
                <a:effectLst/>
                <a:latin typeface="+mj-lt"/>
                <a:ea typeface="Times New Roman" panose="02020603050405020304" pitchFamily="18" charset="0"/>
                <a:cs typeface="Times New Roman" panose="02020603050405020304" pitchFamily="18" charset="0"/>
              </a:rPr>
              <a:t>.</a:t>
            </a:r>
            <a:endParaRPr lang="nl-BE" kern="100" dirty="0">
              <a:effectLst/>
              <a:latin typeface="+mj-lt"/>
              <a:ea typeface="Calibri" panose="020F0502020204030204" pitchFamily="34" charset="0"/>
              <a:cs typeface="Times New Roman" panose="02020603050405020304" pitchFamily="18" charset="0"/>
            </a:endParaRPr>
          </a:p>
          <a:p>
            <a:endParaRPr lang="nl-BE" dirty="0"/>
          </a:p>
        </p:txBody>
      </p:sp>
    </p:spTree>
    <p:extLst>
      <p:ext uri="{BB962C8B-B14F-4D97-AF65-F5344CB8AC3E}">
        <p14:creationId xmlns:p14="http://schemas.microsoft.com/office/powerpoint/2010/main" val="21124309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C545AA-26D9-1164-AA40-BF3C3C1DD8AD}"/>
              </a:ext>
            </a:extLst>
          </p:cNvPr>
          <p:cNvSpPr>
            <a:spLocks noGrp="1"/>
          </p:cNvSpPr>
          <p:nvPr>
            <p:ph type="title"/>
          </p:nvPr>
        </p:nvSpPr>
        <p:spPr/>
        <p:txBody>
          <a:bodyPr/>
          <a:lstStyle/>
          <a:p>
            <a:r>
              <a:rPr lang="nl-BE" dirty="0"/>
              <a:t>2.1 Junior Buddy </a:t>
            </a:r>
            <a:r>
              <a:rPr lang="nl-BE" dirty="0" err="1"/>
              <a:t>Programme</a:t>
            </a:r>
            <a:r>
              <a:rPr lang="nl-BE" dirty="0"/>
              <a:t> :</a:t>
            </a:r>
            <a:r>
              <a:rPr lang="nl-BE" dirty="0" err="1"/>
              <a:t>how</a:t>
            </a:r>
            <a:r>
              <a:rPr lang="nl-BE" dirty="0"/>
              <a:t> </a:t>
            </a:r>
            <a:r>
              <a:rPr lang="nl-BE" dirty="0" err="1"/>
              <a:t>to</a:t>
            </a:r>
            <a:r>
              <a:rPr lang="nl-BE" dirty="0"/>
              <a:t> </a:t>
            </a:r>
            <a:r>
              <a:rPr lang="nl-BE" dirty="0" err="1"/>
              <a:t>sign</a:t>
            </a:r>
            <a:r>
              <a:rPr lang="nl-BE" dirty="0"/>
              <a:t> up ?</a:t>
            </a:r>
          </a:p>
        </p:txBody>
      </p:sp>
      <p:sp>
        <p:nvSpPr>
          <p:cNvPr id="3" name="Tijdelijke aanduiding voor inhoud 2">
            <a:extLst>
              <a:ext uri="{FF2B5EF4-FFF2-40B4-BE49-F238E27FC236}">
                <a16:creationId xmlns:a16="http://schemas.microsoft.com/office/drawing/2014/main" id="{EAF39171-E900-59BA-60E9-8D5B01FD2181}"/>
              </a:ext>
            </a:extLst>
          </p:cNvPr>
          <p:cNvSpPr>
            <a:spLocks noGrp="1"/>
          </p:cNvSpPr>
          <p:nvPr>
            <p:ph idx="1"/>
          </p:nvPr>
        </p:nvSpPr>
        <p:spPr/>
        <p:txBody>
          <a:bodyPr>
            <a:normAutofit lnSpcReduction="10000"/>
          </a:bodyPr>
          <a:lstStyle/>
          <a:p>
            <a:pPr>
              <a:lnSpc>
                <a:spcPct val="107000"/>
              </a:lnSpc>
              <a:spcAft>
                <a:spcPts val="800"/>
              </a:spcAft>
            </a:pPr>
            <a:r>
              <a:rPr lang="en-US" kern="0" dirty="0">
                <a:solidFill>
                  <a:srgbClr val="004070"/>
                </a:solidFill>
                <a:effectLst/>
                <a:latin typeface="+mj-lt"/>
                <a:ea typeface="Times New Roman" panose="02020603050405020304" pitchFamily="18" charset="0"/>
                <a:cs typeface="Times New Roman" panose="02020603050405020304" pitchFamily="18" charset="0"/>
              </a:rPr>
              <a:t>Sign up for the buddy </a:t>
            </a:r>
            <a:r>
              <a:rPr lang="en-US" kern="0" dirty="0" err="1">
                <a:solidFill>
                  <a:srgbClr val="004070"/>
                </a:solidFill>
                <a:effectLst/>
                <a:latin typeface="+mj-lt"/>
                <a:ea typeface="Times New Roman" panose="02020603050405020304" pitchFamily="18" charset="0"/>
                <a:cs typeface="Times New Roman" panose="02020603050405020304" pitchFamily="18" charset="0"/>
              </a:rPr>
              <a:t>programme</a:t>
            </a:r>
            <a:endParaRPr lang="nl-BE" kern="100" dirty="0">
              <a:effectLst/>
              <a:latin typeface="+mj-lt"/>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en-US" kern="0" dirty="0">
                <a:solidFill>
                  <a:srgbClr val="333333"/>
                </a:solidFill>
                <a:effectLst/>
                <a:latin typeface="+mj-lt"/>
                <a:ea typeface="Times New Roman" panose="02020603050405020304" pitchFamily="18" charset="0"/>
                <a:cs typeface="Times New Roman" panose="02020603050405020304" pitchFamily="18" charset="0"/>
              </a:rPr>
              <a:t>Fill in the buddy request form to sign up for the Buddy </a:t>
            </a:r>
            <a:r>
              <a:rPr lang="en-US" kern="0" dirty="0" err="1">
                <a:solidFill>
                  <a:srgbClr val="333333"/>
                </a:solidFill>
                <a:effectLst/>
                <a:latin typeface="+mj-lt"/>
                <a:ea typeface="Times New Roman" panose="02020603050405020304" pitchFamily="18" charset="0"/>
                <a:cs typeface="Times New Roman" panose="02020603050405020304" pitchFamily="18" charset="0"/>
              </a:rPr>
              <a:t>Programme</a:t>
            </a:r>
            <a:r>
              <a:rPr lang="en-US" kern="0" dirty="0">
                <a:solidFill>
                  <a:srgbClr val="333333"/>
                </a:solidFill>
                <a:effectLst/>
                <a:latin typeface="+mj-lt"/>
                <a:ea typeface="Times New Roman" panose="02020603050405020304" pitchFamily="18" charset="0"/>
                <a:cs typeface="Times New Roman" panose="02020603050405020304" pitchFamily="18" charset="0"/>
              </a:rPr>
              <a:t>.</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kern="0" dirty="0">
                <a:solidFill>
                  <a:srgbClr val="333333"/>
                </a:solidFill>
                <a:effectLst/>
                <a:latin typeface="+mj-lt"/>
                <a:ea typeface="Times New Roman" panose="02020603050405020304" pitchFamily="18" charset="0"/>
                <a:cs typeface="Times New Roman" panose="02020603050405020304" pitchFamily="18" charset="0"/>
              </a:rPr>
              <a:t>You can be part of the Buddy </a:t>
            </a:r>
            <a:r>
              <a:rPr lang="en-US" kern="0" dirty="0" err="1">
                <a:solidFill>
                  <a:srgbClr val="333333"/>
                </a:solidFill>
                <a:effectLst/>
                <a:latin typeface="+mj-lt"/>
                <a:ea typeface="Times New Roman" panose="02020603050405020304" pitchFamily="18" charset="0"/>
                <a:cs typeface="Times New Roman" panose="02020603050405020304" pitchFamily="18" charset="0"/>
              </a:rPr>
              <a:t>Programme</a:t>
            </a:r>
            <a:r>
              <a:rPr lang="en-US" kern="0" dirty="0">
                <a:solidFill>
                  <a:srgbClr val="333333"/>
                </a:solidFill>
                <a:effectLst/>
                <a:latin typeface="+mj-lt"/>
                <a:ea typeface="Times New Roman" panose="02020603050405020304" pitchFamily="18" charset="0"/>
                <a:cs typeface="Times New Roman" panose="02020603050405020304" pitchFamily="18" charset="0"/>
              </a:rPr>
              <a:t> even if you cannot be here physically at the start of the semester.</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pPr marL="342900" lvl="0" indent="-342900">
              <a:lnSpc>
                <a:spcPct val="107000"/>
              </a:lnSpc>
              <a:spcBef>
                <a:spcPts val="375"/>
              </a:spcBef>
              <a:spcAft>
                <a:spcPts val="800"/>
              </a:spcAft>
              <a:buSzPts val="1000"/>
              <a:buFont typeface="Symbol" panose="05050102010706020507" pitchFamily="18" charset="2"/>
              <a:buChar char=""/>
              <a:tabLst>
                <a:tab pos="457200" algn="l"/>
              </a:tabLst>
            </a:pPr>
            <a:r>
              <a:rPr lang="en-US" kern="0" dirty="0">
                <a:solidFill>
                  <a:srgbClr val="333333"/>
                </a:solidFill>
                <a:effectLst/>
                <a:latin typeface="+mj-lt"/>
                <a:ea typeface="Times New Roman" panose="02020603050405020304" pitchFamily="18" charset="0"/>
                <a:cs typeface="Times New Roman" panose="02020603050405020304" pitchFamily="18" charset="0"/>
              </a:rPr>
              <a:t>Please sign up only once. We will save your registration and contact you in due time.</a:t>
            </a:r>
            <a:endParaRPr lang="nl-BE" kern="100" dirty="0">
              <a:solidFill>
                <a:srgbClr val="333333"/>
              </a:solidFill>
              <a:effectLst/>
              <a:latin typeface="+mj-lt"/>
              <a:ea typeface="Calibri" panose="020F0502020204030204" pitchFamily="34" charset="0"/>
              <a:cs typeface="Times New Roman" panose="02020603050405020304" pitchFamily="18" charset="0"/>
            </a:endParaRPr>
          </a:p>
          <a:p>
            <a:r>
              <a:rPr lang="en-US" kern="0" dirty="0">
                <a:solidFill>
                  <a:srgbClr val="333333"/>
                </a:solidFill>
                <a:effectLst/>
                <a:latin typeface="+mj-lt"/>
                <a:ea typeface="Times New Roman" panose="02020603050405020304" pitchFamily="18" charset="0"/>
                <a:cs typeface="Times New Roman" panose="02020603050405020304" pitchFamily="18" charset="0"/>
              </a:rPr>
              <a:t>Please note that matching depends on the availability of local buddies</a:t>
            </a:r>
          </a:p>
          <a:p>
            <a:r>
              <a:rPr lang="en-US" kern="0" dirty="0">
                <a:solidFill>
                  <a:srgbClr val="333333"/>
                </a:solidFill>
                <a:latin typeface="+mj-lt"/>
                <a:cs typeface="Times New Roman" panose="02020603050405020304" pitchFamily="18" charset="0"/>
              </a:rPr>
              <a:t>Registration form : </a:t>
            </a:r>
            <a:r>
              <a:rPr lang="en-US" u="sng" kern="100" dirty="0">
                <a:solidFill>
                  <a:srgbClr val="0000FF"/>
                </a:solidFill>
                <a:effectLst/>
                <a:latin typeface="+mj-lt"/>
                <a:ea typeface="Calibri" panose="020F0502020204030204" pitchFamily="34" charset="0"/>
                <a:cs typeface="Times New Roman" panose="02020603050405020304" pitchFamily="18" charset="0"/>
                <a:hlinkClick r:id="rId2"/>
              </a:rPr>
              <a:t>https://icts.kuleuven.be/crmforms/9</a:t>
            </a:r>
            <a:endParaRPr lang="nl-BE" kern="100" dirty="0">
              <a:effectLst/>
              <a:latin typeface="+mj-lt"/>
              <a:ea typeface="Calibri" panose="020F0502020204030204" pitchFamily="34" charset="0"/>
              <a:cs typeface="Times New Roman" panose="02020603050405020304" pitchFamily="18" charset="0"/>
            </a:endParaRPr>
          </a:p>
          <a:p>
            <a:endParaRPr lang="nl-BE" dirty="0">
              <a:latin typeface="+mj-lt"/>
            </a:endParaRPr>
          </a:p>
        </p:txBody>
      </p:sp>
    </p:spTree>
    <p:extLst>
      <p:ext uri="{BB962C8B-B14F-4D97-AF65-F5344CB8AC3E}">
        <p14:creationId xmlns:p14="http://schemas.microsoft.com/office/powerpoint/2010/main" val="3568624011"/>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279</TotalTime>
  <Words>2441</Words>
  <Application>Microsoft Office PowerPoint</Application>
  <PresentationFormat>Breedbeeld</PresentationFormat>
  <Paragraphs>185</Paragraphs>
  <Slides>25</Slides>
  <Notes>0</Notes>
  <HiddenSlides>0</HiddenSlides>
  <MMClips>0</MMClips>
  <ScaleCrop>false</ScaleCrop>
  <HeadingPairs>
    <vt:vector size="6" baseType="variant">
      <vt:variant>
        <vt:lpstr>Gebruikte lettertypen</vt:lpstr>
      </vt:variant>
      <vt:variant>
        <vt:i4>9</vt:i4>
      </vt:variant>
      <vt:variant>
        <vt:lpstr>Thema</vt:lpstr>
      </vt:variant>
      <vt:variant>
        <vt:i4>1</vt:i4>
      </vt:variant>
      <vt:variant>
        <vt:lpstr>Diatitels</vt:lpstr>
      </vt:variant>
      <vt:variant>
        <vt:i4>25</vt:i4>
      </vt:variant>
    </vt:vector>
  </HeadingPairs>
  <TitlesOfParts>
    <vt:vector size="35" baseType="lpstr">
      <vt:lpstr>Aptos</vt:lpstr>
      <vt:lpstr>Aptos Display</vt:lpstr>
      <vt:lpstr>Arial</vt:lpstr>
      <vt:lpstr>Calibri</vt:lpstr>
      <vt:lpstr>Courier New</vt:lpstr>
      <vt:lpstr>Open Sans Light</vt:lpstr>
      <vt:lpstr>Source Sans Pro</vt:lpstr>
      <vt:lpstr>Source Serif Pro</vt:lpstr>
      <vt:lpstr>Symbol</vt:lpstr>
      <vt:lpstr>Kantoorthema</vt:lpstr>
      <vt:lpstr>Buddy system at KU Leuven</vt:lpstr>
      <vt:lpstr>1.1 Pangaea  </vt:lpstr>
      <vt:lpstr>1.2 Pangaea: Facilities </vt:lpstr>
      <vt:lpstr>1.2 Pangaea: Facilities (2) </vt:lpstr>
      <vt:lpstr>1.3 Pangaea: activities </vt:lpstr>
      <vt:lpstr>1.4 Why to become a Pangaea member ? </vt:lpstr>
      <vt:lpstr>1.5 Pangaea = safe space </vt:lpstr>
      <vt:lpstr>2. Junior Buddy Programme </vt:lpstr>
      <vt:lpstr>2.1 Junior Buddy Programme :how to sign up ?</vt:lpstr>
      <vt:lpstr>2.2 STUVO ( social services ) </vt:lpstr>
      <vt:lpstr>2.3 Local Bachelor and Master Students  </vt:lpstr>
      <vt:lpstr>2.3 Local Bachelor and Master Students (2) </vt:lpstr>
      <vt:lpstr>2.4. Senior Buddy Programme   </vt:lpstr>
      <vt:lpstr>2.4. Senior Buddy Programme(2) </vt:lpstr>
      <vt:lpstr>2.4 Senior Buddy System (3) </vt:lpstr>
      <vt:lpstr>2.4. Senior Buddy Programme (4) </vt:lpstr>
      <vt:lpstr>2.5 Publicity </vt:lpstr>
      <vt:lpstr>2.6 Evaluation+ recognition </vt:lpstr>
      <vt:lpstr>3. Orientation days </vt:lpstr>
      <vt:lpstr>3.1 Orientation days : how to help ? </vt:lpstr>
      <vt:lpstr>4. Erasmus Student Network </vt:lpstr>
      <vt:lpstr>4. Erasmus student Network (2) </vt:lpstr>
      <vt:lpstr>5. Life at KU Leuven </vt:lpstr>
      <vt:lpstr>6. Any other questions ? + examples  </vt:lpstr>
      <vt:lpstr>Disclaimer and Acknowledgement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Buddy System at KU Leuven “</dc:title>
  <dc:creator>Geert De Lepeleer</dc:creator>
  <cp:lastModifiedBy>Geert De Lepeleer</cp:lastModifiedBy>
  <cp:revision>4</cp:revision>
  <dcterms:created xsi:type="dcterms:W3CDTF">2024-03-20T09:40:59Z</dcterms:created>
  <dcterms:modified xsi:type="dcterms:W3CDTF">2024-04-03T14:38:00Z</dcterms:modified>
</cp:coreProperties>
</file>