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5" r:id="rId1"/>
  </p:sldMasterIdLst>
  <p:notesMasterIdLst>
    <p:notesMasterId r:id="rId21"/>
  </p:notesMasterIdLst>
  <p:handoutMasterIdLst>
    <p:handoutMasterId r:id="rId22"/>
  </p:handoutMasterIdLst>
  <p:sldIdLst>
    <p:sldId id="264" r:id="rId2"/>
    <p:sldId id="271" r:id="rId3"/>
    <p:sldId id="423" r:id="rId4"/>
    <p:sldId id="455" r:id="rId5"/>
    <p:sldId id="436" r:id="rId6"/>
    <p:sldId id="456" r:id="rId7"/>
    <p:sldId id="457" r:id="rId8"/>
    <p:sldId id="458" r:id="rId9"/>
    <p:sldId id="459" r:id="rId10"/>
    <p:sldId id="460" r:id="rId11"/>
    <p:sldId id="461" r:id="rId12"/>
    <p:sldId id="462" r:id="rId13"/>
    <p:sldId id="463" r:id="rId14"/>
    <p:sldId id="443" r:id="rId15"/>
    <p:sldId id="445" r:id="rId16"/>
    <p:sldId id="449" r:id="rId17"/>
    <p:sldId id="446" r:id="rId18"/>
    <p:sldId id="447" r:id="rId19"/>
    <p:sldId id="388"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DDDDD"/>
    <a:srgbClr val="990000"/>
    <a:srgbClr val="CC3300"/>
    <a:srgbClr val="A50021"/>
    <a:srgbClr val="4D4D4D"/>
    <a:srgbClr val="5F5F5F"/>
    <a:srgbClr val="808080"/>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96" autoAdjust="0"/>
    <p:restoredTop sz="84455" autoAdjust="0"/>
  </p:normalViewPr>
  <p:slideViewPr>
    <p:cSldViewPr>
      <p:cViewPr varScale="1">
        <p:scale>
          <a:sx n="92" d="100"/>
          <a:sy n="92" d="100"/>
        </p:scale>
        <p:origin x="1788" y="90"/>
      </p:cViewPr>
      <p:guideLst>
        <p:guide orient="horz" pos="2160"/>
        <p:guide pos="2880"/>
      </p:guideLst>
    </p:cSldViewPr>
  </p:slideViewPr>
  <p:outlineViewPr>
    <p:cViewPr>
      <p:scale>
        <a:sx n="33" d="100"/>
        <a:sy n="33" d="100"/>
      </p:scale>
      <p:origin x="0" y="4690"/>
    </p:cViewPr>
  </p:outlineViewPr>
  <p:notesTextViewPr>
    <p:cViewPr>
      <p:scale>
        <a:sx n="100" d="100"/>
        <a:sy n="100" d="100"/>
      </p:scale>
      <p:origin x="0" y="0"/>
    </p:cViewPr>
  </p:notesTextViewPr>
  <p:sorterViewPr>
    <p:cViewPr>
      <p:scale>
        <a:sx n="66" d="100"/>
        <a:sy n="66" d="100"/>
      </p:scale>
      <p:origin x="0" y="50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userId="cd0c74fb1bdd7205" providerId="LiveId" clId="{95832AEA-FF0A-4C90-92D4-F774833709CC}"/>
    <pc:docChg chg="undo custSel modSld">
      <pc:chgData name="" userId="cd0c74fb1bdd7205" providerId="LiveId" clId="{95832AEA-FF0A-4C90-92D4-F774833709CC}" dt="2023-10-18T06:13:22.058" v="334" actId="255"/>
      <pc:docMkLst>
        <pc:docMk/>
      </pc:docMkLst>
      <pc:sldChg chg="modSp">
        <pc:chgData name="" userId="cd0c74fb1bdd7205" providerId="LiveId" clId="{95832AEA-FF0A-4C90-92D4-F774833709CC}" dt="2023-10-18T05:51:38.026" v="52" actId="20577"/>
        <pc:sldMkLst>
          <pc:docMk/>
          <pc:sldMk cId="0" sldId="303"/>
        </pc:sldMkLst>
        <pc:spChg chg="mod">
          <ac:chgData name="" userId="cd0c74fb1bdd7205" providerId="LiveId" clId="{95832AEA-FF0A-4C90-92D4-F774833709CC}" dt="2023-10-18T05:51:38.026" v="52" actId="20577"/>
          <ac:spMkLst>
            <pc:docMk/>
            <pc:sldMk cId="0" sldId="303"/>
            <ac:spMk id="7171" creationId="{00000000-0000-0000-0000-000000000000}"/>
          </ac:spMkLst>
        </pc:spChg>
      </pc:sldChg>
      <pc:sldChg chg="modSp">
        <pc:chgData name="" userId="cd0c74fb1bdd7205" providerId="LiveId" clId="{95832AEA-FF0A-4C90-92D4-F774833709CC}" dt="2023-10-18T05:47:01.755" v="14" actId="115"/>
        <pc:sldMkLst>
          <pc:docMk/>
          <pc:sldMk cId="0" sldId="304"/>
        </pc:sldMkLst>
        <pc:spChg chg="mod">
          <ac:chgData name="" userId="cd0c74fb1bdd7205" providerId="LiveId" clId="{95832AEA-FF0A-4C90-92D4-F774833709CC}" dt="2023-10-18T05:47:01.755" v="14" actId="115"/>
          <ac:spMkLst>
            <pc:docMk/>
            <pc:sldMk cId="0" sldId="304"/>
            <ac:spMk id="5122" creationId="{00000000-0000-0000-0000-000000000000}"/>
          </ac:spMkLst>
        </pc:spChg>
      </pc:sldChg>
      <pc:sldChg chg="modSp">
        <pc:chgData name="" userId="cd0c74fb1bdd7205" providerId="LiveId" clId="{95832AEA-FF0A-4C90-92D4-F774833709CC}" dt="2023-10-18T05:48:07.284" v="21" actId="20577"/>
        <pc:sldMkLst>
          <pc:docMk/>
          <pc:sldMk cId="0" sldId="307"/>
        </pc:sldMkLst>
        <pc:spChg chg="mod">
          <ac:chgData name="" userId="cd0c74fb1bdd7205" providerId="LiveId" clId="{95832AEA-FF0A-4C90-92D4-F774833709CC}" dt="2023-10-18T05:48:07.284" v="21" actId="20577"/>
          <ac:spMkLst>
            <pc:docMk/>
            <pc:sldMk cId="0" sldId="307"/>
            <ac:spMk id="6146" creationId="{00000000-0000-0000-0000-000000000000}"/>
          </ac:spMkLst>
        </pc:spChg>
      </pc:sldChg>
      <pc:sldChg chg="modSp">
        <pc:chgData name="" userId="cd0c74fb1bdd7205" providerId="LiveId" clId="{95832AEA-FF0A-4C90-92D4-F774833709CC}" dt="2023-10-18T05:53:20.358" v="62" actId="20577"/>
        <pc:sldMkLst>
          <pc:docMk/>
          <pc:sldMk cId="0" sldId="332"/>
        </pc:sldMkLst>
        <pc:spChg chg="mod">
          <ac:chgData name="" userId="cd0c74fb1bdd7205" providerId="LiveId" clId="{95832AEA-FF0A-4C90-92D4-F774833709CC}" dt="2023-10-18T05:53:20.358" v="62" actId="20577"/>
          <ac:spMkLst>
            <pc:docMk/>
            <pc:sldMk cId="0" sldId="332"/>
            <ac:spMk id="3" creationId="{00000000-0000-0000-0000-000000000000}"/>
          </ac:spMkLst>
        </pc:spChg>
      </pc:sldChg>
      <pc:sldChg chg="modSp">
        <pc:chgData name="" userId="cd0c74fb1bdd7205" providerId="LiveId" clId="{95832AEA-FF0A-4C90-92D4-F774833709CC}" dt="2023-10-18T06:05:06.333" v="118" actId="20577"/>
        <pc:sldMkLst>
          <pc:docMk/>
          <pc:sldMk cId="0" sldId="353"/>
        </pc:sldMkLst>
        <pc:spChg chg="mod">
          <ac:chgData name="" userId="cd0c74fb1bdd7205" providerId="LiveId" clId="{95832AEA-FF0A-4C90-92D4-F774833709CC}" dt="2023-10-18T06:04:39.571" v="117" actId="122"/>
          <ac:spMkLst>
            <pc:docMk/>
            <pc:sldMk cId="0" sldId="353"/>
            <ac:spMk id="14338" creationId="{00000000-0000-0000-0000-000000000000}"/>
          </ac:spMkLst>
        </pc:spChg>
        <pc:spChg chg="mod">
          <ac:chgData name="" userId="cd0c74fb1bdd7205" providerId="LiveId" clId="{95832AEA-FF0A-4C90-92D4-F774833709CC}" dt="2023-10-18T06:05:06.333" v="118" actId="20577"/>
          <ac:spMkLst>
            <pc:docMk/>
            <pc:sldMk cId="0" sldId="353"/>
            <ac:spMk id="17411" creationId="{00000000-0000-0000-0000-000000000000}"/>
          </ac:spMkLst>
        </pc:spChg>
      </pc:sldChg>
      <pc:sldChg chg="modSp">
        <pc:chgData name="" userId="cd0c74fb1bdd7205" providerId="LiveId" clId="{95832AEA-FF0A-4C90-92D4-F774833709CC}" dt="2023-10-18T05:57:29.683" v="81" actId="115"/>
        <pc:sldMkLst>
          <pc:docMk/>
          <pc:sldMk cId="0" sldId="363"/>
        </pc:sldMkLst>
        <pc:spChg chg="mod">
          <ac:chgData name="" userId="cd0c74fb1bdd7205" providerId="LiveId" clId="{95832AEA-FF0A-4C90-92D4-F774833709CC}" dt="2023-10-18T05:57:29.683" v="81" actId="115"/>
          <ac:spMkLst>
            <pc:docMk/>
            <pc:sldMk cId="0" sldId="363"/>
            <ac:spMk id="3" creationId="{00000000-0000-0000-0000-000000000000}"/>
          </ac:spMkLst>
        </pc:spChg>
      </pc:sldChg>
      <pc:sldChg chg="modSp">
        <pc:chgData name="" userId="cd0c74fb1bdd7205" providerId="LiveId" clId="{95832AEA-FF0A-4C90-92D4-F774833709CC}" dt="2023-10-18T06:06:24.429" v="243" actId="20577"/>
        <pc:sldMkLst>
          <pc:docMk/>
          <pc:sldMk cId="0" sldId="366"/>
        </pc:sldMkLst>
        <pc:spChg chg="mod">
          <ac:chgData name="" userId="cd0c74fb1bdd7205" providerId="LiveId" clId="{95832AEA-FF0A-4C90-92D4-F774833709CC}" dt="2023-10-18T06:06:24.429" v="243" actId="20577"/>
          <ac:spMkLst>
            <pc:docMk/>
            <pc:sldMk cId="0" sldId="366"/>
            <ac:spMk id="18435" creationId="{00000000-0000-0000-0000-000000000000}"/>
          </ac:spMkLst>
        </pc:spChg>
      </pc:sldChg>
      <pc:sldChg chg="modSp">
        <pc:chgData name="" userId="cd0c74fb1bdd7205" providerId="LiveId" clId="{95832AEA-FF0A-4C90-92D4-F774833709CC}" dt="2023-10-18T06:11:49.027" v="331" actId="113"/>
        <pc:sldMkLst>
          <pc:docMk/>
          <pc:sldMk cId="0" sldId="372"/>
        </pc:sldMkLst>
        <pc:spChg chg="mod">
          <ac:chgData name="" userId="cd0c74fb1bdd7205" providerId="LiveId" clId="{95832AEA-FF0A-4C90-92D4-F774833709CC}" dt="2023-10-18T06:11:49.027" v="331" actId="113"/>
          <ac:spMkLst>
            <pc:docMk/>
            <pc:sldMk cId="0" sldId="372"/>
            <ac:spMk id="25602" creationId="{00000000-0000-0000-0000-000000000000}"/>
          </ac:spMkLst>
        </pc:spChg>
      </pc:sldChg>
      <pc:sldChg chg="modSp">
        <pc:chgData name="" userId="cd0c74fb1bdd7205" providerId="LiveId" clId="{95832AEA-FF0A-4C90-92D4-F774833709CC}" dt="2023-10-18T06:07:10.663" v="245" actId="20577"/>
        <pc:sldMkLst>
          <pc:docMk/>
          <pc:sldMk cId="0" sldId="390"/>
        </pc:sldMkLst>
        <pc:spChg chg="mod">
          <ac:chgData name="" userId="cd0c74fb1bdd7205" providerId="LiveId" clId="{95832AEA-FF0A-4C90-92D4-F774833709CC}" dt="2023-10-18T06:07:10.663" v="245" actId="20577"/>
          <ac:spMkLst>
            <pc:docMk/>
            <pc:sldMk cId="0" sldId="390"/>
            <ac:spMk id="21506" creationId="{00000000-0000-0000-0000-000000000000}"/>
          </ac:spMkLst>
        </pc:spChg>
      </pc:sldChg>
      <pc:sldChg chg="modSp">
        <pc:chgData name="" userId="cd0c74fb1bdd7205" providerId="LiveId" clId="{95832AEA-FF0A-4C90-92D4-F774833709CC}" dt="2023-10-18T06:07:54.718" v="264" actId="20577"/>
        <pc:sldMkLst>
          <pc:docMk/>
          <pc:sldMk cId="0" sldId="391"/>
        </pc:sldMkLst>
        <pc:spChg chg="mod">
          <ac:chgData name="" userId="cd0c74fb1bdd7205" providerId="LiveId" clId="{95832AEA-FF0A-4C90-92D4-F774833709CC}" dt="2023-10-18T06:07:54.718" v="264" actId="20577"/>
          <ac:spMkLst>
            <pc:docMk/>
            <pc:sldMk cId="0" sldId="391"/>
            <ac:spMk id="2" creationId="{00000000-0000-0000-0000-000000000000}"/>
          </ac:spMkLst>
        </pc:spChg>
      </pc:sldChg>
      <pc:sldChg chg="modSp">
        <pc:chgData name="" userId="cd0c74fb1bdd7205" providerId="LiveId" clId="{95832AEA-FF0A-4C90-92D4-F774833709CC}" dt="2023-10-18T06:08:55.868" v="266" actId="20577"/>
        <pc:sldMkLst>
          <pc:docMk/>
          <pc:sldMk cId="0" sldId="392"/>
        </pc:sldMkLst>
        <pc:spChg chg="mod">
          <ac:chgData name="" userId="cd0c74fb1bdd7205" providerId="LiveId" clId="{95832AEA-FF0A-4C90-92D4-F774833709CC}" dt="2023-10-18T06:08:55.868" v="266" actId="20577"/>
          <ac:spMkLst>
            <pc:docMk/>
            <pc:sldMk cId="0" sldId="392"/>
            <ac:spMk id="20482" creationId="{00000000-0000-0000-0000-000000000000}"/>
          </ac:spMkLst>
        </pc:spChg>
      </pc:sldChg>
      <pc:sldChg chg="modSp">
        <pc:chgData name="" userId="cd0c74fb1bdd7205" providerId="LiveId" clId="{95832AEA-FF0A-4C90-92D4-F774833709CC}" dt="2023-10-18T06:13:22.058" v="334" actId="255"/>
        <pc:sldMkLst>
          <pc:docMk/>
          <pc:sldMk cId="0" sldId="394"/>
        </pc:sldMkLst>
        <pc:spChg chg="mod">
          <ac:chgData name="" userId="cd0c74fb1bdd7205" providerId="LiveId" clId="{95832AEA-FF0A-4C90-92D4-F774833709CC}" dt="2023-10-18T06:13:22.058" v="334" actId="255"/>
          <ac:spMkLst>
            <pc:docMk/>
            <pc:sldMk cId="0" sldId="394"/>
            <ac:spMk id="24578" creationId="{00000000-0000-0000-0000-000000000000}"/>
          </ac:spMkLst>
        </pc:spChg>
      </pc:sldChg>
      <pc:sldChg chg="modSp">
        <pc:chgData name="" userId="cd0c74fb1bdd7205" providerId="LiveId" clId="{95832AEA-FF0A-4C90-92D4-F774833709CC}" dt="2023-10-18T05:58:03.871" v="83" actId="27636"/>
        <pc:sldMkLst>
          <pc:docMk/>
          <pc:sldMk cId="0" sldId="402"/>
        </pc:sldMkLst>
        <pc:spChg chg="mod">
          <ac:chgData name="" userId="cd0c74fb1bdd7205" providerId="LiveId" clId="{95832AEA-FF0A-4C90-92D4-F774833709CC}" dt="2023-10-18T05:58:03.871" v="83" actId="27636"/>
          <ac:spMkLst>
            <pc:docMk/>
            <pc:sldMk cId="0" sldId="402"/>
            <ac:spMk id="12291" creationId="{00000000-0000-0000-0000-000000000000}"/>
          </ac:spMkLst>
        </pc:spChg>
      </pc:sldChg>
      <pc:sldChg chg="modSp">
        <pc:chgData name="" userId="cd0c74fb1bdd7205" providerId="LiveId" clId="{95832AEA-FF0A-4C90-92D4-F774833709CC}" dt="2023-10-18T06:09:47.711" v="324" actId="113"/>
        <pc:sldMkLst>
          <pc:docMk/>
          <pc:sldMk cId="0" sldId="403"/>
        </pc:sldMkLst>
        <pc:spChg chg="mod">
          <ac:chgData name="" userId="cd0c74fb1bdd7205" providerId="LiveId" clId="{95832AEA-FF0A-4C90-92D4-F774833709CC}" dt="2023-10-18T06:09:47.711" v="324" actId="113"/>
          <ac:spMkLst>
            <pc:docMk/>
            <pc:sldMk cId="0" sldId="403"/>
            <ac:spMk id="24579" creationId="{00000000-0000-0000-0000-000000000000}"/>
          </ac:spMkLst>
        </pc:spChg>
      </pc:sldChg>
      <pc:sldChg chg="modSp">
        <pc:chgData name="" userId="cd0c74fb1bdd7205" providerId="LiveId" clId="{95832AEA-FF0A-4C90-92D4-F774833709CC}" dt="2023-10-18T05:54:31.914" v="69" actId="1076"/>
        <pc:sldMkLst>
          <pc:docMk/>
          <pc:sldMk cId="0" sldId="410"/>
        </pc:sldMkLst>
        <pc:spChg chg="mod">
          <ac:chgData name="" userId="cd0c74fb1bdd7205" providerId="LiveId" clId="{95832AEA-FF0A-4C90-92D4-F774833709CC}" dt="2023-10-18T05:54:27.376" v="68" actId="20577"/>
          <ac:spMkLst>
            <pc:docMk/>
            <pc:sldMk cId="0" sldId="410"/>
            <ac:spMk id="4" creationId="{00000000-0000-0000-0000-000000000000}"/>
          </ac:spMkLst>
        </pc:spChg>
        <pc:picChg chg="mod">
          <ac:chgData name="" userId="cd0c74fb1bdd7205" providerId="LiveId" clId="{95832AEA-FF0A-4C90-92D4-F774833709CC}" dt="2023-10-18T05:54:31.914" v="69" actId="1076"/>
          <ac:picMkLst>
            <pc:docMk/>
            <pc:sldMk cId="0" sldId="410"/>
            <ac:picMk id="2" creationId="{E355017F-6EEF-4D99-9CAD-83FC1279474A}"/>
          </ac:picMkLst>
        </pc:picChg>
      </pc:sldChg>
      <pc:sldChg chg="modSp">
        <pc:chgData name="" userId="cd0c74fb1bdd7205" providerId="LiveId" clId="{95832AEA-FF0A-4C90-92D4-F774833709CC}" dt="2023-10-18T05:56:10.642" v="79" actId="20577"/>
        <pc:sldMkLst>
          <pc:docMk/>
          <pc:sldMk cId="1978981240" sldId="411"/>
        </pc:sldMkLst>
        <pc:spChg chg="mod">
          <ac:chgData name="" userId="cd0c74fb1bdd7205" providerId="LiveId" clId="{95832AEA-FF0A-4C90-92D4-F774833709CC}" dt="2023-10-18T05:56:10.642" v="79" actId="20577"/>
          <ac:spMkLst>
            <pc:docMk/>
            <pc:sldMk cId="1978981240" sldId="411"/>
            <ac:spMk id="4" creationId="{00000000-0000-0000-0000-000000000000}"/>
          </ac:spMkLst>
        </pc:spChg>
      </pc:sldChg>
      <pc:sldChg chg="modSp">
        <pc:chgData name="" userId="cd0c74fb1bdd7205" providerId="LiveId" clId="{95832AEA-FF0A-4C90-92D4-F774833709CC}" dt="2023-10-18T06:10:59.405" v="326" actId="20577"/>
        <pc:sldMkLst>
          <pc:docMk/>
          <pc:sldMk cId="3817087111" sldId="429"/>
        </pc:sldMkLst>
        <pc:spChg chg="mod">
          <ac:chgData name="" userId="cd0c74fb1bdd7205" providerId="LiveId" clId="{95832AEA-FF0A-4C90-92D4-F774833709CC}" dt="2023-10-18T06:10:59.405" v="326" actId="20577"/>
          <ac:spMkLst>
            <pc:docMk/>
            <pc:sldMk cId="3817087111" sldId="429"/>
            <ac:spMk id="4" creationId="{21DEFA81-18CD-4ACF-8E71-D44B9D310166}"/>
          </ac:spMkLst>
        </pc:spChg>
      </pc:sldChg>
      <pc:sldChg chg="modSp">
        <pc:chgData name="" userId="cd0c74fb1bdd7205" providerId="LiveId" clId="{95832AEA-FF0A-4C90-92D4-F774833709CC}" dt="2023-10-18T05:55:01.329" v="72" actId="27636"/>
        <pc:sldMkLst>
          <pc:docMk/>
          <pc:sldMk cId="3863205823" sldId="432"/>
        </pc:sldMkLst>
        <pc:spChg chg="mod">
          <ac:chgData name="" userId="cd0c74fb1bdd7205" providerId="LiveId" clId="{95832AEA-FF0A-4C90-92D4-F774833709CC}" dt="2023-10-18T05:54:54.916" v="70" actId="255"/>
          <ac:spMkLst>
            <pc:docMk/>
            <pc:sldMk cId="3863205823" sldId="432"/>
            <ac:spMk id="2" creationId="{A2BA49E3-715E-4A63-8264-E5AEB7E97C5F}"/>
          </ac:spMkLst>
        </pc:spChg>
        <pc:spChg chg="mod">
          <ac:chgData name="" userId="cd0c74fb1bdd7205" providerId="LiveId" clId="{95832AEA-FF0A-4C90-92D4-F774833709CC}" dt="2023-10-18T05:55:01.329" v="72" actId="27636"/>
          <ac:spMkLst>
            <pc:docMk/>
            <pc:sldMk cId="3863205823" sldId="432"/>
            <ac:spMk id="3" creationId="{3DDDA8D6-CDEA-4328-B1F2-C9E373F5C2D0}"/>
          </ac:spMkLst>
        </pc:spChg>
      </pc:sldChg>
      <pc:sldChg chg="modSp">
        <pc:chgData name="" userId="cd0c74fb1bdd7205" providerId="LiveId" clId="{95832AEA-FF0A-4C90-92D4-F774833709CC}" dt="2023-10-18T05:56:40.636" v="80" actId="255"/>
        <pc:sldMkLst>
          <pc:docMk/>
          <pc:sldMk cId="2495241005" sldId="433"/>
        </pc:sldMkLst>
        <pc:spChg chg="mod">
          <ac:chgData name="" userId="cd0c74fb1bdd7205" providerId="LiveId" clId="{95832AEA-FF0A-4C90-92D4-F774833709CC}" dt="2023-10-18T05:56:40.636" v="80" actId="255"/>
          <ac:spMkLst>
            <pc:docMk/>
            <pc:sldMk cId="2495241005" sldId="433"/>
            <ac:spMk id="3" creationId="{8EDC3D57-0E59-4057-923F-5D1C49B16AB1}"/>
          </ac:spMkLst>
        </pc:spChg>
      </pc:sldChg>
      <pc:sldChg chg="modSp">
        <pc:chgData name="" userId="cd0c74fb1bdd7205" providerId="LiveId" clId="{95832AEA-FF0A-4C90-92D4-F774833709CC}" dt="2023-10-18T05:48:52.464" v="25" actId="14100"/>
        <pc:sldMkLst>
          <pc:docMk/>
          <pc:sldMk cId="807636026" sldId="434"/>
        </pc:sldMkLst>
        <pc:spChg chg="mod">
          <ac:chgData name="" userId="cd0c74fb1bdd7205" providerId="LiveId" clId="{95832AEA-FF0A-4C90-92D4-F774833709CC}" dt="2023-10-18T05:48:52.464" v="25" actId="14100"/>
          <ac:spMkLst>
            <pc:docMk/>
            <pc:sldMk cId="807636026" sldId="434"/>
            <ac:spMk id="6" creationId="{1F259FED-2084-469F-8CFF-D8E553B3301C}"/>
          </ac:spMkLst>
        </pc:spChg>
      </pc:sldChg>
      <pc:sldChg chg="modSp">
        <pc:chgData name="" userId="cd0c74fb1bdd7205" providerId="LiveId" clId="{95832AEA-FF0A-4C90-92D4-F774833709CC}" dt="2023-10-18T05:50:04.484" v="27" actId="27636"/>
        <pc:sldMkLst>
          <pc:docMk/>
          <pc:sldMk cId="2825972154" sldId="435"/>
        </pc:sldMkLst>
        <pc:spChg chg="mod">
          <ac:chgData name="" userId="cd0c74fb1bdd7205" providerId="LiveId" clId="{95832AEA-FF0A-4C90-92D4-F774833709CC}" dt="2023-10-18T05:50:04.484" v="27" actId="27636"/>
          <ac:spMkLst>
            <pc:docMk/>
            <pc:sldMk cId="2825972154" sldId="435"/>
            <ac:spMk id="3" creationId="{97811392-FA46-4F94-826C-C2832B430DC1}"/>
          </ac:spMkLst>
        </pc:spChg>
      </pc:sldChg>
      <pc:sldChg chg="modSp">
        <pc:chgData name="" userId="cd0c74fb1bdd7205" providerId="LiveId" clId="{95832AEA-FF0A-4C90-92D4-F774833709CC}" dt="2023-10-18T05:43:17.684" v="4" actId="115"/>
        <pc:sldMkLst>
          <pc:docMk/>
          <pc:sldMk cId="2359075724" sldId="436"/>
        </pc:sldMkLst>
        <pc:spChg chg="mod">
          <ac:chgData name="" userId="cd0c74fb1bdd7205" providerId="LiveId" clId="{95832AEA-FF0A-4C90-92D4-F774833709CC}" dt="2023-10-18T05:43:17.684" v="4" actId="115"/>
          <ac:spMkLst>
            <pc:docMk/>
            <pc:sldMk cId="2359075724" sldId="436"/>
            <ac:spMk id="5" creationId="{1C4FB09B-3ACE-4AC1-A73B-412E903A07BB}"/>
          </ac:spMkLst>
        </pc:spChg>
      </pc:sldChg>
      <pc:sldChg chg="modSp">
        <pc:chgData name="" userId="cd0c74fb1bdd7205" providerId="LiveId" clId="{95832AEA-FF0A-4C90-92D4-F774833709CC}" dt="2023-10-18T05:44:41.442" v="11" actId="255"/>
        <pc:sldMkLst>
          <pc:docMk/>
          <pc:sldMk cId="4010264960" sldId="437"/>
        </pc:sldMkLst>
        <pc:spChg chg="mod">
          <ac:chgData name="" userId="cd0c74fb1bdd7205" providerId="LiveId" clId="{95832AEA-FF0A-4C90-92D4-F774833709CC}" dt="2023-10-18T05:44:41.442" v="11" actId="255"/>
          <ac:spMkLst>
            <pc:docMk/>
            <pc:sldMk cId="4010264960" sldId="437"/>
            <ac:spMk id="3" creationId="{9461FBD4-D091-4CD8-A405-A67B37641D28}"/>
          </ac:spMkLst>
        </pc:spChg>
      </pc:sldChg>
      <pc:sldChg chg="modSp">
        <pc:chgData name="" userId="cd0c74fb1bdd7205" providerId="LiveId" clId="{95832AEA-FF0A-4C90-92D4-F774833709CC}" dt="2023-10-18T05:44:21.915" v="10" actId="27636"/>
        <pc:sldMkLst>
          <pc:docMk/>
          <pc:sldMk cId="4074751085" sldId="438"/>
        </pc:sldMkLst>
        <pc:spChg chg="mod">
          <ac:chgData name="" userId="cd0c74fb1bdd7205" providerId="LiveId" clId="{95832AEA-FF0A-4C90-92D4-F774833709CC}" dt="2023-10-18T05:44:12.657" v="8" actId="27636"/>
          <ac:spMkLst>
            <pc:docMk/>
            <pc:sldMk cId="4074751085" sldId="438"/>
            <ac:spMk id="5" creationId="{F9670E5A-DBE7-4F64-AEC9-80297367A9BF}"/>
          </ac:spMkLst>
        </pc:spChg>
        <pc:spChg chg="mod">
          <ac:chgData name="" userId="cd0c74fb1bdd7205" providerId="LiveId" clId="{95832AEA-FF0A-4C90-92D4-F774833709CC}" dt="2023-10-18T05:44:21.915" v="10" actId="27636"/>
          <ac:spMkLst>
            <pc:docMk/>
            <pc:sldMk cId="4074751085" sldId="438"/>
            <ac:spMk id="6" creationId="{A6AD3D53-320D-4848-806B-47F32D2BA4F9}"/>
          </ac:spMkLst>
        </pc:spChg>
      </pc:sldChg>
      <pc:sldChg chg="modSp">
        <pc:chgData name="" userId="cd0c74fb1bdd7205" providerId="LiveId" clId="{95832AEA-FF0A-4C90-92D4-F774833709CC}" dt="2023-10-18T05:43:50.818" v="6" actId="27636"/>
        <pc:sldMkLst>
          <pc:docMk/>
          <pc:sldMk cId="3611228071" sldId="439"/>
        </pc:sldMkLst>
        <pc:spChg chg="mod">
          <ac:chgData name="" userId="cd0c74fb1bdd7205" providerId="LiveId" clId="{95832AEA-FF0A-4C90-92D4-F774833709CC}" dt="2023-10-18T05:43:50.818" v="6" actId="27636"/>
          <ac:spMkLst>
            <pc:docMk/>
            <pc:sldMk cId="3611228071" sldId="439"/>
            <ac:spMk id="4" creationId="{5CB7C4B5-8861-44C1-91FE-E84B5EDF0A36}"/>
          </ac:spMkLst>
        </pc:spChg>
      </pc:sldChg>
      <pc:sldChg chg="modSp">
        <pc:chgData name="" userId="cd0c74fb1bdd7205" providerId="LiveId" clId="{95832AEA-FF0A-4C90-92D4-F774833709CC}" dt="2023-10-18T05:46:29.174" v="13" actId="14100"/>
        <pc:sldMkLst>
          <pc:docMk/>
          <pc:sldMk cId="3238106536" sldId="440"/>
        </pc:sldMkLst>
        <pc:spChg chg="mod">
          <ac:chgData name="" userId="cd0c74fb1bdd7205" providerId="LiveId" clId="{95832AEA-FF0A-4C90-92D4-F774833709CC}" dt="2023-10-18T05:46:29.174" v="13" actId="14100"/>
          <ac:spMkLst>
            <pc:docMk/>
            <pc:sldMk cId="3238106536" sldId="440"/>
            <ac:spMk id="3" creationId="{471BB215-9B01-404E-B6D3-ED4836575952}"/>
          </ac:spMkLst>
        </pc:spChg>
      </pc:sldChg>
      <pc:sldChg chg="modSp">
        <pc:chgData name="" userId="cd0c74fb1bdd7205" providerId="LiveId" clId="{95832AEA-FF0A-4C90-92D4-F774833709CC}" dt="2023-10-18T06:12:46.730" v="332" actId="255"/>
        <pc:sldMkLst>
          <pc:docMk/>
          <pc:sldMk cId="2007390323" sldId="442"/>
        </pc:sldMkLst>
        <pc:spChg chg="mod">
          <ac:chgData name="" userId="cd0c74fb1bdd7205" providerId="LiveId" clId="{95832AEA-FF0A-4C90-92D4-F774833709CC}" dt="2023-10-18T06:12:46.730" v="332" actId="255"/>
          <ac:spMkLst>
            <pc:docMk/>
            <pc:sldMk cId="2007390323" sldId="442"/>
            <ac:spMk id="3" creationId="{92C7D9C9-657A-40B6-AD9A-8CBA859FBC47}"/>
          </ac:spMkLst>
        </pc:spChg>
      </pc:sldChg>
      <pc:sldChg chg="modSp">
        <pc:chgData name="" userId="cd0c74fb1bdd7205" providerId="LiveId" clId="{95832AEA-FF0A-4C90-92D4-F774833709CC}" dt="2023-10-18T06:00:30.796" v="107" actId="27636"/>
        <pc:sldMkLst>
          <pc:docMk/>
          <pc:sldMk cId="1108353671" sldId="443"/>
        </pc:sldMkLst>
        <pc:spChg chg="mod">
          <ac:chgData name="" userId="cd0c74fb1bdd7205" providerId="LiveId" clId="{95832AEA-FF0A-4C90-92D4-F774833709CC}" dt="2023-10-18T06:00:30.796" v="107" actId="27636"/>
          <ac:spMkLst>
            <pc:docMk/>
            <pc:sldMk cId="1108353671" sldId="443"/>
            <ac:spMk id="3" creationId="{0B9AEFFD-C1E5-40C5-BA86-F03885911E58}"/>
          </ac:spMkLst>
        </pc:spChg>
      </pc:sldChg>
      <pc:sldChg chg="modSp">
        <pc:chgData name="" userId="cd0c74fb1bdd7205" providerId="LiveId" clId="{95832AEA-FF0A-4C90-92D4-F774833709CC}" dt="2023-10-18T06:03:50.562" v="116" actId="255"/>
        <pc:sldMkLst>
          <pc:docMk/>
          <pc:sldMk cId="112877763" sldId="447"/>
        </pc:sldMkLst>
        <pc:spChg chg="mod">
          <ac:chgData name="" userId="cd0c74fb1bdd7205" providerId="LiveId" clId="{95832AEA-FF0A-4C90-92D4-F774833709CC}" dt="2023-10-18T06:03:50.562" v="116" actId="255"/>
          <ac:spMkLst>
            <pc:docMk/>
            <pc:sldMk cId="112877763" sldId="447"/>
            <ac:spMk id="2" creationId="{AE297D92-8E1A-4A06-AE8C-F1A2044956EA}"/>
          </ac:spMkLst>
        </pc:spChg>
      </pc:sldChg>
      <pc:sldChg chg="modSp">
        <pc:chgData name="" userId="cd0c74fb1bdd7205" providerId="LiveId" clId="{95832AEA-FF0A-4C90-92D4-F774833709CC}" dt="2023-10-18T06:02:21.509" v="112" actId="115"/>
        <pc:sldMkLst>
          <pc:docMk/>
          <pc:sldMk cId="1808762869" sldId="449"/>
        </pc:sldMkLst>
        <pc:spChg chg="mod">
          <ac:chgData name="" userId="cd0c74fb1bdd7205" providerId="LiveId" clId="{95832AEA-FF0A-4C90-92D4-F774833709CC}" dt="2023-10-18T06:02:21.509" v="112" actId="115"/>
          <ac:spMkLst>
            <pc:docMk/>
            <pc:sldMk cId="1808762869" sldId="449"/>
            <ac:spMk id="2" creationId="{DF6B13EF-24F7-48CC-BC65-271F2E745B98}"/>
          </ac:spMkLst>
        </pc:spChg>
        <pc:picChg chg="mod">
          <ac:chgData name="" userId="cd0c74fb1bdd7205" providerId="LiveId" clId="{95832AEA-FF0A-4C90-92D4-F774833709CC}" dt="2023-10-18T06:02:02.140" v="110" actId="1076"/>
          <ac:picMkLst>
            <pc:docMk/>
            <pc:sldMk cId="1808762869" sldId="449"/>
            <ac:picMk id="3" creationId="{82DDD96D-141C-44B5-8B53-C4F25AF1273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B22449F8-AE69-4044-BD53-0B48389021E1}" type="datetime1">
              <a:rPr lang="en-US"/>
              <a:pPr>
                <a:defRPr/>
              </a:pPr>
              <a:t>3/18/2024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99C2B7B-D066-4165-B8A3-3E09AC58897C}" type="slidenum">
              <a:rPr lang="en-US" altLang="en-US"/>
              <a:pPr>
                <a:defRPr/>
              </a:pPr>
              <a:t>‹#›</a:t>
            </a:fld>
            <a:endParaRPr lang="en-US" altLang="en-US"/>
          </a:p>
        </p:txBody>
      </p:sp>
    </p:spTree>
    <p:extLst>
      <p:ext uri="{BB962C8B-B14F-4D97-AF65-F5344CB8AC3E}">
        <p14:creationId xmlns:p14="http://schemas.microsoft.com/office/powerpoint/2010/main" val="3847173513"/>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charset="0"/>
              </a:defRPr>
            </a:lvl1pPr>
          </a:lstStyle>
          <a:p>
            <a:pPr>
              <a:defRPr/>
            </a:pPr>
            <a:fld id="{5F171028-F71D-4899-9E2B-3FC2AA559BE2}" type="datetime1">
              <a:rPr lang="en-US"/>
              <a:pPr>
                <a:defRPr/>
              </a:pPr>
              <a:t>3/18/2024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1D7A13D-36A6-47CF-BD45-C98C89A3B1CD}" type="slidenum">
              <a:rPr lang="en-US" altLang="en-US"/>
              <a:pPr>
                <a:defRPr/>
              </a:pPr>
              <a:t>‹#›</a:t>
            </a:fld>
            <a:endParaRPr lang="en-US" altLang="en-US"/>
          </a:p>
        </p:txBody>
      </p:sp>
    </p:spTree>
    <p:extLst>
      <p:ext uri="{BB962C8B-B14F-4D97-AF65-F5344CB8AC3E}">
        <p14:creationId xmlns:p14="http://schemas.microsoft.com/office/powerpoint/2010/main" val="2498154041"/>
      </p:ext>
    </p:extLst>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p:nvPr>
        </p:nvSpPr>
        <p:spPr/>
        <p:txBody>
          <a:bodyPr/>
          <a:lstStyle/>
          <a:p>
            <a:pPr>
              <a:defRPr/>
            </a:pPr>
            <a:endParaRPr lang="en-US"/>
          </a:p>
        </p:txBody>
      </p:sp>
      <p:sp>
        <p:nvSpPr>
          <p:cNvPr id="5" name="Slide Number Placeholder 4"/>
          <p:cNvSpPr>
            <a:spLocks noGrp="1"/>
          </p:cNvSpPr>
          <p:nvPr>
            <p:ph type="sldNum" sz="quarter" idx="5"/>
          </p:nvPr>
        </p:nvSpPr>
        <p:spPr/>
        <p:txBody>
          <a:bodyPr/>
          <a:lstStyle/>
          <a:p>
            <a:pPr>
              <a:defRPr/>
            </a:pPr>
            <a:fld id="{91D7A13D-36A6-47CF-BD45-C98C89A3B1CD}" type="slidenum">
              <a:rPr lang="en-US" altLang="en-US" smtClean="0"/>
              <a:pPr>
                <a:defRPr/>
              </a:pPr>
              <a:t>1</a:t>
            </a:fld>
            <a:endParaRPr lang="en-US" altLang="en-US"/>
          </a:p>
        </p:txBody>
      </p:sp>
    </p:spTree>
    <p:extLst>
      <p:ext uri="{BB962C8B-B14F-4D97-AF65-F5344CB8AC3E}">
        <p14:creationId xmlns:p14="http://schemas.microsoft.com/office/powerpoint/2010/main" val="2617460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0E44AE92-A00B-4A9E-9436-23A44CBBC7E1}" type="slidenum">
              <a:rPr lang="en-US" altLang="ro-RO">
                <a:latin typeface="Arial" charset="0"/>
              </a:rPr>
              <a:pPr>
                <a:spcBef>
                  <a:spcPct val="0"/>
                </a:spcBef>
              </a:pPr>
              <a:t>19</a:t>
            </a:fld>
            <a:endParaRPr lang="en-US" altLang="ro-RO">
              <a:latin typeface="Arial" charset="0"/>
            </a:endParaRPr>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o-RO" altLang="ro-RO"/>
          </a:p>
        </p:txBody>
      </p:sp>
      <p:sp>
        <p:nvSpPr>
          <p:cNvPr id="39941" name="Header Placeholder 4"/>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endParaRPr lang="ro-RO" altLang="ro-RO">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300" y="2404534"/>
            <a:ext cx="5825202" cy="1646302"/>
          </a:xfrm>
        </p:spPr>
        <p:txBody>
          <a:bodyPr anchor="b">
            <a:noAutofit/>
          </a:bodyPr>
          <a:lstStyle>
            <a:lvl1pPr algn="r">
              <a:defRPr sz="405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300" y="4050834"/>
            <a:ext cx="5825202" cy="1096899"/>
          </a:xfrm>
        </p:spPr>
        <p:txBody>
          <a:bodyPr anchor="t"/>
          <a:lstStyle>
            <a:lvl1pPr marL="0" indent="0" algn="r">
              <a:buNone/>
              <a:defRPr>
                <a:solidFill>
                  <a:schemeClr val="tx1">
                    <a:lumMod val="95000"/>
                    <a:lumOff val="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343185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609600"/>
            <a:ext cx="6447501" cy="3403600"/>
          </a:xfrm>
        </p:spPr>
        <p:txBody>
          <a:bodyPr anchor="ctr">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4470400"/>
            <a:ext cx="6447501" cy="157096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322618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8500" y="609600"/>
            <a:ext cx="6070601" cy="302260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024604" y="3632200"/>
            <a:ext cx="5418393" cy="381000"/>
          </a:xfrm>
        </p:spPr>
        <p:txBody>
          <a:bodyPr anchor="ctr">
            <a:noAutofit/>
          </a:bodyPr>
          <a:lstStyle>
            <a:lvl1pPr marL="0" indent="0">
              <a:buFontTx/>
              <a:buNone/>
              <a:defRPr sz="1200">
                <a:solidFill>
                  <a:schemeClr val="tx1">
                    <a:lumMod val="50000"/>
                    <a:lumOff val="50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4470400"/>
            <a:ext cx="6447501" cy="1570962"/>
          </a:xfrm>
        </p:spPr>
        <p:txBody>
          <a:bodyPr anchor="ctr">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
        <p:nvSpPr>
          <p:cNvPr id="20" name="TextBox 19"/>
          <p:cNvSpPr txBox="1"/>
          <p:nvPr/>
        </p:nvSpPr>
        <p:spPr>
          <a:xfrm>
            <a:off x="406403" y="790378"/>
            <a:ext cx="457200" cy="5847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6669758" y="2886556"/>
            <a:ext cx="457200" cy="5847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latin typeface="Arial"/>
              </a:rPr>
              <a:t>”</a:t>
            </a:r>
            <a:endParaRPr lang="en-US" sz="1350" dirty="0">
              <a:solidFill>
                <a:schemeClr val="accent1">
                  <a:lumMod val="60000"/>
                  <a:lumOff val="40000"/>
                </a:schemeClr>
              </a:solidFill>
              <a:latin typeface="Arial"/>
            </a:endParaRPr>
          </a:p>
        </p:txBody>
      </p:sp>
    </p:spTree>
    <p:extLst>
      <p:ext uri="{BB962C8B-B14F-4D97-AF65-F5344CB8AC3E}">
        <p14:creationId xmlns:p14="http://schemas.microsoft.com/office/powerpoint/2010/main" val="463168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08001" y="1931988"/>
            <a:ext cx="6447501" cy="2595460"/>
          </a:xfrm>
        </p:spPr>
        <p:txBody>
          <a:bodyPr anchor="b">
            <a:normAutofit/>
          </a:bodyPr>
          <a:lstStyle>
            <a:lvl1pPr algn="l">
              <a:defRPr sz="3300" b="0" cap="none"/>
            </a:lvl1pPr>
          </a:lstStyle>
          <a:p>
            <a:r>
              <a:rPr lang="en-US"/>
              <a:t>Click to edit Master title style</a:t>
            </a:r>
            <a:endParaRPr lang="en-US" dirty="0"/>
          </a:p>
        </p:txBody>
      </p:sp>
      <p:sp>
        <p:nvSpPr>
          <p:cNvPr id="3" name="Text Placeholder 2"/>
          <p:cNvSpPr>
            <a:spLocks noGrp="1"/>
          </p:cNvSpPr>
          <p:nvPr>
            <p:ph type="body" idx="1"/>
          </p:nvPr>
        </p:nvSpPr>
        <p:spPr>
          <a:xfrm>
            <a:off x="508001" y="4527448"/>
            <a:ext cx="6447501" cy="1513914"/>
          </a:xfrm>
        </p:spPr>
        <p:txBody>
          <a:bodyPr anchor="t">
            <a:normAutofit/>
          </a:bodyPr>
          <a:lstStyle>
            <a:lvl1pPr marL="0" indent="0" algn="l">
              <a:buNone/>
              <a:defRPr sz="135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955719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98500" y="609600"/>
            <a:ext cx="6070601" cy="302260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4013200"/>
            <a:ext cx="6447502" cy="514248"/>
          </a:xfrm>
        </p:spPr>
        <p:txBody>
          <a:bodyPr anchor="b">
            <a:noAutofit/>
          </a:bodyPr>
          <a:lstStyle>
            <a:lvl1pPr marL="0" indent="0">
              <a:buFontTx/>
              <a:buNone/>
              <a:defRPr sz="1800">
                <a:solidFill>
                  <a:schemeClr val="tx1">
                    <a:lumMod val="75000"/>
                    <a:lumOff val="25000"/>
                  </a:schemeClr>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4527448"/>
            <a:ext cx="6447501" cy="1513914"/>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
        <p:nvSpPr>
          <p:cNvPr id="24" name="TextBox 23"/>
          <p:cNvSpPr txBox="1"/>
          <p:nvPr/>
        </p:nvSpPr>
        <p:spPr>
          <a:xfrm>
            <a:off x="406403" y="790378"/>
            <a:ext cx="457200" cy="5847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669758" y="2886556"/>
            <a:ext cx="457200" cy="584776"/>
          </a:xfrm>
          <a:prstGeom prst="rect">
            <a:avLst/>
          </a:prstGeom>
        </p:spPr>
        <p:txBody>
          <a:bodyPr vert="horz" lIns="68580" tIns="34290" rIns="68580" bIns="34290" rtlCol="0" anchor="ctr">
            <a:noAutofit/>
          </a:bodyPr>
          <a:lstStyle/>
          <a:p>
            <a:pPr lvl="0"/>
            <a:r>
              <a:rPr lang="en-US" sz="6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3389626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514350" y="609600"/>
            <a:ext cx="6441152" cy="3022600"/>
          </a:xfrm>
        </p:spPr>
        <p:txBody>
          <a:bodyPr anchor="ctr">
            <a:normAutofit/>
          </a:bodyPr>
          <a:lstStyle>
            <a:lvl1pPr algn="l">
              <a:defRPr sz="33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507999" y="4013200"/>
            <a:ext cx="6447502" cy="514248"/>
          </a:xfrm>
        </p:spPr>
        <p:txBody>
          <a:bodyPr anchor="b">
            <a:noAutofit/>
          </a:bodyPr>
          <a:lstStyle>
            <a:lvl1pPr marL="0" indent="0">
              <a:buFontTx/>
              <a:buNone/>
              <a:defRPr sz="1800">
                <a:solidFill>
                  <a:schemeClr val="accent1"/>
                </a:solidFill>
              </a:defRPr>
            </a:lvl1pPr>
            <a:lvl2pPr marL="342900" indent="0">
              <a:buFontTx/>
              <a:buNone/>
              <a:defRPr/>
            </a:lvl2pPr>
            <a:lvl3pPr marL="685800" indent="0">
              <a:buFontTx/>
              <a:buNone/>
              <a:defRPr/>
            </a:lvl3pPr>
            <a:lvl4pPr marL="1028700" indent="0">
              <a:buFontTx/>
              <a:buNone/>
              <a:defRPr/>
            </a:lvl4pPr>
            <a:lvl5pPr marL="1371600" indent="0">
              <a:buFontTx/>
              <a:buNone/>
              <a:defRPr/>
            </a:lvl5pPr>
          </a:lstStyle>
          <a:p>
            <a:pPr lvl="0"/>
            <a:r>
              <a:rPr lang="en-US"/>
              <a:t>Click to edit Master text styles</a:t>
            </a:r>
          </a:p>
        </p:txBody>
      </p:sp>
      <p:sp>
        <p:nvSpPr>
          <p:cNvPr id="3" name="Text Placeholder 2"/>
          <p:cNvSpPr>
            <a:spLocks noGrp="1"/>
          </p:cNvSpPr>
          <p:nvPr>
            <p:ph type="body" idx="1"/>
          </p:nvPr>
        </p:nvSpPr>
        <p:spPr>
          <a:xfrm>
            <a:off x="508001" y="4527448"/>
            <a:ext cx="6447501" cy="1513914"/>
          </a:xfrm>
        </p:spPr>
        <p:txBody>
          <a:bodyPr anchor="t">
            <a:normAutofit/>
          </a:bodyPr>
          <a:lstStyle>
            <a:lvl1pPr marL="0" indent="0" algn="l">
              <a:buNone/>
              <a:defRPr sz="1350">
                <a:solidFill>
                  <a:schemeClr val="tx1">
                    <a:lumMod val="50000"/>
                    <a:lumOff val="5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2003130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424766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5755" y="609600"/>
            <a:ext cx="978557"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508001" y="609600"/>
            <a:ext cx="5295113"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820111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700">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normAutofit/>
          </a:bodyPr>
          <a:lstStyle>
            <a:lvl1pPr algn="just">
              <a:defRPr sz="1500">
                <a:solidFill>
                  <a:schemeClr val="tx1">
                    <a:lumMod val="95000"/>
                    <a:lumOff val="5000"/>
                  </a:schemeClr>
                </a:solidFill>
                <a:latin typeface="Calibri" panose="020F0502020204030204" pitchFamily="34" charset="0"/>
                <a:cs typeface="Calibri" panose="020F0502020204030204" pitchFamily="34" charset="0"/>
              </a:defRPr>
            </a:lvl1pPr>
            <a:lvl2pPr algn="just">
              <a:defRPr sz="1500">
                <a:solidFill>
                  <a:schemeClr val="tx1">
                    <a:lumMod val="95000"/>
                    <a:lumOff val="5000"/>
                  </a:schemeClr>
                </a:solidFill>
                <a:latin typeface="Calibri" panose="020F0502020204030204" pitchFamily="34" charset="0"/>
                <a:cs typeface="Calibri" panose="020F0502020204030204" pitchFamily="34" charset="0"/>
              </a:defRPr>
            </a:lvl2pPr>
            <a:lvl3pPr algn="just">
              <a:defRPr sz="1500">
                <a:solidFill>
                  <a:schemeClr val="tx1">
                    <a:lumMod val="95000"/>
                    <a:lumOff val="5000"/>
                  </a:schemeClr>
                </a:solidFill>
                <a:latin typeface="Calibri" panose="020F0502020204030204" pitchFamily="34" charset="0"/>
                <a:cs typeface="Calibri" panose="020F0502020204030204" pitchFamily="34" charset="0"/>
              </a:defRPr>
            </a:lvl3pPr>
            <a:lvl4pPr algn="just">
              <a:defRPr sz="1500">
                <a:solidFill>
                  <a:schemeClr val="tx1">
                    <a:lumMod val="95000"/>
                    <a:lumOff val="5000"/>
                  </a:schemeClr>
                </a:solidFill>
                <a:latin typeface="Calibri" panose="020F0502020204030204" pitchFamily="34" charset="0"/>
                <a:cs typeface="Calibri" panose="020F0502020204030204" pitchFamily="34" charset="0"/>
              </a:defRPr>
            </a:lvl4pPr>
            <a:lvl5pPr algn="just">
              <a:defRPr sz="1500">
                <a:solidFill>
                  <a:schemeClr val="tx1">
                    <a:lumMod val="95000"/>
                    <a:lumOff val="5000"/>
                  </a:schemeClr>
                </a:solidFill>
                <a:latin typeface="Calibri" panose="020F0502020204030204" pitchFamily="34" charset="0"/>
                <a:cs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540991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08001" y="2700868"/>
            <a:ext cx="6447501" cy="1826581"/>
          </a:xfrm>
        </p:spPr>
        <p:txBody>
          <a:bodyPr anchor="b"/>
          <a:lstStyle>
            <a:lvl1pPr algn="l">
              <a:defRPr sz="3000" b="0" cap="none">
                <a:latin typeface="Calibri" panose="020F0502020204030204" pitchFamily="34" charset="0"/>
                <a:cs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508001" y="4527448"/>
            <a:ext cx="6447501" cy="860400"/>
          </a:xfrm>
        </p:spPr>
        <p:txBody>
          <a:bodyPr anchor="t">
            <a:normAutofit/>
          </a:bodyPr>
          <a:lstStyle>
            <a:lvl1pPr marL="0" indent="0" algn="l">
              <a:buNone/>
              <a:defRPr sz="900">
                <a:solidFill>
                  <a:schemeClr val="tx1">
                    <a:lumMod val="95000"/>
                    <a:lumOff val="5000"/>
                  </a:schemeClr>
                </a:solidFill>
                <a:latin typeface="Calibri" panose="020F0502020204030204" pitchFamily="34" charset="0"/>
                <a:cs typeface="Calibri" panose="020F0502020204030204" pitchFamily="34" charset="0"/>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916929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08001" y="2160589"/>
            <a:ext cx="3138026"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17477" y="2160590"/>
            <a:ext cx="3138026"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69943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506809" y="2160983"/>
            <a:ext cx="3139217" cy="576262"/>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506809" y="2737246"/>
            <a:ext cx="31392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16287" y="2160983"/>
            <a:ext cx="3139214" cy="576262"/>
          </a:xfrm>
        </p:spPr>
        <p:txBody>
          <a:bodyPr anchor="b">
            <a:noAutofit/>
          </a:bodyPr>
          <a:lstStyle>
            <a:lvl1pPr marL="0" indent="0">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816288" y="2737246"/>
            <a:ext cx="313921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1964659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8001" y="609600"/>
            <a:ext cx="6447501"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975139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3809409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1498604"/>
            <a:ext cx="2890896" cy="1278466"/>
          </a:xfrm>
        </p:spPr>
        <p:txBody>
          <a:bodyPr anchor="b">
            <a:normAutofit/>
          </a:bodyPr>
          <a:lstStyle>
            <a:lvl1pPr>
              <a:defRPr sz="1500"/>
            </a:lvl1pPr>
          </a:lstStyle>
          <a:p>
            <a:r>
              <a:rPr lang="en-US"/>
              <a:t>Click to edit Master title style</a:t>
            </a:r>
            <a:endParaRPr lang="en-US" dirty="0"/>
          </a:p>
        </p:txBody>
      </p:sp>
      <p:sp>
        <p:nvSpPr>
          <p:cNvPr id="3" name="Content Placeholder 2"/>
          <p:cNvSpPr>
            <a:spLocks noGrp="1"/>
          </p:cNvSpPr>
          <p:nvPr>
            <p:ph idx="1"/>
          </p:nvPr>
        </p:nvSpPr>
        <p:spPr>
          <a:xfrm>
            <a:off x="3570346" y="514925"/>
            <a:ext cx="3385156"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08001" y="2777069"/>
            <a:ext cx="2890896" cy="2584449"/>
          </a:xfrm>
        </p:spPr>
        <p:txBody>
          <a:bodyPr>
            <a:normAutofit/>
          </a:bodyPr>
          <a:lstStyle>
            <a:lvl1pPr marL="0" indent="0">
              <a:buNone/>
              <a:defRPr sz="1050"/>
            </a:lvl1pPr>
            <a:lvl2pPr marL="342797" indent="0">
              <a:buNone/>
              <a:defRPr sz="1050"/>
            </a:lvl2pPr>
            <a:lvl3pPr marL="685595" indent="0">
              <a:buNone/>
              <a:defRPr sz="900"/>
            </a:lvl3pPr>
            <a:lvl4pPr marL="1028392" indent="0">
              <a:buNone/>
              <a:defRPr sz="750"/>
            </a:lvl4pPr>
            <a:lvl5pPr marL="1371188" indent="0">
              <a:buNone/>
              <a:defRPr sz="750"/>
            </a:lvl5pPr>
            <a:lvl6pPr marL="1713986" indent="0">
              <a:buNone/>
              <a:defRPr sz="750"/>
            </a:lvl6pPr>
            <a:lvl7pPr marL="2056783" indent="0">
              <a:buNone/>
              <a:defRPr sz="750"/>
            </a:lvl7pPr>
            <a:lvl8pPr marL="2399580" indent="0">
              <a:buNone/>
              <a:defRPr sz="750"/>
            </a:lvl8pPr>
            <a:lvl9pPr marL="2742377"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847476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800600"/>
            <a:ext cx="6447500" cy="566738"/>
          </a:xfrm>
        </p:spPr>
        <p:txBody>
          <a:bodyPr anchor="b">
            <a:normAutofit/>
          </a:bodyPr>
          <a:lstStyle>
            <a:lvl1pPr algn="l">
              <a:defRPr sz="18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8001" y="609600"/>
            <a:ext cx="6447501" cy="3845718"/>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dirty="0"/>
              <a:t>Click icon to add picture</a:t>
            </a:r>
          </a:p>
        </p:txBody>
      </p:sp>
      <p:sp>
        <p:nvSpPr>
          <p:cNvPr id="4" name="Text Placeholder 3"/>
          <p:cNvSpPr>
            <a:spLocks noGrp="1"/>
          </p:cNvSpPr>
          <p:nvPr>
            <p:ph type="body" sz="half" idx="2"/>
          </p:nvPr>
        </p:nvSpPr>
        <p:spPr>
          <a:xfrm>
            <a:off x="508001" y="5367338"/>
            <a:ext cx="6447500" cy="674024"/>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E2B0BD37-CE2B-4AB1-8EF0-5ACFEFF1C3E9}" type="datetimeFigureOut">
              <a:rPr lang="en-US" smtClean="0"/>
              <a:t>3/18/2024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810E6DB-4131-4765-BE79-34A53A1CDE53}" type="slidenum">
              <a:rPr lang="en-US" smtClean="0"/>
              <a:t>‹#›</a:t>
            </a:fld>
            <a:endParaRPr lang="en-US" dirty="0"/>
          </a:p>
        </p:txBody>
      </p:sp>
    </p:spTree>
    <p:extLst>
      <p:ext uri="{BB962C8B-B14F-4D97-AF65-F5344CB8AC3E}">
        <p14:creationId xmlns:p14="http://schemas.microsoft.com/office/powerpoint/2010/main" val="2260793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9144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508001" y="609600"/>
            <a:ext cx="6447501"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08001" y="2160590"/>
            <a:ext cx="6447501"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3850" y="6041363"/>
            <a:ext cx="683954"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E2B0BD37-CE2B-4AB1-8EF0-5ACFEFF1C3E9}" type="datetimeFigureOut">
              <a:rPr lang="en-US" smtClean="0"/>
              <a:t>3/18/2024</a:t>
            </a:fld>
            <a:endParaRPr lang="en-US" dirty="0"/>
          </a:p>
        </p:txBody>
      </p:sp>
      <p:sp>
        <p:nvSpPr>
          <p:cNvPr id="5" name="Footer Placeholder 4"/>
          <p:cNvSpPr>
            <a:spLocks noGrp="1"/>
          </p:cNvSpPr>
          <p:nvPr>
            <p:ph type="ftr" sz="quarter" idx="3"/>
          </p:nvPr>
        </p:nvSpPr>
        <p:spPr>
          <a:xfrm>
            <a:off x="508001" y="6041363"/>
            <a:ext cx="4723209" cy="365125"/>
          </a:xfrm>
          <a:prstGeom prst="rect">
            <a:avLst/>
          </a:prstGeom>
        </p:spPr>
        <p:txBody>
          <a:bodyPr vert="horz" lIns="91440" tIns="45720" rIns="91440" bIns="45720" rtlCol="0" anchor="ctr"/>
          <a:lstStyle>
            <a:lvl1pPr algn="l">
              <a:defRPr sz="67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2998" y="6041363"/>
            <a:ext cx="512504" cy="365125"/>
          </a:xfrm>
          <a:prstGeom prst="rect">
            <a:avLst/>
          </a:prstGeom>
        </p:spPr>
        <p:txBody>
          <a:bodyPr vert="horz" lIns="91440" tIns="45720" rIns="91440" bIns="45720" rtlCol="0" anchor="ctr"/>
          <a:lstStyle>
            <a:lvl1pPr algn="r">
              <a:defRPr sz="675">
                <a:solidFill>
                  <a:schemeClr val="accent1"/>
                </a:solidFill>
              </a:defRPr>
            </a:lvl1pPr>
          </a:lstStyle>
          <a:p>
            <a:fld id="{9810E6DB-4131-4765-BE79-34A53A1CDE53}" type="slidenum">
              <a:rPr lang="en-US" smtClean="0"/>
              <a:t>‹#›</a:t>
            </a:fld>
            <a:endParaRPr lang="en-US" dirty="0"/>
          </a:p>
        </p:txBody>
      </p:sp>
    </p:spTree>
    <p:extLst>
      <p:ext uri="{BB962C8B-B14F-4D97-AF65-F5344CB8AC3E}">
        <p14:creationId xmlns:p14="http://schemas.microsoft.com/office/powerpoint/2010/main" val="2469266110"/>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Lst>
  <p:txStyles>
    <p:titleStyle>
      <a:lvl1pPr algn="just" defTabSz="342900" rtl="0" eaLnBrk="1" latinLnBrk="0" hangingPunct="1">
        <a:spcBef>
          <a:spcPct val="0"/>
        </a:spcBef>
        <a:buNone/>
        <a:defRPr sz="2700" kern="1200">
          <a:solidFill>
            <a:schemeClr val="accent1"/>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just" defTabSz="342900" rtl="0" eaLnBrk="1" latinLnBrk="0" hangingPunct="1">
        <a:spcBef>
          <a:spcPts val="750"/>
        </a:spcBef>
        <a:spcAft>
          <a:spcPts val="0"/>
        </a:spcAft>
        <a:buClr>
          <a:schemeClr val="accent1"/>
        </a:buClr>
        <a:buSzPct val="80000"/>
        <a:buFont typeface="Wingdings 3" charset="2"/>
        <a:buChar char=""/>
        <a:defRPr sz="1500" kern="1200">
          <a:solidFill>
            <a:schemeClr val="tx1">
              <a:lumMod val="95000"/>
              <a:lumOff val="5000"/>
            </a:schemeClr>
          </a:solidFill>
          <a:latin typeface="Calibri" panose="020F0502020204030204" pitchFamily="34" charset="0"/>
          <a:ea typeface="+mn-ea"/>
          <a:cs typeface="Calibri" panose="020F0502020204030204" pitchFamily="34" charset="0"/>
        </a:defRPr>
      </a:lvl1pPr>
      <a:lvl2pPr marL="557213" indent="-214313" algn="just" defTabSz="342900" rtl="0" eaLnBrk="1" latinLnBrk="0" hangingPunct="1">
        <a:spcBef>
          <a:spcPts val="750"/>
        </a:spcBef>
        <a:spcAft>
          <a:spcPts val="0"/>
        </a:spcAft>
        <a:buClr>
          <a:schemeClr val="accent1"/>
        </a:buClr>
        <a:buSzPct val="80000"/>
        <a:buFont typeface="Wingdings 3" charset="2"/>
        <a:buChar char=""/>
        <a:defRPr sz="1500" kern="1200">
          <a:solidFill>
            <a:schemeClr val="tx1">
              <a:lumMod val="95000"/>
              <a:lumOff val="5000"/>
            </a:schemeClr>
          </a:solidFill>
          <a:latin typeface="Calibri" panose="020F0502020204030204" pitchFamily="34" charset="0"/>
          <a:ea typeface="+mn-ea"/>
          <a:cs typeface="Calibri" panose="020F0502020204030204" pitchFamily="34" charset="0"/>
        </a:defRPr>
      </a:lvl2pPr>
      <a:lvl3pPr marL="857250" indent="-171450" algn="just" defTabSz="342900" rtl="0" eaLnBrk="1" latinLnBrk="0" hangingPunct="1">
        <a:spcBef>
          <a:spcPts val="750"/>
        </a:spcBef>
        <a:spcAft>
          <a:spcPts val="0"/>
        </a:spcAft>
        <a:buClr>
          <a:schemeClr val="accent1"/>
        </a:buClr>
        <a:buSzPct val="80000"/>
        <a:buFont typeface="Wingdings 3" charset="2"/>
        <a:buChar char=""/>
        <a:defRPr sz="1500" kern="1200">
          <a:solidFill>
            <a:schemeClr val="tx1">
              <a:lumMod val="95000"/>
              <a:lumOff val="5000"/>
            </a:schemeClr>
          </a:solidFill>
          <a:latin typeface="Calibri" panose="020F0502020204030204" pitchFamily="34" charset="0"/>
          <a:ea typeface="+mn-ea"/>
          <a:cs typeface="Calibri" panose="020F0502020204030204" pitchFamily="34" charset="0"/>
        </a:defRPr>
      </a:lvl3pPr>
      <a:lvl4pPr marL="1200150" indent="-171450" algn="just" defTabSz="342900" rtl="0" eaLnBrk="1" latinLnBrk="0" hangingPunct="1">
        <a:spcBef>
          <a:spcPts val="750"/>
        </a:spcBef>
        <a:spcAft>
          <a:spcPts val="0"/>
        </a:spcAft>
        <a:buClr>
          <a:schemeClr val="accent1"/>
        </a:buClr>
        <a:buSzPct val="80000"/>
        <a:buFont typeface="Wingdings 3" charset="2"/>
        <a:buChar char=""/>
        <a:defRPr sz="1500" kern="1200">
          <a:solidFill>
            <a:schemeClr val="tx1">
              <a:lumMod val="95000"/>
              <a:lumOff val="5000"/>
            </a:schemeClr>
          </a:solidFill>
          <a:latin typeface="Calibri" panose="020F0502020204030204" pitchFamily="34" charset="0"/>
          <a:ea typeface="+mn-ea"/>
          <a:cs typeface="Calibri" panose="020F0502020204030204" pitchFamily="34" charset="0"/>
        </a:defRPr>
      </a:lvl4pPr>
      <a:lvl5pPr marL="1543050" indent="-171450" algn="just" defTabSz="342900" rtl="0" eaLnBrk="1" latinLnBrk="0" hangingPunct="1">
        <a:spcBef>
          <a:spcPts val="750"/>
        </a:spcBef>
        <a:spcAft>
          <a:spcPts val="0"/>
        </a:spcAft>
        <a:buClr>
          <a:schemeClr val="accent1"/>
        </a:buClr>
        <a:buSzPct val="80000"/>
        <a:buFont typeface="Wingdings 3" charset="2"/>
        <a:buChar char=""/>
        <a:defRPr sz="1500" kern="1200">
          <a:solidFill>
            <a:schemeClr val="tx1">
              <a:lumMod val="95000"/>
              <a:lumOff val="5000"/>
            </a:schemeClr>
          </a:solidFill>
          <a:latin typeface="Calibri" panose="020F0502020204030204" pitchFamily="34" charset="0"/>
          <a:ea typeface="+mn-ea"/>
          <a:cs typeface="Calibri" panose="020F0502020204030204" pitchFamily="34" charset="0"/>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3A43C-3033-B8A0-F66A-E7722326A266}"/>
              </a:ext>
            </a:extLst>
          </p:cNvPr>
          <p:cNvSpPr>
            <a:spLocks noGrp="1"/>
          </p:cNvSpPr>
          <p:nvPr>
            <p:ph type="ctrTitle"/>
          </p:nvPr>
        </p:nvSpPr>
        <p:spPr>
          <a:xfrm>
            <a:off x="536331" y="3284984"/>
            <a:ext cx="8071338" cy="1909689"/>
          </a:xfrm>
        </p:spPr>
        <p:txBody>
          <a:bodyPr/>
          <a:lstStyle/>
          <a:p>
            <a:pPr algn="ctr"/>
            <a:r>
              <a:rPr lang="ro-RO" sz="2700" dirty="0"/>
              <a:t>BIOSINT - </a:t>
            </a:r>
            <a:r>
              <a:rPr lang="en-GB" sz="2700" dirty="0"/>
              <a:t>EU TRAINING</a:t>
            </a:r>
            <a:br>
              <a:rPr lang="en-GB" sz="2700" dirty="0"/>
            </a:br>
            <a:r>
              <a:rPr lang="en-GB" sz="2700" dirty="0"/>
              <a:t>VICTOR BABES UNIVERSITY OF MEDICINE AND PHARMACY, TIMISOARA, ROMANIA</a:t>
            </a:r>
            <a:br>
              <a:rPr lang="en-GB" sz="2700" dirty="0"/>
            </a:br>
            <a:r>
              <a:rPr lang="en-GB" sz="2700" dirty="0"/>
              <a:t>4 April 2024</a:t>
            </a:r>
            <a:br>
              <a:rPr lang="ro-RO" sz="2700" dirty="0"/>
            </a:br>
            <a:br>
              <a:rPr lang="ro-RO" sz="2700" dirty="0"/>
            </a:br>
            <a:r>
              <a:rPr lang="en-GB" sz="2000" i="1" dirty="0"/>
              <a:t>Strengthening Capacities and Digital Competences in Biomedical Education Through Internationalization at Home</a:t>
            </a:r>
            <a:br>
              <a:rPr lang="en-GB" sz="2700" dirty="0"/>
            </a:br>
            <a:endParaRPr lang="en-US" sz="1800" dirty="0"/>
          </a:p>
        </p:txBody>
      </p:sp>
      <p:grpSp>
        <p:nvGrpSpPr>
          <p:cNvPr id="3" name="Group 2"/>
          <p:cNvGrpSpPr/>
          <p:nvPr/>
        </p:nvGrpSpPr>
        <p:grpSpPr>
          <a:xfrm>
            <a:off x="643805" y="5446106"/>
            <a:ext cx="7195271" cy="432000"/>
            <a:chOff x="858407" y="6118475"/>
            <a:chExt cx="9593694" cy="576000"/>
          </a:xfrm>
        </p:grpSpPr>
        <p:pic>
          <p:nvPicPr>
            <p:cNvPr id="4" name="Picture 3"/>
            <p:cNvPicPr>
              <a:picLocks noChangeAspect="1"/>
            </p:cNvPicPr>
            <p:nvPr/>
          </p:nvPicPr>
          <p:blipFill>
            <a:blip r:embed="rId3"/>
            <a:stretch>
              <a:fillRect/>
            </a:stretch>
          </p:blipFill>
          <p:spPr>
            <a:xfrm>
              <a:off x="858407" y="6118475"/>
              <a:ext cx="3835848" cy="576000"/>
            </a:xfrm>
            <a:prstGeom prst="rect">
              <a:avLst/>
            </a:prstGeom>
          </p:spPr>
        </p:pic>
        <p:pic>
          <p:nvPicPr>
            <p:cNvPr id="5" name="Picture 4"/>
            <p:cNvPicPr>
              <a:picLocks noChangeAspect="1"/>
            </p:cNvPicPr>
            <p:nvPr/>
          </p:nvPicPr>
          <p:blipFill>
            <a:blip r:embed="rId4"/>
            <a:stretch>
              <a:fillRect/>
            </a:stretch>
          </p:blipFill>
          <p:spPr>
            <a:xfrm>
              <a:off x="4975668" y="6118475"/>
              <a:ext cx="5476433" cy="576000"/>
            </a:xfrm>
            <a:prstGeom prst="rect">
              <a:avLst/>
            </a:prstGeom>
          </p:spPr>
        </p:pic>
      </p:grpSp>
      <p:pic>
        <p:nvPicPr>
          <p:cNvPr id="6" name="Picture 5"/>
          <p:cNvPicPr>
            <a:picLocks noChangeAspect="1"/>
          </p:cNvPicPr>
          <p:nvPr/>
        </p:nvPicPr>
        <p:blipFill>
          <a:blip r:embed="rId5"/>
          <a:stretch>
            <a:fillRect/>
          </a:stretch>
        </p:blipFill>
        <p:spPr>
          <a:xfrm>
            <a:off x="2210509" y="979577"/>
            <a:ext cx="4722983" cy="1080000"/>
          </a:xfrm>
          <a:prstGeom prst="rect">
            <a:avLst/>
          </a:prstGeom>
        </p:spPr>
      </p:pic>
    </p:spTree>
    <p:extLst>
      <p:ext uri="{BB962C8B-B14F-4D97-AF65-F5344CB8AC3E}">
        <p14:creationId xmlns:p14="http://schemas.microsoft.com/office/powerpoint/2010/main" val="3338760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14C670-EFBE-4CE5-B239-8331BD068BB2}"/>
              </a:ext>
            </a:extLst>
          </p:cNvPr>
          <p:cNvSpPr>
            <a:spLocks noGrp="1"/>
          </p:cNvSpPr>
          <p:nvPr>
            <p:ph type="title"/>
          </p:nvPr>
        </p:nvSpPr>
        <p:spPr>
          <a:xfrm>
            <a:off x="508001" y="980728"/>
            <a:ext cx="6447501" cy="45719"/>
          </a:xfrm>
        </p:spPr>
        <p:txBody>
          <a:bodyPr>
            <a:normAutofit fontScale="90000"/>
          </a:bodyPr>
          <a:lstStyle/>
          <a:p>
            <a:pPr algn="ctr"/>
            <a:r>
              <a:rPr lang="en-US" b="1" dirty="0">
                <a:solidFill>
                  <a:srgbClr val="FF0000"/>
                </a:solidFill>
              </a:rPr>
              <a:t>Results (2)</a:t>
            </a:r>
            <a:br>
              <a:rPr lang="en-US" dirty="0"/>
            </a:br>
            <a:endParaRPr lang="en-US" dirty="0"/>
          </a:p>
        </p:txBody>
      </p:sp>
      <p:sp>
        <p:nvSpPr>
          <p:cNvPr id="5" name="Text Placeholder 4">
            <a:extLst>
              <a:ext uri="{FF2B5EF4-FFF2-40B4-BE49-F238E27FC236}">
                <a16:creationId xmlns:a16="http://schemas.microsoft.com/office/drawing/2014/main" id="{9F9B9666-056E-469D-9F13-54ACA0830F49}"/>
              </a:ext>
            </a:extLst>
          </p:cNvPr>
          <p:cNvSpPr>
            <a:spLocks noGrp="1"/>
          </p:cNvSpPr>
          <p:nvPr>
            <p:ph type="body" idx="1"/>
          </p:nvPr>
        </p:nvSpPr>
        <p:spPr>
          <a:xfrm>
            <a:off x="508001" y="1242471"/>
            <a:ext cx="7088335" cy="4798891"/>
          </a:xfrm>
        </p:spPr>
        <p:txBody>
          <a:bodyPr>
            <a:noAutofit/>
          </a:bodyPr>
          <a:lstStyle/>
          <a:p>
            <a:pPr marL="342900" indent="-342900">
              <a:buFont typeface="Wingdings" panose="05000000000000000000" pitchFamily="2" charset="2"/>
              <a:buChar char="Ø"/>
            </a:pPr>
            <a:r>
              <a:rPr lang="ro-RO" sz="2400" b="1" dirty="0">
                <a:solidFill>
                  <a:schemeClr val="accent1"/>
                </a:solidFill>
              </a:rPr>
              <a:t>including the tools of digital mobility and combined mobility (blended mobility)</a:t>
            </a:r>
            <a:endParaRPr lang="en-US" sz="2400" b="1" dirty="0">
              <a:solidFill>
                <a:schemeClr val="accent1"/>
              </a:solidFill>
            </a:endParaRPr>
          </a:p>
          <a:p>
            <a:pPr marL="342900" lvl="0" indent="-342900">
              <a:buFont typeface="Wingdings" panose="05000000000000000000" pitchFamily="2" charset="2"/>
              <a:buChar char="Ø"/>
            </a:pPr>
            <a:r>
              <a:rPr lang="ro-RO" sz="2400" b="1" dirty="0">
                <a:solidFill>
                  <a:schemeClr val="accent1"/>
                </a:solidFill>
              </a:rPr>
              <a:t>introducing electronic documents and simplifying administrative tasks,</a:t>
            </a:r>
            <a:endParaRPr lang="en-US" sz="2400" b="1" dirty="0">
              <a:solidFill>
                <a:schemeClr val="accent1"/>
              </a:solidFill>
            </a:endParaRPr>
          </a:p>
          <a:p>
            <a:pPr marL="342900" lvl="0" indent="-342900">
              <a:buFont typeface="Wingdings" panose="05000000000000000000" pitchFamily="2" charset="2"/>
              <a:buChar char="Ø"/>
            </a:pPr>
            <a:r>
              <a:rPr lang="ro-RO" sz="2400" b="1" dirty="0">
                <a:solidFill>
                  <a:schemeClr val="accent1"/>
                </a:solidFill>
              </a:rPr>
              <a:t>shortening the time required by organising international</a:t>
            </a:r>
            <a:endParaRPr lang="en-US" sz="2400" b="1" dirty="0">
              <a:solidFill>
                <a:schemeClr val="accent1"/>
              </a:solidFill>
            </a:endParaRPr>
          </a:p>
        </p:txBody>
      </p:sp>
    </p:spTree>
    <p:extLst>
      <p:ext uri="{BB962C8B-B14F-4D97-AF65-F5344CB8AC3E}">
        <p14:creationId xmlns:p14="http://schemas.microsoft.com/office/powerpoint/2010/main" val="3037037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F67079-FF93-4901-AE8C-86D64107F7DF}"/>
              </a:ext>
            </a:extLst>
          </p:cNvPr>
          <p:cNvSpPr>
            <a:spLocks noGrp="1"/>
          </p:cNvSpPr>
          <p:nvPr>
            <p:ph type="title"/>
          </p:nvPr>
        </p:nvSpPr>
        <p:spPr/>
        <p:txBody>
          <a:bodyPr>
            <a:normAutofit/>
          </a:bodyPr>
          <a:lstStyle/>
          <a:p>
            <a:pPr algn="ctr"/>
            <a:r>
              <a:rPr lang="ro-RO" sz="2000" b="1" dirty="0">
                <a:solidFill>
                  <a:srgbClr val="FF0000"/>
                </a:solidFill>
              </a:rPr>
              <a:t>In order to adapt to the new environment, we need to consider the new</a:t>
            </a:r>
            <a:r>
              <a:rPr lang="ro-RO" b="1" dirty="0">
                <a:solidFill>
                  <a:srgbClr val="FF0000"/>
                </a:solidFill>
              </a:rPr>
              <a:t> directions of development </a:t>
            </a:r>
            <a:r>
              <a:rPr lang="ro-RO" sz="2000" b="1" dirty="0">
                <a:solidFill>
                  <a:srgbClr val="FF0000"/>
                </a:solidFill>
              </a:rPr>
              <a:t>facing Europe at this mome</a:t>
            </a:r>
            <a:r>
              <a:rPr lang="en-US" sz="2000" b="1" dirty="0" err="1">
                <a:solidFill>
                  <a:srgbClr val="FF0000"/>
                </a:solidFill>
              </a:rPr>
              <a:t>nt</a:t>
            </a:r>
            <a:endParaRPr lang="en-US" sz="2000" b="1" dirty="0">
              <a:solidFill>
                <a:srgbClr val="FF0000"/>
              </a:solidFill>
            </a:endParaRPr>
          </a:p>
        </p:txBody>
      </p:sp>
      <p:sp>
        <p:nvSpPr>
          <p:cNvPr id="5" name="Content Placeholder 4">
            <a:extLst>
              <a:ext uri="{FF2B5EF4-FFF2-40B4-BE49-F238E27FC236}">
                <a16:creationId xmlns:a16="http://schemas.microsoft.com/office/drawing/2014/main" id="{1C6A9CF6-AA5D-4B07-A35F-F85B94ED56F8}"/>
              </a:ext>
            </a:extLst>
          </p:cNvPr>
          <p:cNvSpPr>
            <a:spLocks noGrp="1"/>
          </p:cNvSpPr>
          <p:nvPr>
            <p:ph idx="1"/>
          </p:nvPr>
        </p:nvSpPr>
        <p:spPr>
          <a:xfrm>
            <a:off x="508001" y="1844824"/>
            <a:ext cx="7160343" cy="4196539"/>
          </a:xfrm>
        </p:spPr>
        <p:txBody>
          <a:bodyPr>
            <a:normAutofit/>
          </a:bodyPr>
          <a:lstStyle/>
          <a:p>
            <a:r>
              <a:rPr lang="ro-RO" sz="2400" b="1" dirty="0">
                <a:solidFill>
                  <a:schemeClr val="accent1"/>
                </a:solidFill>
              </a:rPr>
              <a:t>an ongoing digitalisation, automation, and use of AI in order to be able to keep up with the latest technological progress;</a:t>
            </a:r>
            <a:endParaRPr lang="en-US" sz="2400" b="1" dirty="0">
              <a:solidFill>
                <a:schemeClr val="accent1"/>
              </a:solidFill>
            </a:endParaRPr>
          </a:p>
          <a:p>
            <a:r>
              <a:rPr lang="ro-RO" sz="2400" b="1" dirty="0">
                <a:solidFill>
                  <a:schemeClr val="accent1"/>
                </a:solidFill>
              </a:rPr>
              <a:t>changing the way in which employees work and the impact on the working conditions and on the need tor new skills and abilities;</a:t>
            </a:r>
            <a:endParaRPr lang="en-US" sz="2400" b="1" dirty="0">
              <a:solidFill>
                <a:schemeClr val="accent1"/>
              </a:solidFill>
            </a:endParaRPr>
          </a:p>
          <a:p>
            <a:r>
              <a:rPr lang="ro-RO" sz="2400" b="1" dirty="0">
                <a:solidFill>
                  <a:schemeClr val="accent1"/>
                </a:solidFill>
              </a:rPr>
              <a:t>modernising the European state and understanding the necessity to reduce inequalities at all levels</a:t>
            </a:r>
            <a:r>
              <a:rPr lang="en-US" sz="2400" b="1" dirty="0">
                <a:solidFill>
                  <a:schemeClr val="accent1"/>
                </a:solidFill>
              </a:rPr>
              <a:t>.</a:t>
            </a:r>
          </a:p>
        </p:txBody>
      </p:sp>
    </p:spTree>
    <p:extLst>
      <p:ext uri="{BB962C8B-B14F-4D97-AF65-F5344CB8AC3E}">
        <p14:creationId xmlns:p14="http://schemas.microsoft.com/office/powerpoint/2010/main" val="2341355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F67079-FF93-4901-AE8C-86D64107F7DF}"/>
              </a:ext>
            </a:extLst>
          </p:cNvPr>
          <p:cNvSpPr>
            <a:spLocks noGrp="1"/>
          </p:cNvSpPr>
          <p:nvPr>
            <p:ph type="title"/>
          </p:nvPr>
        </p:nvSpPr>
        <p:spPr>
          <a:xfrm>
            <a:off x="508001" y="609600"/>
            <a:ext cx="6447501" cy="803176"/>
          </a:xfrm>
        </p:spPr>
        <p:txBody>
          <a:bodyPr>
            <a:normAutofit fontScale="90000"/>
          </a:bodyPr>
          <a:lstStyle/>
          <a:p>
            <a:pPr algn="ctr"/>
            <a:r>
              <a:rPr lang="en-US" sz="2800" b="1" dirty="0">
                <a:solidFill>
                  <a:srgbClr val="FF0000"/>
                </a:solidFill>
              </a:rPr>
              <a:t>Consequences</a:t>
            </a:r>
            <a:r>
              <a:rPr lang="en-US" sz="2400" b="1" dirty="0">
                <a:solidFill>
                  <a:srgbClr val="FF0000"/>
                </a:solidFill>
              </a:rPr>
              <a:t> </a:t>
            </a:r>
            <a:br>
              <a:rPr lang="en-US" sz="2400" b="1" dirty="0">
                <a:solidFill>
                  <a:srgbClr val="FF0000"/>
                </a:solidFill>
              </a:rPr>
            </a:br>
            <a:r>
              <a:rPr lang="en-US" sz="2400" b="1" dirty="0">
                <a:solidFill>
                  <a:srgbClr val="FF0000"/>
                </a:solidFill>
              </a:rPr>
              <a:t>of the new approach</a:t>
            </a:r>
          </a:p>
        </p:txBody>
      </p:sp>
      <p:sp>
        <p:nvSpPr>
          <p:cNvPr id="5" name="Content Placeholder 4">
            <a:extLst>
              <a:ext uri="{FF2B5EF4-FFF2-40B4-BE49-F238E27FC236}">
                <a16:creationId xmlns:a16="http://schemas.microsoft.com/office/drawing/2014/main" id="{1C6A9CF6-AA5D-4B07-A35F-F85B94ED56F8}"/>
              </a:ext>
            </a:extLst>
          </p:cNvPr>
          <p:cNvSpPr>
            <a:spLocks noGrp="1"/>
          </p:cNvSpPr>
          <p:nvPr>
            <p:ph idx="1"/>
          </p:nvPr>
        </p:nvSpPr>
        <p:spPr>
          <a:xfrm>
            <a:off x="508001" y="1412776"/>
            <a:ext cx="7160343" cy="4628587"/>
          </a:xfrm>
        </p:spPr>
        <p:txBody>
          <a:bodyPr>
            <a:noAutofit/>
          </a:bodyPr>
          <a:lstStyle/>
          <a:p>
            <a:pPr lvl="0"/>
            <a:r>
              <a:rPr lang="ro-RO" sz="2000" b="1" dirty="0">
                <a:solidFill>
                  <a:schemeClr val="accent1"/>
                </a:solidFill>
              </a:rPr>
              <a:t>As far as mobility activities are concerned: it will lead to an </a:t>
            </a:r>
            <a:r>
              <a:rPr lang="ro-RO" sz="2000" b="1" dirty="0">
                <a:solidFill>
                  <a:srgbClr val="FF0000"/>
                </a:solidFill>
              </a:rPr>
              <a:t>increase in the competition </a:t>
            </a:r>
            <a:r>
              <a:rPr lang="ro-RO" sz="2000" b="1" dirty="0">
                <a:solidFill>
                  <a:schemeClr val="accent1"/>
                </a:solidFill>
              </a:rPr>
              <a:t>among the best students worldwide (the accent will shift from quantity to quality);</a:t>
            </a:r>
            <a:endParaRPr lang="en-US" sz="2000" b="1" dirty="0">
              <a:solidFill>
                <a:schemeClr val="accent1"/>
              </a:solidFill>
            </a:endParaRPr>
          </a:p>
          <a:p>
            <a:r>
              <a:rPr lang="ro-RO" sz="2000" b="1" dirty="0">
                <a:solidFill>
                  <a:schemeClr val="accent1"/>
                </a:solidFill>
              </a:rPr>
              <a:t>As far as the curriculum is concerned: there will be a greater focus on </a:t>
            </a:r>
            <a:r>
              <a:rPr lang="ro-RO" sz="2000" b="1" dirty="0">
                <a:solidFill>
                  <a:srgbClr val="FF0000"/>
                </a:solidFill>
              </a:rPr>
              <a:t>developing international and intercultural skills </a:t>
            </a:r>
            <a:r>
              <a:rPr lang="ro-RO" sz="2000" b="1" dirty="0">
                <a:solidFill>
                  <a:schemeClr val="accent1"/>
                </a:solidFill>
              </a:rPr>
              <a:t>among students (regardless whether they are our own students or incoming students) and on creating a work environment adapted to international and intercultural requirements</a:t>
            </a:r>
            <a:endParaRPr lang="en-US" sz="2000" b="1" dirty="0">
              <a:solidFill>
                <a:schemeClr val="accent1"/>
              </a:solidFill>
            </a:endParaRPr>
          </a:p>
          <a:p>
            <a:r>
              <a:rPr lang="ro-RO" sz="2000" b="1" dirty="0">
                <a:solidFill>
                  <a:srgbClr val="0070C0"/>
                </a:solidFill>
              </a:rPr>
              <a:t>A stronger connection between curriculum - teaching-learning process – profession</a:t>
            </a:r>
            <a:endParaRPr lang="en-US" sz="2000" b="1" dirty="0">
              <a:solidFill>
                <a:srgbClr val="0070C0"/>
              </a:solidFill>
            </a:endParaRPr>
          </a:p>
        </p:txBody>
      </p:sp>
    </p:spTree>
    <p:extLst>
      <p:ext uri="{BB962C8B-B14F-4D97-AF65-F5344CB8AC3E}">
        <p14:creationId xmlns:p14="http://schemas.microsoft.com/office/powerpoint/2010/main" val="160328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F67079-FF93-4901-AE8C-86D64107F7DF}"/>
              </a:ext>
            </a:extLst>
          </p:cNvPr>
          <p:cNvSpPr>
            <a:spLocks noGrp="1"/>
          </p:cNvSpPr>
          <p:nvPr>
            <p:ph type="title"/>
          </p:nvPr>
        </p:nvSpPr>
        <p:spPr>
          <a:xfrm>
            <a:off x="508001" y="609600"/>
            <a:ext cx="6447501" cy="803176"/>
          </a:xfrm>
        </p:spPr>
        <p:txBody>
          <a:bodyPr>
            <a:normAutofit fontScale="90000"/>
          </a:bodyPr>
          <a:lstStyle/>
          <a:p>
            <a:pPr algn="ctr"/>
            <a:r>
              <a:rPr lang="en-US" sz="2800" b="1" dirty="0">
                <a:solidFill>
                  <a:srgbClr val="FF0000"/>
                </a:solidFill>
              </a:rPr>
              <a:t>Consequences</a:t>
            </a:r>
            <a:r>
              <a:rPr lang="en-US" sz="2400" b="1" dirty="0">
                <a:solidFill>
                  <a:srgbClr val="FF0000"/>
                </a:solidFill>
              </a:rPr>
              <a:t> </a:t>
            </a:r>
            <a:br>
              <a:rPr lang="en-US" sz="2400" b="1" dirty="0">
                <a:solidFill>
                  <a:srgbClr val="FF0000"/>
                </a:solidFill>
              </a:rPr>
            </a:br>
            <a:r>
              <a:rPr lang="en-US" sz="2400" b="1" dirty="0">
                <a:solidFill>
                  <a:srgbClr val="FF0000"/>
                </a:solidFill>
              </a:rPr>
              <a:t>of the new approach (2)</a:t>
            </a:r>
          </a:p>
        </p:txBody>
      </p:sp>
      <p:sp>
        <p:nvSpPr>
          <p:cNvPr id="5" name="Content Placeholder 4">
            <a:extLst>
              <a:ext uri="{FF2B5EF4-FFF2-40B4-BE49-F238E27FC236}">
                <a16:creationId xmlns:a16="http://schemas.microsoft.com/office/drawing/2014/main" id="{1C6A9CF6-AA5D-4B07-A35F-F85B94ED56F8}"/>
              </a:ext>
            </a:extLst>
          </p:cNvPr>
          <p:cNvSpPr>
            <a:spLocks noGrp="1"/>
          </p:cNvSpPr>
          <p:nvPr>
            <p:ph idx="1"/>
          </p:nvPr>
        </p:nvSpPr>
        <p:spPr>
          <a:xfrm>
            <a:off x="508001" y="1412776"/>
            <a:ext cx="6728295" cy="4628587"/>
          </a:xfrm>
        </p:spPr>
        <p:txBody>
          <a:bodyPr>
            <a:noAutofit/>
          </a:bodyPr>
          <a:lstStyle/>
          <a:p>
            <a:pPr lvl="0"/>
            <a:r>
              <a:rPr lang="ro-RO" sz="2000" b="1" dirty="0">
                <a:solidFill>
                  <a:srgbClr val="0070C0"/>
                </a:solidFill>
              </a:rPr>
              <a:t>Perceiving activities not like an end in itself but as tools meant to increase international and intercultural skills of both students and staff;</a:t>
            </a:r>
            <a:endParaRPr lang="en-US" sz="2000" b="1" dirty="0">
              <a:solidFill>
                <a:srgbClr val="0070C0"/>
              </a:solidFill>
            </a:endParaRPr>
          </a:p>
          <a:p>
            <a:r>
              <a:rPr lang="ro-RO" sz="2000" b="1" dirty="0">
                <a:solidFill>
                  <a:srgbClr val="0070C0"/>
                </a:solidFill>
              </a:rPr>
              <a:t>A greater focus on the skills of the teaching staff (language skills, up-to-date references, modern interactive teaching methods, etc.)</a:t>
            </a:r>
            <a:endParaRPr lang="en-US" sz="2000" b="1" dirty="0">
              <a:solidFill>
                <a:srgbClr val="0070C0"/>
              </a:solidFill>
            </a:endParaRPr>
          </a:p>
          <a:p>
            <a:pPr lvl="0"/>
            <a:endParaRPr lang="en-US" sz="2000" b="1" dirty="0">
              <a:solidFill>
                <a:srgbClr val="0070C0"/>
              </a:solidFill>
            </a:endParaRPr>
          </a:p>
          <a:p>
            <a:r>
              <a:rPr lang="en-US" sz="2000" b="1" dirty="0">
                <a:solidFill>
                  <a:srgbClr val="0070C0"/>
                </a:solidFill>
              </a:rPr>
              <a:t>Carrying out a</a:t>
            </a:r>
            <a:r>
              <a:rPr lang="ro-RO" sz="2000" b="1" dirty="0">
                <a:solidFill>
                  <a:srgbClr val="0070C0"/>
                </a:solidFill>
              </a:rPr>
              <a:t> correct and equitable interpretation of the results and impact of the activities carried out</a:t>
            </a:r>
            <a:endParaRPr lang="en-US" sz="2000" b="1" dirty="0">
              <a:solidFill>
                <a:srgbClr val="0070C0"/>
              </a:solidFill>
            </a:endParaRPr>
          </a:p>
          <a:p>
            <a:endParaRPr lang="en-US" sz="2000" b="1" dirty="0">
              <a:solidFill>
                <a:srgbClr val="0070C0"/>
              </a:solidFill>
            </a:endParaRPr>
          </a:p>
        </p:txBody>
      </p:sp>
    </p:spTree>
    <p:extLst>
      <p:ext uri="{BB962C8B-B14F-4D97-AF65-F5344CB8AC3E}">
        <p14:creationId xmlns:p14="http://schemas.microsoft.com/office/powerpoint/2010/main" val="40293913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DA8E8-FC28-48E3-89EE-7CBFAD1BB0A8}"/>
              </a:ext>
            </a:extLst>
          </p:cNvPr>
          <p:cNvSpPr>
            <a:spLocks noGrp="1"/>
          </p:cNvSpPr>
          <p:nvPr>
            <p:ph type="title"/>
          </p:nvPr>
        </p:nvSpPr>
        <p:spPr/>
        <p:txBody>
          <a:bodyPr/>
          <a:lstStyle/>
          <a:p>
            <a:pPr algn="ctr"/>
            <a:r>
              <a:rPr lang="en-US" sz="3600" b="1" dirty="0">
                <a:solidFill>
                  <a:srgbClr val="002060"/>
                </a:solidFill>
              </a:rPr>
              <a:t>INTERNATIONALISATION </a:t>
            </a:r>
            <a:br>
              <a:rPr lang="en-US" sz="3600" b="1" dirty="0">
                <a:solidFill>
                  <a:srgbClr val="002060"/>
                </a:solidFill>
              </a:rPr>
            </a:br>
            <a:r>
              <a:rPr lang="en-US" sz="3600" b="1" dirty="0">
                <a:solidFill>
                  <a:srgbClr val="002060"/>
                </a:solidFill>
              </a:rPr>
              <a:t>AT HOME</a:t>
            </a:r>
          </a:p>
        </p:txBody>
      </p:sp>
      <p:sp>
        <p:nvSpPr>
          <p:cNvPr id="3" name="Content Placeholder 2">
            <a:extLst>
              <a:ext uri="{FF2B5EF4-FFF2-40B4-BE49-F238E27FC236}">
                <a16:creationId xmlns:a16="http://schemas.microsoft.com/office/drawing/2014/main" id="{0B9AEFFD-C1E5-40C5-BA86-F03885911E58}"/>
              </a:ext>
            </a:extLst>
          </p:cNvPr>
          <p:cNvSpPr>
            <a:spLocks noGrp="1"/>
          </p:cNvSpPr>
          <p:nvPr>
            <p:ph idx="1"/>
          </p:nvPr>
        </p:nvSpPr>
        <p:spPr>
          <a:xfrm>
            <a:off x="508001" y="2160590"/>
            <a:ext cx="7304359" cy="3880773"/>
          </a:xfrm>
        </p:spPr>
        <p:txBody>
          <a:bodyPr>
            <a:normAutofit/>
          </a:bodyPr>
          <a:lstStyle/>
          <a:p>
            <a:pPr marL="0" indent="0" algn="ctr">
              <a:buNone/>
            </a:pPr>
            <a:r>
              <a:rPr lang="en-US" sz="2400" b="1" dirty="0">
                <a:solidFill>
                  <a:srgbClr val="002060"/>
                </a:solidFill>
              </a:rPr>
              <a:t>MAIN OBJECTIVES</a:t>
            </a:r>
          </a:p>
          <a:p>
            <a:pPr algn="just"/>
            <a:r>
              <a:rPr lang="en-US" sz="2000" b="1" dirty="0">
                <a:solidFill>
                  <a:srgbClr val="002060"/>
                </a:solidFill>
              </a:rPr>
              <a:t>International experiences for all students </a:t>
            </a:r>
            <a:r>
              <a:rPr lang="en-US" sz="2000" dirty="0">
                <a:solidFill>
                  <a:srgbClr val="002060"/>
                </a:solidFill>
              </a:rPr>
              <a:t>– continually increasing the number of outbound students by stimulating physical mobility (facilitating automatic and full recognition, offering students financial support)</a:t>
            </a:r>
          </a:p>
          <a:p>
            <a:pPr algn="just"/>
            <a:r>
              <a:rPr lang="en-US" sz="2000" b="1" dirty="0">
                <a:solidFill>
                  <a:srgbClr val="002060"/>
                </a:solidFill>
              </a:rPr>
              <a:t>International experiences for teaching and administrative staff </a:t>
            </a:r>
            <a:r>
              <a:rPr lang="en-US" sz="2000" dirty="0">
                <a:solidFill>
                  <a:srgbClr val="002060"/>
                </a:solidFill>
              </a:rPr>
              <a:t>concretized in participation in international scientific events for the teaching staff and researchers and participation in Erasmus staff weeks for teaching and administrative staff. The introduction of blended and virtual mobility has led to a significant increase in this type of mobility.</a:t>
            </a:r>
          </a:p>
        </p:txBody>
      </p:sp>
    </p:spTree>
    <p:extLst>
      <p:ext uri="{BB962C8B-B14F-4D97-AF65-F5344CB8AC3E}">
        <p14:creationId xmlns:p14="http://schemas.microsoft.com/office/powerpoint/2010/main" val="1108353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92B27C-7275-4964-8FD5-D562B13CBF3B}"/>
              </a:ext>
            </a:extLst>
          </p:cNvPr>
          <p:cNvSpPr/>
          <p:nvPr/>
        </p:nvSpPr>
        <p:spPr>
          <a:xfrm>
            <a:off x="791580" y="1124744"/>
            <a:ext cx="7560840" cy="5170646"/>
          </a:xfrm>
          <a:prstGeom prst="rect">
            <a:avLst/>
          </a:prstGeom>
        </p:spPr>
        <p:txBody>
          <a:bodyPr wrap="square">
            <a:spAutoFit/>
          </a:bodyPr>
          <a:lstStyle/>
          <a:p>
            <a:pPr marL="285750" indent="-285750" algn="just">
              <a:buFont typeface="Wingdings" panose="05000000000000000000" pitchFamily="2" charset="2"/>
              <a:buChar char="Ø"/>
            </a:pPr>
            <a:r>
              <a:rPr lang="en-US" sz="24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Integration and mutual understanding by celebrating the diversity of the university community</a:t>
            </a:r>
            <a:r>
              <a:rPr lang="en-US"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A specific group of students to consider in the context of </a:t>
            </a:r>
            <a:r>
              <a:rPr lang="en-US" sz="2400" dirty="0" err="1">
                <a:solidFill>
                  <a:srgbClr val="002060"/>
                </a:solidFill>
                <a:latin typeface="Calibri" panose="020F0502020204030204" pitchFamily="34" charset="0"/>
                <a:ea typeface="Calibri" panose="020F0502020204030204" pitchFamily="34" charset="0"/>
                <a:cs typeface="Times New Roman" panose="02020603050405020304" pitchFamily="18" charset="0"/>
              </a:rPr>
              <a:t>Internationalisation</a:t>
            </a: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Home are </a:t>
            </a:r>
            <a:r>
              <a:rPr lang="en-US" sz="24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international students </a:t>
            </a: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who currently make up approximately 30% of the overall student population of our university. This component is particularly true in relation to the integration of international students and helping them to establish a close rapport with the local community and feel welcomed, supported and included. A special role here is played by the </a:t>
            </a:r>
            <a:r>
              <a:rPr lang="en-US" sz="24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International Students’ Counselling Office </a:t>
            </a:r>
            <a:r>
              <a:rPr lang="en-US"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headed by one of our former international students (currently a tenured lecturer of our university)</a:t>
            </a:r>
            <a:r>
              <a:rPr lang="en-US" dirty="0">
                <a:solidFill>
                  <a:srgbClr val="002060"/>
                </a:solidFill>
              </a:rPr>
              <a:t>. </a:t>
            </a:r>
          </a:p>
          <a:p>
            <a:pPr marL="285750" indent="-285750">
              <a:buFont typeface="Wingdings" panose="05000000000000000000" pitchFamily="2" charset="2"/>
              <a:buChar char="Ø"/>
            </a:pPr>
            <a:endParaRPr lang="en-US" dirty="0">
              <a:solidFill>
                <a:srgbClr val="002060"/>
              </a:solidFill>
            </a:endParaRPr>
          </a:p>
        </p:txBody>
      </p:sp>
    </p:spTree>
    <p:extLst>
      <p:ext uri="{BB962C8B-B14F-4D97-AF65-F5344CB8AC3E}">
        <p14:creationId xmlns:p14="http://schemas.microsoft.com/office/powerpoint/2010/main" val="2671794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6B13EF-24F7-48CC-BC65-271F2E745B98}"/>
              </a:ext>
            </a:extLst>
          </p:cNvPr>
          <p:cNvSpPr/>
          <p:nvPr/>
        </p:nvSpPr>
        <p:spPr>
          <a:xfrm>
            <a:off x="295003" y="622716"/>
            <a:ext cx="8352928" cy="5324535"/>
          </a:xfrm>
          <a:prstGeom prst="rect">
            <a:avLst/>
          </a:prstGeom>
        </p:spPr>
        <p:txBody>
          <a:bodyPr wrap="square">
            <a:spAutoFit/>
          </a:bodyPr>
          <a:lstStyle/>
          <a:p>
            <a:pPr marL="285750" indent="-285750" algn="just">
              <a:buFont typeface="Wingdings" panose="05000000000000000000" pitchFamily="2" charset="2"/>
              <a:buChar char="Ø"/>
            </a:pPr>
            <a:r>
              <a:rPr lang="en-US" sz="2400" b="1" dirty="0">
                <a:solidFill>
                  <a:srgbClr val="002060"/>
                </a:solidFill>
              </a:rPr>
              <a:t>Equal chances for everyone </a:t>
            </a:r>
            <a:r>
              <a:rPr lang="en-US" dirty="0">
                <a:solidFill>
                  <a:srgbClr val="002060"/>
                </a:solidFill>
              </a:rPr>
              <a:t>– </a:t>
            </a:r>
            <a:r>
              <a:rPr lang="en-US" sz="2800" dirty="0">
                <a:solidFill>
                  <a:srgbClr val="002060"/>
                </a:solidFill>
              </a:rPr>
              <a:t>Starting from our international admission process to the Erasmus mobility </a:t>
            </a:r>
            <a:r>
              <a:rPr lang="en-US" sz="2800" dirty="0" err="1">
                <a:solidFill>
                  <a:srgbClr val="002060"/>
                </a:solidFill>
              </a:rPr>
              <a:t>programme</a:t>
            </a:r>
            <a:r>
              <a:rPr lang="en-US" sz="2800" dirty="0">
                <a:solidFill>
                  <a:srgbClr val="002060"/>
                </a:solidFill>
              </a:rPr>
              <a:t>, our strategy is based on </a:t>
            </a:r>
            <a:r>
              <a:rPr lang="en-US" sz="2800" b="1" u="sng" dirty="0">
                <a:solidFill>
                  <a:srgbClr val="002060"/>
                </a:solidFill>
              </a:rPr>
              <a:t>equity and equality</a:t>
            </a:r>
            <a:r>
              <a:rPr lang="en-US" sz="2800" dirty="0">
                <a:solidFill>
                  <a:srgbClr val="002060"/>
                </a:solidFill>
              </a:rPr>
              <a:t>, non-discrimination, transparency. All our students have the same rights and obligations regardless their nationality, gender religion or political views. </a:t>
            </a: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a:p>
            <a:pPr marL="285750" indent="-285750" algn="just">
              <a:buFont typeface="Wingdings" panose="05000000000000000000" pitchFamily="2" charset="2"/>
              <a:buChar char="Ø"/>
            </a:pPr>
            <a:endParaRPr lang="en-US" dirty="0">
              <a:solidFill>
                <a:srgbClr val="002060"/>
              </a:solidFill>
            </a:endParaRPr>
          </a:p>
        </p:txBody>
      </p:sp>
      <p:pic>
        <p:nvPicPr>
          <p:cNvPr id="3" name="Picture 2">
            <a:extLst>
              <a:ext uri="{FF2B5EF4-FFF2-40B4-BE49-F238E27FC236}">
                <a16:creationId xmlns:a16="http://schemas.microsoft.com/office/drawing/2014/main" id="{82DDD96D-141C-44B5-8B53-C4F25AF1273A}"/>
              </a:ext>
            </a:extLst>
          </p:cNvPr>
          <p:cNvPicPr/>
          <p:nvPr/>
        </p:nvPicPr>
        <p:blipFill>
          <a:blip r:embed="rId2"/>
          <a:stretch>
            <a:fillRect/>
          </a:stretch>
        </p:blipFill>
        <p:spPr>
          <a:xfrm>
            <a:off x="4590984" y="3717032"/>
            <a:ext cx="3571875" cy="3009900"/>
          </a:xfrm>
          <a:prstGeom prst="rect">
            <a:avLst/>
          </a:prstGeom>
        </p:spPr>
      </p:pic>
    </p:spTree>
    <p:extLst>
      <p:ext uri="{BB962C8B-B14F-4D97-AF65-F5344CB8AC3E}">
        <p14:creationId xmlns:p14="http://schemas.microsoft.com/office/powerpoint/2010/main" val="1808762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DD8B65-12CE-4B7B-A48C-FA4EA61F9482}"/>
              </a:ext>
            </a:extLst>
          </p:cNvPr>
          <p:cNvSpPr/>
          <p:nvPr/>
        </p:nvSpPr>
        <p:spPr>
          <a:xfrm>
            <a:off x="323528" y="1196752"/>
            <a:ext cx="8496944" cy="5504456"/>
          </a:xfrm>
          <a:prstGeom prst="rect">
            <a:avLst/>
          </a:prstGeom>
        </p:spPr>
        <p:txBody>
          <a:bodyPr wrap="square">
            <a:spAutoFit/>
          </a:bodyPr>
          <a:lstStyle/>
          <a:p>
            <a:pPr marL="342900" lvl="0" indent="-342900">
              <a:lnSpc>
                <a:spcPct val="107000"/>
              </a:lnSpc>
              <a:spcAft>
                <a:spcPts val="800"/>
              </a:spcAft>
              <a:buFont typeface="Wingdings" panose="05000000000000000000" pitchFamily="2" charset="2"/>
              <a:buChar char="Ø"/>
            </a:pPr>
            <a:r>
              <a:rPr lang="en-US" sz="24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Helping students acquire and develop international skills they will rely on in their future career by promoting: </a:t>
            </a:r>
          </a:p>
          <a:p>
            <a:pPr>
              <a:spcAft>
                <a:spcPts val="0"/>
              </a:spcAft>
            </a:pPr>
            <a:r>
              <a:rPr lang="en-US" sz="1200" dirty="0">
                <a:solidFill>
                  <a:srgbClr val="002060"/>
                </a:solidFill>
                <a:latin typeface="Symbol" panose="05050102010706020507" pitchFamily="18" charset="2"/>
                <a:ea typeface="Calibri" panose="020F0502020204030204" pitchFamily="34" charset="0"/>
                <a:cs typeface="Symbol" panose="05050102010706020507" pitchFamily="18" charset="2"/>
              </a:rPr>
              <a:t> </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communication and decision-making </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teamwork </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active listening</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intercultural awareness and competence</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time management </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decision-making </a:t>
            </a:r>
            <a:endParaRPr lang="en-US" sz="2400" b="1"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1143000" lvl="2" indent="-228600">
              <a:spcAft>
                <a:spcPts val="110"/>
              </a:spcAft>
              <a:buFont typeface="Wingdings" panose="05000000000000000000" pitchFamily="2" charset="2"/>
              <a:buChar char=""/>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foreign languages</a:t>
            </a:r>
            <a:r>
              <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     </a:t>
            </a: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marL="1143000" lvl="2" indent="-228600">
              <a:spcAft>
                <a:spcPts val="110"/>
              </a:spcAft>
              <a:buFont typeface="Wingdings" panose="05000000000000000000" pitchFamily="2" charset="2"/>
              <a:buChar char=""/>
            </a:pPr>
            <a:endParaRPr lang="en-US" sz="1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endParaRPr>
          </a:p>
          <a:p>
            <a:pPr lvl="2">
              <a:spcAft>
                <a:spcPts val="110"/>
              </a:spcAft>
            </a:pPr>
            <a:r>
              <a:rPr lang="en-US" sz="32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SKILLS CHANGE LIVES                                     </a:t>
            </a:r>
            <a:endParaRPr lang="en-US" sz="3200" b="1" dirty="0">
              <a:solidFill>
                <a:srgbClr val="002060"/>
              </a:solidFill>
              <a:effectLst/>
              <a:latin typeface="Symbol" panose="05050102010706020507" pitchFamily="18" charset="2"/>
              <a:ea typeface="Calibri" panose="020F0502020204030204" pitchFamily="34" charset="0"/>
              <a:cs typeface="Symbol" panose="05050102010706020507" pitchFamily="18" charset="2"/>
            </a:endParaRPr>
          </a:p>
        </p:txBody>
      </p:sp>
      <p:pic>
        <p:nvPicPr>
          <p:cNvPr id="3" name="Picture 2">
            <a:extLst>
              <a:ext uri="{FF2B5EF4-FFF2-40B4-BE49-F238E27FC236}">
                <a16:creationId xmlns:a16="http://schemas.microsoft.com/office/drawing/2014/main" id="{633F96FD-57F7-41DB-9E2F-92FEC8352A0E}"/>
              </a:ext>
            </a:extLst>
          </p:cNvPr>
          <p:cNvPicPr/>
          <p:nvPr/>
        </p:nvPicPr>
        <p:blipFill>
          <a:blip r:embed="rId2"/>
          <a:stretch>
            <a:fillRect/>
          </a:stretch>
        </p:blipFill>
        <p:spPr>
          <a:xfrm>
            <a:off x="5364088" y="4261557"/>
            <a:ext cx="2728595" cy="1534795"/>
          </a:xfrm>
          <a:prstGeom prst="rect">
            <a:avLst/>
          </a:prstGeom>
        </p:spPr>
      </p:pic>
    </p:spTree>
    <p:extLst>
      <p:ext uri="{BB962C8B-B14F-4D97-AF65-F5344CB8AC3E}">
        <p14:creationId xmlns:p14="http://schemas.microsoft.com/office/powerpoint/2010/main" val="2079093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E297D92-8E1A-4A06-AE8C-F1A2044956EA}"/>
              </a:ext>
            </a:extLst>
          </p:cNvPr>
          <p:cNvSpPr/>
          <p:nvPr/>
        </p:nvSpPr>
        <p:spPr>
          <a:xfrm>
            <a:off x="215516" y="1052736"/>
            <a:ext cx="8712968" cy="5201424"/>
          </a:xfrm>
          <a:prstGeom prst="rect">
            <a:avLst/>
          </a:prstGeom>
        </p:spPr>
        <p:txBody>
          <a:bodyPr wrap="square">
            <a:spAutoFit/>
          </a:bodyPr>
          <a:lstStyle/>
          <a:p>
            <a:pPr marL="342900" lvl="0" indent="-342900" algn="just">
              <a:spcAft>
                <a:spcPts val="0"/>
              </a:spcAft>
              <a:buFont typeface="Wingdings" panose="05000000000000000000" pitchFamily="2" charset="2"/>
              <a:buChar char="Ø"/>
            </a:pPr>
            <a:r>
              <a:rPr lang="en-US" sz="2400" b="1"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Sustainability in higher education </a:t>
            </a:r>
            <a:r>
              <a:rPr lang="en-US" sz="24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has and will remain a major focus. Introducing EDS (Education for Sustainable Development) equips students with knowledge, skills and values required to pursue a more sustainable future. Using more innovative modes of delivery and active pedagogies students learn to address complex issues and identify ways in which they can solve environmental integrity, social justice and economic prosperity</a:t>
            </a:r>
            <a:r>
              <a:rPr lang="en-US"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  </a:t>
            </a:r>
            <a:endParaRPr lang="en-US" sz="2000" dirty="0">
              <a:solidFill>
                <a:srgbClr val="002060"/>
              </a:solidFill>
              <a:latin typeface="Franklin Gothic Book" panose="020B0503020102020204" pitchFamily="34" charset="0"/>
              <a:ea typeface="Calibri" panose="020F0502020204030204" pitchFamily="34" charset="0"/>
              <a:cs typeface="Symbol" panose="05050102010706020507" pitchFamily="18" charset="2"/>
            </a:endParaRPr>
          </a:p>
          <a:p>
            <a:pPr lvl="0" algn="just">
              <a:spcAft>
                <a:spcPts val="0"/>
              </a:spcAft>
            </a:pPr>
            <a:endParaRPr lang="en-US" sz="2000" dirty="0">
              <a:solidFill>
                <a:srgbClr val="002060"/>
              </a:solidFill>
              <a:latin typeface="Symbol" panose="05050102010706020507" pitchFamily="18" charset="2"/>
              <a:ea typeface="Calibri" panose="020F0502020204030204" pitchFamily="34" charset="0"/>
              <a:cs typeface="Symbol" panose="05050102010706020507" pitchFamily="18" charset="2"/>
            </a:endParaRPr>
          </a:p>
          <a:p>
            <a:pPr marL="285750" indent="-285750" algn="just">
              <a:buFont typeface="Wingdings" panose="05000000000000000000" pitchFamily="2" charset="2"/>
              <a:buChar char="Ø"/>
            </a:pPr>
            <a:r>
              <a:rPr lang="ro-RO" sz="2400" b="1" dirty="0">
                <a:solidFill>
                  <a:srgbClr val="002060"/>
                </a:solidFill>
                <a:latin typeface="Calibri" panose="020F0502020204030204" pitchFamily="34" charset="0"/>
                <a:ea typeface="Calibri" panose="020F0502020204030204" pitchFamily="34" charset="0"/>
                <a:cs typeface="Times New Roman" panose="02020603050405020304" pitchFamily="18" charset="0"/>
              </a:rPr>
              <a:t>Including international experience in our home teaching – learning environment</a:t>
            </a:r>
            <a:r>
              <a:rPr lang="ro-RO" dirty="0">
                <a:solidFill>
                  <a:srgbClr val="002060"/>
                </a:solidFill>
                <a:latin typeface="Calibri" panose="020F0502020204030204" pitchFamily="34" charset="0"/>
                <a:ea typeface="Calibri" panose="020F0502020204030204" pitchFamily="34" charset="0"/>
                <a:cs typeface="Times New Roman" panose="02020603050405020304" pitchFamily="18" charset="0"/>
              </a:rPr>
              <a:t>. </a:t>
            </a:r>
            <a:r>
              <a:rPr lang="ro-RO" sz="2400" dirty="0">
                <a:solidFill>
                  <a:srgbClr val="002060"/>
                </a:solidFill>
                <a:latin typeface="Calibri" panose="020F0502020204030204" pitchFamily="34" charset="0"/>
                <a:ea typeface="Calibri" panose="020F0502020204030204" pitchFamily="34" charset="0"/>
                <a:cs typeface="Times New Roman" panose="02020603050405020304" pitchFamily="18" charset="0"/>
              </a:rPr>
              <a:t>This can be done by including international and intercultural components in the curriculum which will contribute to eliminating the potential inequality generated by the impossibility of disadvantaged students to be „mobile”.</a:t>
            </a:r>
            <a:r>
              <a:rPr lang="ro-RO" sz="2000" dirty="0">
                <a:solidFill>
                  <a:srgbClr val="002060"/>
                </a:solidFill>
                <a:latin typeface="Franklin Gothic Book" panose="020B0503020102020204" pitchFamily="34" charset="0"/>
                <a:ea typeface="Calibri" panose="020F0502020204030204" pitchFamily="34" charset="0"/>
                <a:cs typeface="Franklin Gothic Book" panose="020B0503020102020204" pitchFamily="34" charset="0"/>
              </a:rPr>
              <a:t> </a:t>
            </a:r>
            <a:endParaRPr lang="en-US" sz="2000" dirty="0">
              <a:solidFill>
                <a:srgbClr val="002060"/>
              </a:solidFill>
            </a:endParaRPr>
          </a:p>
        </p:txBody>
      </p:sp>
    </p:spTree>
    <p:extLst>
      <p:ext uri="{BB962C8B-B14F-4D97-AF65-F5344CB8AC3E}">
        <p14:creationId xmlns:p14="http://schemas.microsoft.com/office/powerpoint/2010/main" val="1128777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508001" y="609600"/>
            <a:ext cx="6447501" cy="1019200"/>
          </a:xfrm>
        </p:spPr>
        <p:txBody>
          <a:bodyPr>
            <a:normAutofit fontScale="90000"/>
          </a:bodyPr>
          <a:lstStyle/>
          <a:p>
            <a:pPr algn="ctr"/>
            <a:r>
              <a:rPr lang="en-US" altLang="ro-RO" sz="3600" b="1" dirty="0">
                <a:solidFill>
                  <a:srgbClr val="FF0000"/>
                </a:solidFill>
              </a:rPr>
              <a:t>WE ARE AN INTERNATIONAL UNIVERSITY</a:t>
            </a:r>
            <a:endParaRPr lang="ro-RO" altLang="ro-RO" sz="3600" b="1" dirty="0">
              <a:solidFill>
                <a:srgbClr val="FF0000"/>
              </a:solidFill>
            </a:endParaRPr>
          </a:p>
        </p:txBody>
      </p:sp>
      <p:sp>
        <p:nvSpPr>
          <p:cNvPr id="16387" name="Rectangle 3"/>
          <p:cNvSpPr>
            <a:spLocks noGrp="1" noChangeArrowheads="1"/>
          </p:cNvSpPr>
          <p:nvPr>
            <p:ph idx="1"/>
          </p:nvPr>
        </p:nvSpPr>
        <p:spPr>
          <a:xfrm>
            <a:off x="457200" y="1341438"/>
            <a:ext cx="8229600" cy="5327650"/>
          </a:xfrm>
        </p:spPr>
        <p:txBody>
          <a:bodyPr>
            <a:normAutofit/>
          </a:bodyPr>
          <a:lstStyle/>
          <a:p>
            <a:pPr algn="ctr">
              <a:buFontTx/>
              <a:buNone/>
            </a:pPr>
            <a:endParaRPr lang="en-US" altLang="ro-RO" sz="2400" b="1" dirty="0">
              <a:solidFill>
                <a:srgbClr val="002060"/>
              </a:solidFill>
            </a:endParaRPr>
          </a:p>
          <a:p>
            <a:pPr algn="ctr">
              <a:buFontTx/>
              <a:buNone/>
            </a:pPr>
            <a:r>
              <a:rPr lang="en-US" altLang="ro-RO" sz="2400" b="1" dirty="0">
                <a:solidFill>
                  <a:srgbClr val="002060"/>
                </a:solidFill>
              </a:rPr>
              <a:t>Out of a total number of </a:t>
            </a:r>
            <a:r>
              <a:rPr lang="en-US" altLang="ro-RO" sz="2400" b="1" dirty="0">
                <a:solidFill>
                  <a:srgbClr val="FF0000"/>
                </a:solidFill>
              </a:rPr>
              <a:t>6846</a:t>
            </a:r>
            <a:r>
              <a:rPr lang="en-US" altLang="ro-RO" sz="2400" b="1" dirty="0">
                <a:solidFill>
                  <a:srgbClr val="002060"/>
                </a:solidFill>
              </a:rPr>
              <a:t> students, </a:t>
            </a:r>
          </a:p>
          <a:p>
            <a:pPr algn="ctr">
              <a:buFontTx/>
              <a:buNone/>
            </a:pPr>
            <a:r>
              <a:rPr lang="en-US" altLang="ro-RO" sz="2400" b="1" dirty="0">
                <a:solidFill>
                  <a:srgbClr val="FF0000"/>
                </a:solidFill>
              </a:rPr>
              <a:t>1501</a:t>
            </a:r>
            <a:r>
              <a:rPr lang="en-US" altLang="ro-RO" sz="2400" b="1" dirty="0">
                <a:solidFill>
                  <a:srgbClr val="002060"/>
                </a:solidFill>
              </a:rPr>
              <a:t> are international students</a:t>
            </a:r>
          </a:p>
          <a:p>
            <a:pPr algn="ctr">
              <a:buNone/>
            </a:pPr>
            <a:r>
              <a:rPr lang="en-US" altLang="ro-RO" sz="2400" b="1" dirty="0">
                <a:solidFill>
                  <a:srgbClr val="FF0000"/>
                </a:solidFill>
              </a:rPr>
              <a:t>50 </a:t>
            </a:r>
            <a:r>
              <a:rPr lang="en-US" altLang="ro-RO" sz="2400" b="1" dirty="0">
                <a:solidFill>
                  <a:srgbClr val="002060"/>
                </a:solidFill>
              </a:rPr>
              <a:t>countries</a:t>
            </a:r>
          </a:p>
          <a:p>
            <a:pPr algn="ctr">
              <a:buFontTx/>
              <a:buNone/>
            </a:pPr>
            <a:endParaRPr lang="en-US" altLang="ro-RO" sz="4000" b="1" dirty="0">
              <a:solidFill>
                <a:srgbClr val="002060"/>
              </a:solidFill>
              <a:latin typeface="Franklin Gothic Medium" pitchFamily="34" charset="0"/>
            </a:endParaRPr>
          </a:p>
          <a:p>
            <a:pPr algn="ctr">
              <a:buFontTx/>
              <a:buNone/>
            </a:pPr>
            <a:endParaRPr lang="en-US" altLang="ro-RO" sz="2800" b="1" dirty="0">
              <a:solidFill>
                <a:srgbClr val="002060"/>
              </a:solidFill>
              <a:latin typeface="Franklin Gothic Medium" pitchFamily="34" charset="0"/>
            </a:endParaRPr>
          </a:p>
          <a:p>
            <a:pPr algn="ctr">
              <a:buFontTx/>
              <a:buNone/>
            </a:pPr>
            <a:endParaRPr lang="en-US" altLang="ro-RO" sz="2800" b="1" dirty="0">
              <a:solidFill>
                <a:srgbClr val="002060"/>
              </a:solidFill>
              <a:latin typeface="Franklin Gothic Medium" pitchFamily="34" charset="0"/>
            </a:endParaRPr>
          </a:p>
          <a:p>
            <a:pPr algn="just">
              <a:buFontTx/>
              <a:buNone/>
            </a:pPr>
            <a:endParaRPr lang="en-US" altLang="ro-RO" sz="2800" b="1" dirty="0">
              <a:solidFill>
                <a:srgbClr val="002060"/>
              </a:solidFill>
              <a:latin typeface="Franklin Gothic Medium" pitchFamily="34" charset="0"/>
            </a:endParaRPr>
          </a:p>
          <a:p>
            <a:pPr algn="just">
              <a:buFontTx/>
              <a:buNone/>
            </a:pPr>
            <a:endParaRPr lang="en-US" altLang="ro-RO" sz="2800" dirty="0">
              <a:solidFill>
                <a:srgbClr val="002060"/>
              </a:solidFill>
              <a:latin typeface="Franklin Gothic Medium" pitchFamily="34" charset="0"/>
            </a:endParaRPr>
          </a:p>
        </p:txBody>
      </p:sp>
      <p:pic>
        <p:nvPicPr>
          <p:cNvPr id="2" name="Picture 1">
            <a:extLst>
              <a:ext uri="{FF2B5EF4-FFF2-40B4-BE49-F238E27FC236}">
                <a16:creationId xmlns:a16="http://schemas.microsoft.com/office/drawing/2014/main" id="{FF3B2141-E0CA-4E23-9391-CB6CC14604FF}"/>
              </a:ext>
            </a:extLst>
          </p:cNvPr>
          <p:cNvPicPr>
            <a:picLocks noChangeAspect="1"/>
          </p:cNvPicPr>
          <p:nvPr/>
        </p:nvPicPr>
        <p:blipFill>
          <a:blip r:embed="rId3"/>
          <a:stretch>
            <a:fillRect/>
          </a:stretch>
        </p:blipFill>
        <p:spPr>
          <a:xfrm>
            <a:off x="1331640" y="3429000"/>
            <a:ext cx="6912767" cy="265446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3568" y="6297023"/>
            <a:ext cx="7195271" cy="432000"/>
            <a:chOff x="858407" y="6118475"/>
            <a:chExt cx="9593694" cy="576000"/>
          </a:xfrm>
        </p:grpSpPr>
        <p:pic>
          <p:nvPicPr>
            <p:cNvPr id="5" name="Picture 4"/>
            <p:cNvPicPr>
              <a:picLocks noChangeAspect="1"/>
            </p:cNvPicPr>
            <p:nvPr/>
          </p:nvPicPr>
          <p:blipFill>
            <a:blip r:embed="rId2"/>
            <a:stretch>
              <a:fillRect/>
            </a:stretch>
          </p:blipFill>
          <p:spPr>
            <a:xfrm>
              <a:off x="858407" y="6118475"/>
              <a:ext cx="3835848" cy="576000"/>
            </a:xfrm>
            <a:prstGeom prst="rect">
              <a:avLst/>
            </a:prstGeom>
          </p:spPr>
        </p:pic>
        <p:pic>
          <p:nvPicPr>
            <p:cNvPr id="6" name="Picture 5"/>
            <p:cNvPicPr>
              <a:picLocks noChangeAspect="1"/>
            </p:cNvPicPr>
            <p:nvPr/>
          </p:nvPicPr>
          <p:blipFill>
            <a:blip r:embed="rId3"/>
            <a:stretch>
              <a:fillRect/>
            </a:stretch>
          </p:blipFill>
          <p:spPr>
            <a:xfrm>
              <a:off x="4975668" y="6118475"/>
              <a:ext cx="5476433" cy="576000"/>
            </a:xfrm>
            <a:prstGeom prst="rect">
              <a:avLst/>
            </a:prstGeom>
          </p:spPr>
        </p:pic>
      </p:grpSp>
      <p:pic>
        <p:nvPicPr>
          <p:cNvPr id="7" name="Picture 6"/>
          <p:cNvPicPr>
            <a:picLocks noChangeAspect="1"/>
          </p:cNvPicPr>
          <p:nvPr/>
        </p:nvPicPr>
        <p:blipFill>
          <a:blip r:embed="rId4"/>
          <a:stretch>
            <a:fillRect/>
          </a:stretch>
        </p:blipFill>
        <p:spPr>
          <a:xfrm>
            <a:off x="3423925" y="76651"/>
            <a:ext cx="2361488" cy="540000"/>
          </a:xfrm>
          <a:prstGeom prst="rect">
            <a:avLst/>
          </a:prstGeom>
        </p:spPr>
      </p:pic>
      <p:pic>
        <p:nvPicPr>
          <p:cNvPr id="12" name="Imagine 6" descr="D:\ANA\1. CLIENTI\2020\UMFVBT\DE TRIMIS\Logo\Logo UMFT.png">
            <a:extLst>
              <a:ext uri="{FF2B5EF4-FFF2-40B4-BE49-F238E27FC236}">
                <a16:creationId xmlns:a16="http://schemas.microsoft.com/office/drawing/2014/main" id="{0B98D2BF-4F00-318F-DC3D-55B24EF8C8FB}"/>
              </a:ext>
            </a:extLst>
          </p:cNvPr>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50" y="476672"/>
            <a:ext cx="6711950" cy="1811337"/>
          </a:xfrm>
          <a:prstGeom prst="rect">
            <a:avLst/>
          </a:prstGeom>
          <a:noFill/>
          <a:ln>
            <a:noFill/>
          </a:ln>
        </p:spPr>
      </p:pic>
      <p:sp>
        <p:nvSpPr>
          <p:cNvPr id="13" name="Rectangle 12">
            <a:extLst>
              <a:ext uri="{FF2B5EF4-FFF2-40B4-BE49-F238E27FC236}">
                <a16:creationId xmlns:a16="http://schemas.microsoft.com/office/drawing/2014/main" id="{AA46FC61-0690-F3C4-C72B-5D6A58B0B286}"/>
              </a:ext>
            </a:extLst>
          </p:cNvPr>
          <p:cNvSpPr/>
          <p:nvPr/>
        </p:nvSpPr>
        <p:spPr>
          <a:xfrm>
            <a:off x="-28704" y="2636912"/>
            <a:ext cx="8784976" cy="2554545"/>
          </a:xfrm>
          <a:prstGeom prst="rect">
            <a:avLst/>
          </a:prstGeom>
        </p:spPr>
        <p:txBody>
          <a:bodyPr wrap="square">
            <a:spAutoFit/>
          </a:bodyPr>
          <a:lstStyle/>
          <a:p>
            <a:pPr algn="ctr"/>
            <a:r>
              <a:rPr lang="en-US" sz="3200" b="1" dirty="0">
                <a:solidFill>
                  <a:srgbClr val="FF0000"/>
                </a:solidFill>
                <a:latin typeface="Calibri" panose="020F0502020204030204" pitchFamily="34" charset="0"/>
                <a:cs typeface="Calibri" panose="020F0502020204030204" pitchFamily="34" charset="0"/>
              </a:rPr>
              <a:t>INCOMING INTERNATIONAL STUDENT AND STAFF GUIDE AND PROTOCOLS</a:t>
            </a:r>
          </a:p>
          <a:p>
            <a:pPr algn="ctr"/>
            <a:r>
              <a:rPr lang="en-US" sz="3200" b="1" dirty="0">
                <a:solidFill>
                  <a:srgbClr val="FF0000"/>
                </a:solidFill>
                <a:latin typeface="Calibri" panose="020F0502020204030204" pitchFamily="34" charset="0"/>
                <a:cs typeface="Calibri" panose="020F0502020204030204" pitchFamily="34" charset="0"/>
              </a:rPr>
              <a:t>THE EXPERIENCE OF VICTOR BABES UNIVERSITY </a:t>
            </a:r>
          </a:p>
          <a:p>
            <a:pPr algn="ctr"/>
            <a:r>
              <a:rPr lang="en-US" sz="3200" b="1" dirty="0">
                <a:solidFill>
                  <a:srgbClr val="FF0000"/>
                </a:solidFill>
                <a:latin typeface="Calibri" panose="020F0502020204030204" pitchFamily="34" charset="0"/>
                <a:cs typeface="Calibri" panose="020F0502020204030204" pitchFamily="34" charset="0"/>
              </a:rPr>
              <a:t>OF MEDICINE AND PHARMACY, </a:t>
            </a:r>
          </a:p>
          <a:p>
            <a:pPr algn="ctr"/>
            <a:r>
              <a:rPr lang="en-US" sz="3200" b="1" dirty="0">
                <a:solidFill>
                  <a:srgbClr val="FF0000"/>
                </a:solidFill>
                <a:latin typeface="Calibri" panose="020F0502020204030204" pitchFamily="34" charset="0"/>
                <a:cs typeface="Calibri" panose="020F0502020204030204" pitchFamily="34" charset="0"/>
              </a:rPr>
              <a:t>TIMISOARA, ROMANIA</a:t>
            </a:r>
          </a:p>
        </p:txBody>
      </p:sp>
    </p:spTree>
    <p:extLst>
      <p:ext uri="{BB962C8B-B14F-4D97-AF65-F5344CB8AC3E}">
        <p14:creationId xmlns:p14="http://schemas.microsoft.com/office/powerpoint/2010/main" val="1968759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163104-5C06-4D45-BB88-F57AE9095B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764704"/>
            <a:ext cx="8352928" cy="5328592"/>
          </a:xfrm>
          <a:prstGeom prst="rect">
            <a:avLst/>
          </a:prstGeom>
        </p:spPr>
      </p:pic>
    </p:spTree>
    <p:extLst>
      <p:ext uri="{BB962C8B-B14F-4D97-AF65-F5344CB8AC3E}">
        <p14:creationId xmlns:p14="http://schemas.microsoft.com/office/powerpoint/2010/main" val="2705849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D6769C-AC52-43E0-8E7E-97CBCC630362}"/>
              </a:ext>
            </a:extLst>
          </p:cNvPr>
          <p:cNvSpPr>
            <a:spLocks noGrp="1"/>
          </p:cNvSpPr>
          <p:nvPr>
            <p:ph type="title"/>
          </p:nvPr>
        </p:nvSpPr>
        <p:spPr>
          <a:xfrm>
            <a:off x="508001" y="609600"/>
            <a:ext cx="6447501" cy="947192"/>
          </a:xfrm>
        </p:spPr>
        <p:txBody>
          <a:bodyPr>
            <a:normAutofit fontScale="90000"/>
          </a:bodyPr>
          <a:lstStyle/>
          <a:p>
            <a:pPr algn="ctr"/>
            <a:r>
              <a:rPr lang="en-US" b="1" dirty="0"/>
              <a:t>Mobility plays a key role in the international strategy of our university</a:t>
            </a:r>
          </a:p>
        </p:txBody>
      </p:sp>
      <p:sp>
        <p:nvSpPr>
          <p:cNvPr id="3" name="Text Placeholder 2">
            <a:extLst>
              <a:ext uri="{FF2B5EF4-FFF2-40B4-BE49-F238E27FC236}">
                <a16:creationId xmlns:a16="http://schemas.microsoft.com/office/drawing/2014/main" id="{C3F5307F-70ED-4F6E-B59B-418C7AB41724}"/>
              </a:ext>
            </a:extLst>
          </p:cNvPr>
          <p:cNvSpPr>
            <a:spLocks noGrp="1"/>
          </p:cNvSpPr>
          <p:nvPr>
            <p:ph type="body" idx="1"/>
          </p:nvPr>
        </p:nvSpPr>
        <p:spPr>
          <a:xfrm>
            <a:off x="508001" y="1556792"/>
            <a:ext cx="6447501" cy="4392488"/>
          </a:xfrm>
        </p:spPr>
        <p:txBody>
          <a:bodyPr>
            <a:normAutofit fontScale="92500" lnSpcReduction="20000"/>
          </a:bodyPr>
          <a:lstStyle/>
          <a:p>
            <a:pPr marL="285750" indent="-285750" algn="just">
              <a:buFont typeface="Wingdings" panose="05000000000000000000" pitchFamily="2" charset="2"/>
              <a:buChar char="Ø"/>
            </a:pPr>
            <a:r>
              <a:rPr lang="en-US" sz="2200" b="1" dirty="0">
                <a:solidFill>
                  <a:schemeClr val="tx2"/>
                </a:solidFill>
              </a:rPr>
              <a:t>Our international student experience actually began </a:t>
            </a:r>
            <a:r>
              <a:rPr lang="en-US" sz="2200" b="1" dirty="0">
                <a:solidFill>
                  <a:srgbClr val="FF0000"/>
                </a:solidFill>
              </a:rPr>
              <a:t>25 years ago</a:t>
            </a:r>
            <a:r>
              <a:rPr lang="en-US" sz="2200" b="1" dirty="0">
                <a:solidFill>
                  <a:schemeClr val="tx2"/>
                </a:solidFill>
              </a:rPr>
              <a:t>, in 1997 – 1998, when the English section of the Faculty of Medicine started</a:t>
            </a:r>
          </a:p>
          <a:p>
            <a:pPr marL="285750" indent="-285750" algn="just">
              <a:buFont typeface="Wingdings" panose="05000000000000000000" pitchFamily="2" charset="2"/>
              <a:buChar char="Ø"/>
            </a:pPr>
            <a:r>
              <a:rPr lang="en-US" sz="2200" b="1" dirty="0">
                <a:solidFill>
                  <a:schemeClr val="tx2"/>
                </a:solidFill>
              </a:rPr>
              <a:t>Currently we have </a:t>
            </a:r>
            <a:r>
              <a:rPr lang="en-US" sz="2200" b="1" dirty="0">
                <a:solidFill>
                  <a:srgbClr val="FF0000"/>
                </a:solidFill>
              </a:rPr>
              <a:t>1501 </a:t>
            </a:r>
            <a:r>
              <a:rPr lang="en-US" sz="2200" b="1" u="sng" dirty="0">
                <a:solidFill>
                  <a:schemeClr val="tx2"/>
                </a:solidFill>
              </a:rPr>
              <a:t>international students</a:t>
            </a:r>
            <a:r>
              <a:rPr lang="en-US" sz="2200" b="1" dirty="0">
                <a:solidFill>
                  <a:schemeClr val="tx2"/>
                </a:solidFill>
              </a:rPr>
              <a:t>, representing </a:t>
            </a:r>
            <a:r>
              <a:rPr lang="en-US" sz="2200" b="1" dirty="0">
                <a:solidFill>
                  <a:srgbClr val="FF0000"/>
                </a:solidFill>
              </a:rPr>
              <a:t>1/3 </a:t>
            </a:r>
            <a:r>
              <a:rPr lang="en-US" sz="2200" b="1" u="sng" dirty="0">
                <a:solidFill>
                  <a:schemeClr val="tx2"/>
                </a:solidFill>
              </a:rPr>
              <a:t>of the total number of undergraduate students</a:t>
            </a:r>
            <a:r>
              <a:rPr lang="en-US" sz="2200" b="1" dirty="0">
                <a:solidFill>
                  <a:schemeClr val="tx2"/>
                </a:solidFill>
              </a:rPr>
              <a:t>, and </a:t>
            </a:r>
            <a:r>
              <a:rPr lang="en-US" sz="2200" b="1" dirty="0">
                <a:solidFill>
                  <a:srgbClr val="FF0000"/>
                </a:solidFill>
              </a:rPr>
              <a:t>230 </a:t>
            </a:r>
            <a:r>
              <a:rPr lang="en-US" sz="2200" b="1" u="sng" dirty="0">
                <a:solidFill>
                  <a:schemeClr val="tx2"/>
                </a:solidFill>
              </a:rPr>
              <a:t>international resident physicians</a:t>
            </a:r>
            <a:r>
              <a:rPr lang="en-US" sz="2200" b="1" dirty="0">
                <a:solidFill>
                  <a:schemeClr val="tx2"/>
                </a:solidFill>
              </a:rPr>
              <a:t>, from </a:t>
            </a:r>
            <a:r>
              <a:rPr lang="en-US" sz="2200" b="1" dirty="0">
                <a:solidFill>
                  <a:srgbClr val="FF0000"/>
                </a:solidFill>
              </a:rPr>
              <a:t>50 </a:t>
            </a:r>
            <a:r>
              <a:rPr lang="en-US" sz="2200" b="1" u="sng" dirty="0">
                <a:solidFill>
                  <a:schemeClr val="tx2"/>
                </a:solidFill>
              </a:rPr>
              <a:t>countries</a:t>
            </a:r>
            <a:r>
              <a:rPr lang="en-US" sz="2200" b="1" dirty="0">
                <a:solidFill>
                  <a:srgbClr val="FF0000"/>
                </a:solidFill>
              </a:rPr>
              <a:t> </a:t>
            </a:r>
            <a:r>
              <a:rPr lang="en-US" sz="2200" b="1" dirty="0">
                <a:solidFill>
                  <a:schemeClr val="tx2"/>
                </a:solidFill>
              </a:rPr>
              <a:t>all over the world. </a:t>
            </a:r>
          </a:p>
          <a:p>
            <a:pPr marL="285750" indent="-285750" algn="just">
              <a:buFont typeface="Wingdings" panose="05000000000000000000" pitchFamily="2" charset="2"/>
              <a:buChar char="Ø"/>
            </a:pPr>
            <a:r>
              <a:rPr lang="en-US" sz="2200" b="1" dirty="0">
                <a:solidFill>
                  <a:schemeClr val="tx2"/>
                </a:solidFill>
              </a:rPr>
              <a:t>To this number we have to add the number of incoming Erasmus students and staff that carry out study/placement or teaching/training mobility activities.</a:t>
            </a:r>
          </a:p>
          <a:p>
            <a:pPr marL="285750" indent="-285750" algn="just">
              <a:buFont typeface="Wingdings" panose="05000000000000000000" pitchFamily="2" charset="2"/>
              <a:buChar char="Ø"/>
            </a:pPr>
            <a:r>
              <a:rPr lang="en-US" sz="2200" b="1" dirty="0">
                <a:solidFill>
                  <a:schemeClr val="tx2"/>
                </a:solidFill>
              </a:rPr>
              <a:t>This great number and diversity of international students automatically made us change and adapt they way in which the teaching-learning process takes place, in a way which encompasses the needs of all out students, based on the principle that </a:t>
            </a:r>
            <a:r>
              <a:rPr lang="en-US" sz="2200" b="1" dirty="0">
                <a:solidFill>
                  <a:srgbClr val="FF0000"/>
                </a:solidFill>
              </a:rPr>
              <a:t>“nobody is left aside and everybody is equally important”.</a:t>
            </a:r>
          </a:p>
          <a:p>
            <a:pPr marL="285750" indent="-285750">
              <a:buFont typeface="Wingdings" panose="05000000000000000000" pitchFamily="2" charset="2"/>
              <a:buChar char="Ø"/>
            </a:pPr>
            <a:endParaRPr lang="en-US" dirty="0"/>
          </a:p>
        </p:txBody>
      </p:sp>
    </p:spTree>
    <p:extLst>
      <p:ext uri="{BB962C8B-B14F-4D97-AF65-F5344CB8AC3E}">
        <p14:creationId xmlns:p14="http://schemas.microsoft.com/office/powerpoint/2010/main" val="198211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8E24119-6D42-4406-83F6-8AA059D4B4B0}"/>
              </a:ext>
            </a:extLst>
          </p:cNvPr>
          <p:cNvSpPr>
            <a:spLocks noGrp="1"/>
          </p:cNvSpPr>
          <p:nvPr>
            <p:ph type="title"/>
          </p:nvPr>
        </p:nvSpPr>
        <p:spPr>
          <a:xfrm>
            <a:off x="251521" y="609600"/>
            <a:ext cx="7287834" cy="1091208"/>
          </a:xfrm>
        </p:spPr>
        <p:txBody>
          <a:bodyPr>
            <a:normAutofit fontScale="90000"/>
          </a:bodyPr>
          <a:lstStyle/>
          <a:p>
            <a:pPr algn="ctr"/>
            <a:r>
              <a:rPr lang="en-US" sz="3600" b="1" dirty="0">
                <a:solidFill>
                  <a:schemeClr val="tx2">
                    <a:lumMod val="60000"/>
                    <a:lumOff val="40000"/>
                  </a:schemeClr>
                </a:solidFill>
              </a:rPr>
              <a:t>Components of </a:t>
            </a:r>
            <a:br>
              <a:rPr lang="en-US" sz="3600" b="1" dirty="0">
                <a:solidFill>
                  <a:schemeClr val="tx2">
                    <a:lumMod val="60000"/>
                    <a:lumOff val="40000"/>
                  </a:schemeClr>
                </a:solidFill>
              </a:rPr>
            </a:br>
            <a:r>
              <a:rPr lang="en-US" sz="3600" b="1" dirty="0" err="1">
                <a:solidFill>
                  <a:schemeClr val="tx2">
                    <a:lumMod val="60000"/>
                    <a:lumOff val="40000"/>
                  </a:schemeClr>
                </a:solidFill>
              </a:rPr>
              <a:t>internationalisation</a:t>
            </a:r>
            <a:endParaRPr lang="en-US" sz="3600" b="1" dirty="0">
              <a:solidFill>
                <a:schemeClr val="tx2">
                  <a:lumMod val="60000"/>
                  <a:lumOff val="40000"/>
                </a:schemeClr>
              </a:solidFill>
            </a:endParaRPr>
          </a:p>
        </p:txBody>
      </p:sp>
      <p:sp>
        <p:nvSpPr>
          <p:cNvPr id="5" name="Content Placeholder 4">
            <a:extLst>
              <a:ext uri="{FF2B5EF4-FFF2-40B4-BE49-F238E27FC236}">
                <a16:creationId xmlns:a16="http://schemas.microsoft.com/office/drawing/2014/main" id="{1C4FB09B-3ACE-4AC1-A73B-412E903A07BB}"/>
              </a:ext>
            </a:extLst>
          </p:cNvPr>
          <p:cNvSpPr>
            <a:spLocks noGrp="1"/>
          </p:cNvSpPr>
          <p:nvPr>
            <p:ph idx="1"/>
          </p:nvPr>
        </p:nvSpPr>
        <p:spPr>
          <a:xfrm>
            <a:off x="827700" y="1844823"/>
            <a:ext cx="6711654" cy="4403583"/>
          </a:xfrm>
        </p:spPr>
        <p:txBody>
          <a:bodyPr>
            <a:normAutofit lnSpcReduction="10000"/>
          </a:bodyPr>
          <a:lstStyle/>
          <a:p>
            <a:pPr>
              <a:buClr>
                <a:schemeClr val="tx2">
                  <a:lumMod val="60000"/>
                  <a:lumOff val="40000"/>
                </a:schemeClr>
              </a:buClr>
              <a:buFont typeface="Wingdings" panose="05000000000000000000" pitchFamily="2" charset="2"/>
              <a:buChar char="Ø"/>
            </a:pPr>
            <a:r>
              <a:rPr lang="ro-RO" sz="2400" b="1" dirty="0">
                <a:solidFill>
                  <a:schemeClr val="accent1">
                    <a:lumMod val="75000"/>
                  </a:schemeClr>
                </a:solidFill>
              </a:rPr>
              <a:t>The first major component of internationalisation is tightly connected to the </a:t>
            </a:r>
            <a:r>
              <a:rPr lang="ro-RO" sz="2400" b="1" dirty="0">
                <a:solidFill>
                  <a:srgbClr val="FF0000"/>
                </a:solidFill>
              </a:rPr>
              <a:t>reforms</a:t>
            </a:r>
            <a:r>
              <a:rPr lang="ro-RO" sz="2400" b="1" dirty="0">
                <a:solidFill>
                  <a:schemeClr val="accent1">
                    <a:lumMod val="75000"/>
                  </a:schemeClr>
                </a:solidFill>
              </a:rPr>
              <a:t> that have been implemented</a:t>
            </a:r>
            <a:r>
              <a:rPr lang="en-US" sz="2400" b="1" dirty="0">
                <a:solidFill>
                  <a:schemeClr val="accent1">
                    <a:lumMod val="75000"/>
                  </a:schemeClr>
                </a:solidFill>
              </a:rPr>
              <a:t> by HEIs, leading to:</a:t>
            </a:r>
          </a:p>
          <a:p>
            <a:pPr marL="285750" indent="-285750">
              <a:buFont typeface="Wingdings" panose="05000000000000000000" pitchFamily="2" charset="2"/>
              <a:buChar char="Ø"/>
            </a:pPr>
            <a:r>
              <a:rPr lang="ro-RO" sz="2400" b="1" dirty="0">
                <a:solidFill>
                  <a:schemeClr val="accent1">
                    <a:lumMod val="75000"/>
                  </a:schemeClr>
                </a:solidFill>
              </a:rPr>
              <a:t>enhanced </a:t>
            </a:r>
            <a:r>
              <a:rPr lang="ro-RO" sz="2400" b="1" dirty="0">
                <a:solidFill>
                  <a:srgbClr val="FF0000"/>
                </a:solidFill>
              </a:rPr>
              <a:t>transparency</a:t>
            </a:r>
            <a:r>
              <a:rPr lang="ro-RO" sz="2400" b="1" dirty="0">
                <a:solidFill>
                  <a:schemeClr val="accent1">
                    <a:lumMod val="75000"/>
                  </a:schemeClr>
                </a:solidFill>
              </a:rPr>
              <a:t> and </a:t>
            </a:r>
            <a:r>
              <a:rPr lang="ro-RO" sz="2400" b="1" dirty="0">
                <a:solidFill>
                  <a:srgbClr val="FF0000"/>
                </a:solidFill>
              </a:rPr>
              <a:t>compatibility</a:t>
            </a:r>
            <a:r>
              <a:rPr lang="ro-RO" sz="2400" b="1" dirty="0">
                <a:solidFill>
                  <a:schemeClr val="accent1">
                    <a:lumMod val="75000"/>
                  </a:schemeClr>
                </a:solidFill>
              </a:rPr>
              <a:t> of higher education systems</a:t>
            </a:r>
            <a:r>
              <a:rPr lang="en-US" sz="2400" b="1" dirty="0">
                <a:solidFill>
                  <a:schemeClr val="accent1">
                    <a:lumMod val="75000"/>
                  </a:schemeClr>
                </a:solidFill>
              </a:rPr>
              <a:t> </a:t>
            </a:r>
          </a:p>
          <a:p>
            <a:pPr marL="285750" indent="-285750">
              <a:buFont typeface="Wingdings" panose="05000000000000000000" pitchFamily="2" charset="2"/>
              <a:buChar char="Ø"/>
            </a:pPr>
            <a:r>
              <a:rPr lang="ro-RO" sz="2400" b="1" dirty="0">
                <a:solidFill>
                  <a:srgbClr val="FF0000"/>
                </a:solidFill>
              </a:rPr>
              <a:t>restructuring</a:t>
            </a:r>
            <a:r>
              <a:rPr lang="ro-RO" sz="2400" b="1" dirty="0">
                <a:solidFill>
                  <a:schemeClr val="accent1">
                    <a:lumMod val="75000"/>
                  </a:schemeClr>
                </a:solidFill>
              </a:rPr>
              <a:t> their academic systems</a:t>
            </a:r>
            <a:endParaRPr lang="en-US" sz="2400" b="1" dirty="0">
              <a:solidFill>
                <a:schemeClr val="accent1">
                  <a:lumMod val="75000"/>
                </a:schemeClr>
              </a:solidFill>
            </a:endParaRPr>
          </a:p>
          <a:p>
            <a:pPr marL="285750" indent="-285750">
              <a:buFont typeface="Wingdings" panose="05000000000000000000" pitchFamily="2" charset="2"/>
              <a:buChar char="Ø"/>
            </a:pPr>
            <a:r>
              <a:rPr lang="ro-RO" sz="2400" b="1" dirty="0">
                <a:solidFill>
                  <a:schemeClr val="accent1">
                    <a:lumMod val="75000"/>
                  </a:schemeClr>
                </a:solidFill>
              </a:rPr>
              <a:t>converging the working tools used for the </a:t>
            </a:r>
            <a:r>
              <a:rPr lang="ro-RO" sz="2400" b="1" dirty="0">
                <a:solidFill>
                  <a:srgbClr val="FF0000"/>
                </a:solidFill>
              </a:rPr>
              <a:t>recognition and validation </a:t>
            </a:r>
            <a:r>
              <a:rPr lang="ro-RO" sz="2400" b="1" dirty="0">
                <a:solidFill>
                  <a:schemeClr val="accent1">
                    <a:lumMod val="75000"/>
                  </a:schemeClr>
                </a:solidFill>
              </a:rPr>
              <a:t>of credits obtained in another institution abroad</a:t>
            </a:r>
            <a:endParaRPr lang="en-US" sz="2400" b="1" dirty="0">
              <a:solidFill>
                <a:schemeClr val="accent1">
                  <a:lumMod val="75000"/>
                </a:schemeClr>
              </a:solidFill>
            </a:endParaRPr>
          </a:p>
          <a:p>
            <a:pPr marL="285750" indent="-285750">
              <a:buFont typeface="Wingdings" panose="05000000000000000000" pitchFamily="2" charset="2"/>
              <a:buChar char="Ø"/>
            </a:pPr>
            <a:r>
              <a:rPr lang="ro-RO" sz="2400" b="1" dirty="0">
                <a:solidFill>
                  <a:schemeClr val="accent1">
                    <a:lumMod val="75000"/>
                  </a:schemeClr>
                </a:solidFill>
              </a:rPr>
              <a:t>the implementation of the European Credit Transfer System </a:t>
            </a:r>
            <a:r>
              <a:rPr lang="ro-RO" sz="2400" b="1" dirty="0">
                <a:solidFill>
                  <a:srgbClr val="FF0000"/>
                </a:solidFill>
              </a:rPr>
              <a:t>(ECTS)</a:t>
            </a:r>
            <a:endParaRPr lang="en-US" sz="2400" b="1" dirty="0">
              <a:solidFill>
                <a:srgbClr val="FF0000"/>
              </a:solidFill>
            </a:endParaRPr>
          </a:p>
        </p:txBody>
      </p:sp>
    </p:spTree>
    <p:extLst>
      <p:ext uri="{BB962C8B-B14F-4D97-AF65-F5344CB8AC3E}">
        <p14:creationId xmlns:p14="http://schemas.microsoft.com/office/powerpoint/2010/main" val="2359075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B84355-B226-4615-8146-ED268A3CAB88}"/>
              </a:ext>
            </a:extLst>
          </p:cNvPr>
          <p:cNvSpPr>
            <a:spLocks noGrp="1"/>
          </p:cNvSpPr>
          <p:nvPr>
            <p:ph type="title"/>
          </p:nvPr>
        </p:nvSpPr>
        <p:spPr>
          <a:xfrm>
            <a:off x="508001" y="609600"/>
            <a:ext cx="6447501" cy="5987752"/>
          </a:xfrm>
        </p:spPr>
        <p:txBody>
          <a:bodyPr>
            <a:normAutofit fontScale="90000"/>
          </a:bodyPr>
          <a:lstStyle/>
          <a:p>
            <a:pPr algn="l"/>
            <a:r>
              <a:rPr lang="en-US" sz="2400" b="1" dirty="0"/>
              <a:t>	- </a:t>
            </a:r>
            <a:r>
              <a:rPr lang="ro-RO" sz="2400" b="1" dirty="0"/>
              <a:t>The second component of internationalisation is represented by incorporating the </a:t>
            </a:r>
            <a:r>
              <a:rPr lang="ro-RO" sz="2400" b="1" dirty="0">
                <a:solidFill>
                  <a:srgbClr val="FF0000"/>
                </a:solidFill>
              </a:rPr>
              <a:t>intercultural </a:t>
            </a:r>
            <a:r>
              <a:rPr lang="ro-RO" sz="2400" b="1" dirty="0"/>
              <a:t>and </a:t>
            </a:r>
            <a:r>
              <a:rPr lang="ro-RO" sz="2400" b="1" dirty="0">
                <a:solidFill>
                  <a:srgbClr val="FF0000"/>
                </a:solidFill>
              </a:rPr>
              <a:t>international dimension </a:t>
            </a:r>
            <a:r>
              <a:rPr lang="ro-RO" sz="2400" b="1" dirty="0"/>
              <a:t>in the curriculum, in teaching activities, in research and in the extracurricular activities in order to help students develop their </a:t>
            </a:r>
            <a:r>
              <a:rPr lang="ro-RO" sz="2400" b="1" dirty="0">
                <a:solidFill>
                  <a:srgbClr val="FF0000"/>
                </a:solidFill>
              </a:rPr>
              <a:t>international skills </a:t>
            </a:r>
            <a:r>
              <a:rPr lang="ro-RO" sz="2400" b="1" dirty="0"/>
              <a:t>without having to go abroa</a:t>
            </a:r>
            <a:r>
              <a:rPr lang="en-US" sz="2400" b="1" dirty="0"/>
              <a:t>d</a:t>
            </a:r>
            <a:br>
              <a:rPr lang="en-US" sz="2400" b="1" dirty="0"/>
            </a:br>
            <a:r>
              <a:rPr lang="en-US" sz="2400" b="1" dirty="0"/>
              <a:t>	- This is </a:t>
            </a:r>
            <a:r>
              <a:rPr lang="ro-RO" b="1" dirty="0"/>
              <a:t>„</a:t>
            </a:r>
            <a:r>
              <a:rPr lang="ro-RO" b="1" i="1" dirty="0">
                <a:solidFill>
                  <a:srgbClr val="FF0000"/>
                </a:solidFill>
              </a:rPr>
              <a:t>internationalisation at home</a:t>
            </a:r>
            <a:r>
              <a:rPr lang="ro-RO" b="1" i="1" dirty="0"/>
              <a:t>”</a:t>
            </a:r>
            <a:r>
              <a:rPr lang="en-US" b="1" i="1" dirty="0"/>
              <a:t> - </a:t>
            </a:r>
            <a:r>
              <a:rPr lang="ro-RO" b="1" dirty="0"/>
              <a:t>a response to the increasing need for student and staff mobility who simply could not become mobile </a:t>
            </a:r>
            <a:br>
              <a:rPr lang="en-US" b="1" dirty="0"/>
            </a:br>
            <a:r>
              <a:rPr lang="en-US" b="1" dirty="0"/>
              <a:t>	- </a:t>
            </a:r>
            <a:r>
              <a:rPr lang="ro-RO" b="1" dirty="0"/>
              <a:t>A key component of internationalisation at home is represented by </a:t>
            </a:r>
            <a:r>
              <a:rPr lang="ro-RO" b="1" dirty="0">
                <a:solidFill>
                  <a:srgbClr val="FF0000"/>
                </a:solidFill>
              </a:rPr>
              <a:t>adapting the curriculum </a:t>
            </a:r>
            <a:r>
              <a:rPr lang="ro-RO" b="1" dirty="0"/>
              <a:t>by increasing the compatibility of the curricula of same-profile higher education institutions in various European countries</a:t>
            </a:r>
            <a:endParaRPr lang="en-US" sz="2400" b="1" dirty="0"/>
          </a:p>
        </p:txBody>
      </p:sp>
    </p:spTree>
    <p:extLst>
      <p:ext uri="{BB962C8B-B14F-4D97-AF65-F5344CB8AC3E}">
        <p14:creationId xmlns:p14="http://schemas.microsoft.com/office/powerpoint/2010/main" val="558807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641BC9-FF6F-47DD-BF5C-F8B50B8FFE3A}"/>
              </a:ext>
            </a:extLst>
          </p:cNvPr>
          <p:cNvSpPr>
            <a:spLocks noGrp="1"/>
          </p:cNvSpPr>
          <p:nvPr>
            <p:ph type="title"/>
          </p:nvPr>
        </p:nvSpPr>
        <p:spPr>
          <a:xfrm>
            <a:off x="508001" y="609600"/>
            <a:ext cx="6447501" cy="1091208"/>
          </a:xfrm>
        </p:spPr>
        <p:txBody>
          <a:bodyPr>
            <a:noAutofit/>
          </a:bodyPr>
          <a:lstStyle/>
          <a:p>
            <a:pPr marL="342900" indent="-342900">
              <a:buFont typeface="Wingdings" panose="05000000000000000000" pitchFamily="2" charset="2"/>
              <a:buChar char="Ø"/>
            </a:pPr>
            <a:r>
              <a:rPr lang="ro-RO" sz="2400" b="1" dirty="0"/>
              <a:t>The </a:t>
            </a:r>
            <a:r>
              <a:rPr lang="ro-RO" sz="2400" b="1" dirty="0">
                <a:solidFill>
                  <a:srgbClr val="FF0000"/>
                </a:solidFill>
              </a:rPr>
              <a:t>third component of internationalisation </a:t>
            </a:r>
            <a:r>
              <a:rPr lang="ro-RO" sz="2400" b="1" dirty="0"/>
              <a:t>is represented by the </a:t>
            </a:r>
            <a:r>
              <a:rPr lang="ro-RO" sz="2400" b="1" dirty="0">
                <a:solidFill>
                  <a:srgbClr val="FF0000"/>
                </a:solidFill>
              </a:rPr>
              <a:t>transnational mobility </a:t>
            </a:r>
            <a:r>
              <a:rPr lang="ro-RO" sz="2400" b="1" dirty="0"/>
              <a:t>of students and staff</a:t>
            </a:r>
            <a:endParaRPr lang="en-US" sz="2400" b="1" dirty="0"/>
          </a:p>
        </p:txBody>
      </p:sp>
      <p:sp>
        <p:nvSpPr>
          <p:cNvPr id="4" name="Text Placeholder 3">
            <a:extLst>
              <a:ext uri="{FF2B5EF4-FFF2-40B4-BE49-F238E27FC236}">
                <a16:creationId xmlns:a16="http://schemas.microsoft.com/office/drawing/2014/main" id="{84BFCB95-EACE-4EE0-A7B6-E168B78D35A3}"/>
              </a:ext>
            </a:extLst>
          </p:cNvPr>
          <p:cNvSpPr>
            <a:spLocks noGrp="1"/>
          </p:cNvSpPr>
          <p:nvPr>
            <p:ph type="body" idx="1"/>
          </p:nvPr>
        </p:nvSpPr>
        <p:spPr>
          <a:xfrm>
            <a:off x="508001" y="1916832"/>
            <a:ext cx="6447501" cy="4124530"/>
          </a:xfrm>
        </p:spPr>
        <p:txBody>
          <a:bodyPr>
            <a:normAutofit/>
          </a:bodyPr>
          <a:lstStyle/>
          <a:p>
            <a:pPr marL="285750" indent="-285750">
              <a:buFont typeface="Wingdings" panose="05000000000000000000" pitchFamily="2" charset="2"/>
              <a:buChar char="Ø"/>
            </a:pPr>
            <a:r>
              <a:rPr lang="en-US" sz="2400" b="1" dirty="0">
                <a:solidFill>
                  <a:schemeClr val="accent1"/>
                </a:solidFill>
              </a:rPr>
              <a:t>This means </a:t>
            </a:r>
            <a:r>
              <a:rPr lang="ro-RO" sz="2400" b="1" dirty="0">
                <a:solidFill>
                  <a:schemeClr val="accent1"/>
                </a:solidFill>
              </a:rPr>
              <a:t>sending students and staff abroad, or about attracting students, researchers and staff from other countries</a:t>
            </a:r>
            <a:endParaRPr lang="en-US" sz="2400" b="1" dirty="0">
              <a:solidFill>
                <a:schemeClr val="accent1"/>
              </a:solidFill>
            </a:endParaRPr>
          </a:p>
          <a:p>
            <a:pPr marL="285750" indent="-285750">
              <a:buFont typeface="Wingdings" panose="05000000000000000000" pitchFamily="2" charset="2"/>
              <a:buChar char="Ø"/>
            </a:pPr>
            <a:r>
              <a:rPr lang="ro-RO" sz="2400" b="1" dirty="0">
                <a:solidFill>
                  <a:schemeClr val="accent1"/>
                </a:solidFill>
              </a:rPr>
              <a:t>the Erasmus programme aim</a:t>
            </a:r>
            <a:r>
              <a:rPr lang="en-US" sz="2400" b="1" dirty="0">
                <a:solidFill>
                  <a:schemeClr val="accent1"/>
                </a:solidFill>
              </a:rPr>
              <a:t>s</a:t>
            </a:r>
            <a:r>
              <a:rPr lang="ro-RO" sz="2400" b="1" dirty="0">
                <a:solidFill>
                  <a:schemeClr val="accent1"/>
                </a:solidFill>
              </a:rPr>
              <a:t> mainly at encouraging and promoting academic mobility at all levels of higher education</a:t>
            </a:r>
            <a:endParaRPr lang="en-US" sz="2400" b="1" dirty="0">
              <a:solidFill>
                <a:schemeClr val="accent1"/>
              </a:solidFill>
            </a:endParaRPr>
          </a:p>
          <a:p>
            <a:pPr marL="285750" indent="-285750">
              <a:buFont typeface="Wingdings" panose="05000000000000000000" pitchFamily="2" charset="2"/>
              <a:buChar char="Ø"/>
            </a:pPr>
            <a:r>
              <a:rPr lang="en-US" sz="2400" b="1" dirty="0">
                <a:solidFill>
                  <a:schemeClr val="accent1"/>
                </a:solidFill>
              </a:rPr>
              <a:t>The final outcome is to </a:t>
            </a:r>
            <a:r>
              <a:rPr lang="ro-RO" sz="2400" b="1" dirty="0">
                <a:solidFill>
                  <a:schemeClr val="accent1"/>
                </a:solidFill>
              </a:rPr>
              <a:t>contribut</a:t>
            </a:r>
            <a:r>
              <a:rPr lang="en-US" sz="2400" b="1" dirty="0">
                <a:solidFill>
                  <a:schemeClr val="accent1"/>
                </a:solidFill>
              </a:rPr>
              <a:t>e</a:t>
            </a:r>
            <a:r>
              <a:rPr lang="ro-RO" sz="2400" b="1" dirty="0">
                <a:solidFill>
                  <a:schemeClr val="accent1"/>
                </a:solidFill>
              </a:rPr>
              <a:t> to increasing the international component of a HEI</a:t>
            </a:r>
            <a:endParaRPr lang="en-US" sz="2400" b="1" dirty="0">
              <a:solidFill>
                <a:schemeClr val="accent1"/>
              </a:solidFill>
            </a:endParaRPr>
          </a:p>
        </p:txBody>
      </p:sp>
    </p:spTree>
    <p:extLst>
      <p:ext uri="{BB962C8B-B14F-4D97-AF65-F5344CB8AC3E}">
        <p14:creationId xmlns:p14="http://schemas.microsoft.com/office/powerpoint/2010/main" val="2359203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14C670-EFBE-4CE5-B239-8331BD068BB2}"/>
              </a:ext>
            </a:extLst>
          </p:cNvPr>
          <p:cNvSpPr>
            <a:spLocks noGrp="1"/>
          </p:cNvSpPr>
          <p:nvPr>
            <p:ph type="title"/>
          </p:nvPr>
        </p:nvSpPr>
        <p:spPr>
          <a:xfrm>
            <a:off x="508001" y="980728"/>
            <a:ext cx="6447501" cy="45719"/>
          </a:xfrm>
        </p:spPr>
        <p:txBody>
          <a:bodyPr>
            <a:normAutofit fontScale="90000"/>
          </a:bodyPr>
          <a:lstStyle/>
          <a:p>
            <a:pPr algn="ctr"/>
            <a:r>
              <a:rPr lang="ro-RO" b="1" dirty="0">
                <a:solidFill>
                  <a:srgbClr val="FF0000"/>
                </a:solidFill>
              </a:rPr>
              <a:t>Redefining international cooperation</a:t>
            </a:r>
            <a:br>
              <a:rPr lang="en-US" dirty="0"/>
            </a:br>
            <a:endParaRPr lang="en-US" dirty="0"/>
          </a:p>
        </p:txBody>
      </p:sp>
      <p:sp>
        <p:nvSpPr>
          <p:cNvPr id="5" name="Text Placeholder 4">
            <a:extLst>
              <a:ext uri="{FF2B5EF4-FFF2-40B4-BE49-F238E27FC236}">
                <a16:creationId xmlns:a16="http://schemas.microsoft.com/office/drawing/2014/main" id="{9F9B9666-056E-469D-9F13-54ACA0830F49}"/>
              </a:ext>
            </a:extLst>
          </p:cNvPr>
          <p:cNvSpPr>
            <a:spLocks noGrp="1"/>
          </p:cNvSpPr>
          <p:nvPr>
            <p:ph type="body" idx="1"/>
          </p:nvPr>
        </p:nvSpPr>
        <p:spPr>
          <a:xfrm>
            <a:off x="508001" y="1242471"/>
            <a:ext cx="7088335" cy="4798891"/>
          </a:xfrm>
        </p:spPr>
        <p:txBody>
          <a:bodyPr>
            <a:noAutofit/>
          </a:bodyPr>
          <a:lstStyle/>
          <a:p>
            <a:pPr marL="285750" indent="-285750">
              <a:buFont typeface="Wingdings" panose="05000000000000000000" pitchFamily="2" charset="2"/>
              <a:buChar char="Ø"/>
            </a:pPr>
            <a:r>
              <a:rPr lang="ro-RO" sz="2000" b="1" dirty="0">
                <a:solidFill>
                  <a:srgbClr val="0070C0"/>
                </a:solidFill>
              </a:rPr>
              <a:t>The COVID-19 pandemic and the post-pandemic measures had a negative impact on international mobility programmes and on international student recruiting.</a:t>
            </a:r>
            <a:endParaRPr lang="en-US" sz="2000" b="1" dirty="0">
              <a:solidFill>
                <a:srgbClr val="0070C0"/>
              </a:solidFill>
            </a:endParaRPr>
          </a:p>
          <a:p>
            <a:pPr marL="285750" indent="-285750">
              <a:buFont typeface="Wingdings" panose="05000000000000000000" pitchFamily="2" charset="2"/>
              <a:buChar char="Ø"/>
            </a:pPr>
            <a:r>
              <a:rPr lang="en-US" sz="2000" b="1" dirty="0">
                <a:solidFill>
                  <a:srgbClr val="0070C0"/>
                </a:solidFill>
              </a:rPr>
              <a:t>U</a:t>
            </a:r>
            <a:r>
              <a:rPr lang="ro-RO" sz="2000" b="1" dirty="0">
                <a:solidFill>
                  <a:srgbClr val="0070C0"/>
                </a:solidFill>
              </a:rPr>
              <a:t>niversities had to adapt their international cooperation mechanisms to meet the requirements of the new reality</a:t>
            </a:r>
            <a:endParaRPr lang="en-US" sz="2000" b="1" dirty="0">
              <a:solidFill>
                <a:srgbClr val="0070C0"/>
              </a:solidFill>
            </a:endParaRPr>
          </a:p>
          <a:p>
            <a:pPr marL="285750" indent="-285750">
              <a:buFont typeface="Wingdings" panose="05000000000000000000" pitchFamily="2" charset="2"/>
              <a:buChar char="Ø"/>
            </a:pPr>
            <a:r>
              <a:rPr lang="ro-RO" sz="2000" b="1" dirty="0">
                <a:solidFill>
                  <a:srgbClr val="0070C0"/>
                </a:solidFill>
              </a:rPr>
              <a:t>The primary objective of our university was to </a:t>
            </a:r>
            <a:r>
              <a:rPr lang="ro-RO" sz="2000" b="1" dirty="0">
                <a:solidFill>
                  <a:srgbClr val="FF0000"/>
                </a:solidFill>
              </a:rPr>
              <a:t>maintain the connections </a:t>
            </a:r>
            <a:r>
              <a:rPr lang="ro-RO" sz="2000" b="1" dirty="0">
                <a:solidFill>
                  <a:srgbClr val="0070C0"/>
                </a:solidFill>
              </a:rPr>
              <a:t>with our international partners and to redefine international cooperation</a:t>
            </a:r>
            <a:endParaRPr lang="en-US" sz="2000" b="1" dirty="0">
              <a:solidFill>
                <a:srgbClr val="0070C0"/>
              </a:solidFill>
            </a:endParaRPr>
          </a:p>
          <a:p>
            <a:pPr marL="285750" indent="-285750">
              <a:buFont typeface="Wingdings" panose="05000000000000000000" pitchFamily="2" charset="2"/>
              <a:buChar char="Ø"/>
            </a:pPr>
            <a:r>
              <a:rPr lang="ro-RO" sz="2000" b="1" dirty="0">
                <a:solidFill>
                  <a:srgbClr val="0070C0"/>
                </a:solidFill>
              </a:rPr>
              <a:t>Thus, we introduced </a:t>
            </a:r>
            <a:r>
              <a:rPr lang="ro-RO" sz="2000" b="1" dirty="0">
                <a:solidFill>
                  <a:srgbClr val="FF0000"/>
                </a:solidFill>
              </a:rPr>
              <a:t>online meetings </a:t>
            </a:r>
            <a:r>
              <a:rPr lang="ro-RO" sz="2000" b="1" dirty="0">
                <a:solidFill>
                  <a:srgbClr val="0070C0"/>
                </a:solidFill>
              </a:rPr>
              <a:t>and online participation</a:t>
            </a:r>
            <a:r>
              <a:rPr lang="en-US" sz="2000" b="1" dirty="0">
                <a:solidFill>
                  <a:srgbClr val="0070C0"/>
                </a:solidFill>
              </a:rPr>
              <a:t>s </a:t>
            </a:r>
            <a:r>
              <a:rPr lang="ro-RO" sz="2000" b="1" dirty="0">
                <a:solidFill>
                  <a:srgbClr val="0070C0"/>
                </a:solidFill>
              </a:rPr>
              <a:t>in seminars, conferences and webinars</a:t>
            </a:r>
            <a:endParaRPr lang="en-US" sz="2000" b="1" dirty="0">
              <a:solidFill>
                <a:srgbClr val="0070C0"/>
              </a:solidFill>
            </a:endParaRPr>
          </a:p>
          <a:p>
            <a:pPr marL="285750" indent="-285750">
              <a:buFont typeface="Wingdings" panose="05000000000000000000" pitchFamily="2" charset="2"/>
              <a:buChar char="Ø"/>
            </a:pPr>
            <a:r>
              <a:rPr lang="ro-RO" sz="2000" b="1" dirty="0">
                <a:solidFill>
                  <a:srgbClr val="0070C0"/>
                </a:solidFill>
              </a:rPr>
              <a:t>This adaptive measure led to the </a:t>
            </a:r>
            <a:r>
              <a:rPr lang="ro-RO" sz="2000" b="1" dirty="0">
                <a:solidFill>
                  <a:srgbClr val="FF0000"/>
                </a:solidFill>
              </a:rPr>
              <a:t>development of new communication platforms</a:t>
            </a:r>
            <a:r>
              <a:rPr lang="ro-RO" sz="2000" b="1" dirty="0">
                <a:solidFill>
                  <a:srgbClr val="0070C0"/>
                </a:solidFill>
              </a:rPr>
              <a:t> (Zoom, Teams) and to a massive increase in the role of our IT department</a:t>
            </a:r>
            <a:endParaRPr lang="en-US" sz="2000" b="1" dirty="0">
              <a:solidFill>
                <a:srgbClr val="0070C0"/>
              </a:solidFill>
            </a:endParaRPr>
          </a:p>
        </p:txBody>
      </p:sp>
    </p:spTree>
    <p:extLst>
      <p:ext uri="{BB962C8B-B14F-4D97-AF65-F5344CB8AC3E}">
        <p14:creationId xmlns:p14="http://schemas.microsoft.com/office/powerpoint/2010/main" val="20350087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14C670-EFBE-4CE5-B239-8331BD068BB2}"/>
              </a:ext>
            </a:extLst>
          </p:cNvPr>
          <p:cNvSpPr>
            <a:spLocks noGrp="1"/>
          </p:cNvSpPr>
          <p:nvPr>
            <p:ph type="title"/>
          </p:nvPr>
        </p:nvSpPr>
        <p:spPr>
          <a:xfrm>
            <a:off x="508001" y="980728"/>
            <a:ext cx="6447501" cy="45719"/>
          </a:xfrm>
        </p:spPr>
        <p:txBody>
          <a:bodyPr>
            <a:normAutofit fontScale="90000"/>
          </a:bodyPr>
          <a:lstStyle/>
          <a:p>
            <a:pPr algn="ctr"/>
            <a:r>
              <a:rPr lang="en-US" b="1" dirty="0">
                <a:solidFill>
                  <a:srgbClr val="FF0000"/>
                </a:solidFill>
              </a:rPr>
              <a:t>Results</a:t>
            </a:r>
            <a:br>
              <a:rPr lang="en-US" dirty="0"/>
            </a:br>
            <a:endParaRPr lang="en-US" dirty="0"/>
          </a:p>
        </p:txBody>
      </p:sp>
      <p:sp>
        <p:nvSpPr>
          <p:cNvPr id="5" name="Text Placeholder 4">
            <a:extLst>
              <a:ext uri="{FF2B5EF4-FFF2-40B4-BE49-F238E27FC236}">
                <a16:creationId xmlns:a16="http://schemas.microsoft.com/office/drawing/2014/main" id="{9F9B9666-056E-469D-9F13-54ACA0830F49}"/>
              </a:ext>
            </a:extLst>
          </p:cNvPr>
          <p:cNvSpPr>
            <a:spLocks noGrp="1"/>
          </p:cNvSpPr>
          <p:nvPr>
            <p:ph type="body" idx="1"/>
          </p:nvPr>
        </p:nvSpPr>
        <p:spPr>
          <a:xfrm>
            <a:off x="508001" y="1242471"/>
            <a:ext cx="7088335" cy="4798891"/>
          </a:xfrm>
        </p:spPr>
        <p:txBody>
          <a:bodyPr>
            <a:noAutofit/>
          </a:bodyPr>
          <a:lstStyle/>
          <a:p>
            <a:pPr marL="342900" lvl="0" indent="-342900">
              <a:buFont typeface="Wingdings" panose="05000000000000000000" pitchFamily="2" charset="2"/>
              <a:buChar char="Ø"/>
            </a:pPr>
            <a:r>
              <a:rPr lang="ro-RO" sz="2400" b="1" dirty="0">
                <a:solidFill>
                  <a:schemeClr val="accent1"/>
                </a:solidFill>
              </a:rPr>
              <a:t>replacing most face-to-face activities with online activities and transferring most of the university’s functions to the digital space,</a:t>
            </a:r>
            <a:endParaRPr lang="en-US" sz="2400" b="1" dirty="0">
              <a:solidFill>
                <a:schemeClr val="accent1"/>
              </a:solidFill>
            </a:endParaRPr>
          </a:p>
          <a:p>
            <a:pPr marL="342900" lvl="0" indent="-342900">
              <a:buFont typeface="Wingdings" panose="05000000000000000000" pitchFamily="2" charset="2"/>
              <a:buChar char="Ø"/>
            </a:pPr>
            <a:r>
              <a:rPr lang="ro-RO" sz="2400" b="1" dirty="0">
                <a:solidFill>
                  <a:schemeClr val="accent1"/>
                </a:solidFill>
              </a:rPr>
              <a:t>lessening the administrative burden for both students and staff,</a:t>
            </a:r>
            <a:endParaRPr lang="en-US" sz="2400" b="1" dirty="0">
              <a:solidFill>
                <a:schemeClr val="accent1"/>
              </a:solidFill>
            </a:endParaRPr>
          </a:p>
          <a:p>
            <a:pPr marL="342900" lvl="0" indent="-342900">
              <a:buFont typeface="Wingdings" panose="05000000000000000000" pitchFamily="2" charset="2"/>
              <a:buChar char="Ø"/>
            </a:pPr>
            <a:r>
              <a:rPr lang="ro-RO" sz="2400" b="1" dirty="0">
                <a:solidFill>
                  <a:schemeClr val="accent1"/>
                </a:solidFill>
              </a:rPr>
              <a:t>creating a public infrastructure accessible to all employees (implementing a digital infrastructure which will facilitate administrative work and inline cooperation among various university departments)</a:t>
            </a:r>
            <a:endParaRPr lang="en-US" sz="2400" b="1" dirty="0">
              <a:solidFill>
                <a:schemeClr val="accent1"/>
              </a:solidFill>
            </a:endParaRPr>
          </a:p>
        </p:txBody>
      </p:sp>
    </p:spTree>
    <p:extLst>
      <p:ext uri="{BB962C8B-B14F-4D97-AF65-F5344CB8AC3E}">
        <p14:creationId xmlns:p14="http://schemas.microsoft.com/office/powerpoint/2010/main" val="3007693702"/>
      </p:ext>
    </p:extLst>
  </p:cSld>
  <p:clrMapOvr>
    <a:masterClrMapping/>
  </p:clrMapOvr>
</p:sld>
</file>

<file path=ppt/theme/theme1.xml><?xml version="1.0" encoding="utf-8"?>
<a:theme xmlns:a="http://schemas.openxmlformats.org/drawingml/2006/main" name="Facet">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rosted Glass">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3331</TotalTime>
  <Words>1310</Words>
  <Application>Microsoft Office PowerPoint</Application>
  <PresentationFormat>On-screen Show (4:3)</PresentationFormat>
  <Paragraphs>90</Paragraphs>
  <Slides>19</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Calibri</vt:lpstr>
      <vt:lpstr>Franklin Gothic Book</vt:lpstr>
      <vt:lpstr>Franklin Gothic Medium</vt:lpstr>
      <vt:lpstr>Symbol</vt:lpstr>
      <vt:lpstr>Times New Roman</vt:lpstr>
      <vt:lpstr>Trebuchet MS</vt:lpstr>
      <vt:lpstr>Wingdings</vt:lpstr>
      <vt:lpstr>Wingdings 3</vt:lpstr>
      <vt:lpstr>Facet</vt:lpstr>
      <vt:lpstr>BIOSINT - EU TRAINING VICTOR BABES UNIVERSITY OF MEDICINE AND PHARMACY, TIMISOARA, ROMANIA 4 April 2024  Strengthening Capacities and Digital Competences in Biomedical Education Through Internationalization at Home </vt:lpstr>
      <vt:lpstr>PowerPoint Presentation</vt:lpstr>
      <vt:lpstr>PowerPoint Presentation</vt:lpstr>
      <vt:lpstr>Mobility plays a key role in the international strategy of our university</vt:lpstr>
      <vt:lpstr>Components of  internationalisation</vt:lpstr>
      <vt:lpstr> - The second component of internationalisation is represented by incorporating the intercultural and international dimension in the curriculum, in teaching activities, in research and in the extracurricular activities in order to help students develop their international skills without having to go abroad  - This is „internationalisation at home” - a response to the increasing need for student and staff mobility who simply could not become mobile   - A key component of internationalisation at home is represented by adapting the curriculum by increasing the compatibility of the curricula of same-profile higher education institutions in various European countries</vt:lpstr>
      <vt:lpstr>The third component of internationalisation is represented by the transnational mobility of students and staff</vt:lpstr>
      <vt:lpstr>Redefining international cooperation </vt:lpstr>
      <vt:lpstr>Results </vt:lpstr>
      <vt:lpstr>Results (2) </vt:lpstr>
      <vt:lpstr>In order to adapt to the new environment, we need to consider the new directions of development facing Europe at this moment</vt:lpstr>
      <vt:lpstr>Consequences  of the new approach</vt:lpstr>
      <vt:lpstr>Consequences  of the new approach (2)</vt:lpstr>
      <vt:lpstr>INTERNATIONALISATION  AT HOME</vt:lpstr>
      <vt:lpstr>PowerPoint Presentation</vt:lpstr>
      <vt:lpstr>PowerPoint Presentation</vt:lpstr>
      <vt:lpstr>PowerPoint Presentation</vt:lpstr>
      <vt:lpstr>PowerPoint Presentation</vt:lpstr>
      <vt:lpstr>WE ARE AN INTERNATIONAL UNIVERSITY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MEDICINE AND PHARMACY ”Victor Babes” TIMISOARA</dc:title>
  <dc:creator>home</dc:creator>
  <cp:lastModifiedBy>Lenovo 1</cp:lastModifiedBy>
  <cp:revision>722</cp:revision>
  <dcterms:created xsi:type="dcterms:W3CDTF">2006-11-20T23:00:47Z</dcterms:created>
  <dcterms:modified xsi:type="dcterms:W3CDTF">2024-03-18T12:31:40Z</dcterms:modified>
</cp:coreProperties>
</file>