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sldIdLst>
    <p:sldId id="256" r:id="rId2"/>
    <p:sldId id="261" r:id="rId3"/>
    <p:sldId id="272" r:id="rId4"/>
    <p:sldId id="274" r:id="rId5"/>
    <p:sldId id="275" r:id="rId6"/>
    <p:sldId id="276" r:id="rId7"/>
    <p:sldId id="277" r:id="rId8"/>
    <p:sldId id="287" r:id="rId9"/>
    <p:sldId id="278" r:id="rId10"/>
    <p:sldId id="279" r:id="rId11"/>
    <p:sldId id="280" r:id="rId12"/>
    <p:sldId id="281" r:id="rId13"/>
    <p:sldId id="282" r:id="rId14"/>
    <p:sldId id="283" r:id="rId15"/>
    <p:sldId id="289" r:id="rId16"/>
    <p:sldId id="285" r:id="rId17"/>
    <p:sldId id="271" r:id="rId18"/>
    <p:sldId id="286" r:id="rId19"/>
    <p:sldId id="288" r:id="rId20"/>
    <p:sldId id="284" r:id="rId21"/>
    <p:sldId id="270"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oki" initials="B" lastIdx="1" clrIdx="0">
    <p:extLst>
      <p:ext uri="{19B8F6BF-5375-455C-9EA6-DF929625EA0E}">
        <p15:presenceInfo xmlns:p15="http://schemas.microsoft.com/office/powerpoint/2012/main" userId="Boki"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664" autoAdjust="0"/>
  </p:normalViewPr>
  <p:slideViewPr>
    <p:cSldViewPr snapToGrid="0">
      <p:cViewPr varScale="1">
        <p:scale>
          <a:sx n="74" d="100"/>
          <a:sy n="74" d="100"/>
        </p:scale>
        <p:origin x="336" y="60"/>
      </p:cViewPr>
      <p:guideLst/>
    </p:cSldViewPr>
  </p:slideViewPr>
  <p:outlineViewPr>
    <p:cViewPr>
      <p:scale>
        <a:sx n="33" d="100"/>
        <a:sy n="33" d="100"/>
      </p:scale>
      <p:origin x="0" y="-2988"/>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95000"/>
                    <a:lumOff val="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fld id="{E2B0BD37-CE2B-4AB1-8EF0-5ACFEFF1C3E9}" type="datetimeFigureOut">
              <a:rPr lang="en-US" smtClean="0"/>
              <a:t>4/4/2024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810E6DB-4131-4765-BE79-34A53A1CDE53}" type="slidenum">
              <a:rPr lang="en-US" smtClean="0"/>
              <a:t>‹#›</a:t>
            </a:fld>
            <a:endParaRPr lang="en-US" dirty="0"/>
          </a:p>
        </p:txBody>
      </p:sp>
    </p:spTree>
    <p:extLst>
      <p:ext uri="{BB962C8B-B14F-4D97-AF65-F5344CB8AC3E}">
        <p14:creationId xmlns:p14="http://schemas.microsoft.com/office/powerpoint/2010/main" val="7451357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2B0BD37-CE2B-4AB1-8EF0-5ACFEFF1C3E9}" type="datetimeFigureOut">
              <a:rPr lang="en-US" smtClean="0"/>
              <a:t>4/4/2024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810E6DB-4131-4765-BE79-34A53A1CDE53}" type="slidenum">
              <a:rPr lang="en-US" smtClean="0"/>
              <a:t>‹#›</a:t>
            </a:fld>
            <a:endParaRPr lang="en-US" dirty="0"/>
          </a:p>
        </p:txBody>
      </p:sp>
    </p:spTree>
    <p:extLst>
      <p:ext uri="{BB962C8B-B14F-4D97-AF65-F5344CB8AC3E}">
        <p14:creationId xmlns:p14="http://schemas.microsoft.com/office/powerpoint/2010/main" val="1688812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2B0BD37-CE2B-4AB1-8EF0-5ACFEFF1C3E9}" type="datetimeFigureOut">
              <a:rPr lang="en-US" smtClean="0"/>
              <a:t>4/4/2024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810E6DB-4131-4765-BE79-34A53A1CDE53}" type="slidenum">
              <a:rPr lang="en-US" smtClean="0"/>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9579021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2B0BD37-CE2B-4AB1-8EF0-5ACFEFF1C3E9}" type="datetimeFigureOut">
              <a:rPr lang="en-US" smtClean="0"/>
              <a:t>4/4/2024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810E6DB-4131-4765-BE79-34A53A1CDE53}" type="slidenum">
              <a:rPr lang="en-US" smtClean="0"/>
              <a:t>‹#›</a:t>
            </a:fld>
            <a:endParaRPr lang="en-US" dirty="0"/>
          </a:p>
        </p:txBody>
      </p:sp>
    </p:spTree>
    <p:extLst>
      <p:ext uri="{BB962C8B-B14F-4D97-AF65-F5344CB8AC3E}">
        <p14:creationId xmlns:p14="http://schemas.microsoft.com/office/powerpoint/2010/main" val="2600052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2B0BD37-CE2B-4AB1-8EF0-5ACFEFF1C3E9}" type="datetimeFigureOut">
              <a:rPr lang="en-US" smtClean="0"/>
              <a:t>4/4/2024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810E6DB-4131-4765-BE79-34A53A1CDE53}" type="slidenum">
              <a:rPr lang="en-US" smtClean="0"/>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42122873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2B0BD37-CE2B-4AB1-8EF0-5ACFEFF1C3E9}" type="datetimeFigureOut">
              <a:rPr lang="en-US" smtClean="0"/>
              <a:t>4/4/2024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810E6DB-4131-4765-BE79-34A53A1CDE53}" type="slidenum">
              <a:rPr lang="en-US" smtClean="0"/>
              <a:t>‹#›</a:t>
            </a:fld>
            <a:endParaRPr lang="en-US" dirty="0"/>
          </a:p>
        </p:txBody>
      </p:sp>
    </p:spTree>
    <p:extLst>
      <p:ext uri="{BB962C8B-B14F-4D97-AF65-F5344CB8AC3E}">
        <p14:creationId xmlns:p14="http://schemas.microsoft.com/office/powerpoint/2010/main" val="333383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2B0BD37-CE2B-4AB1-8EF0-5ACFEFF1C3E9}" type="datetimeFigureOut">
              <a:rPr lang="en-US" smtClean="0"/>
              <a:t>4/4/2024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810E6DB-4131-4765-BE79-34A53A1CDE53}" type="slidenum">
              <a:rPr lang="en-US" smtClean="0"/>
              <a:t>‹#›</a:t>
            </a:fld>
            <a:endParaRPr lang="en-US" dirty="0"/>
          </a:p>
        </p:txBody>
      </p:sp>
    </p:spTree>
    <p:extLst>
      <p:ext uri="{BB962C8B-B14F-4D97-AF65-F5344CB8AC3E}">
        <p14:creationId xmlns:p14="http://schemas.microsoft.com/office/powerpoint/2010/main" val="17056077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2B0BD37-CE2B-4AB1-8EF0-5ACFEFF1C3E9}" type="datetimeFigureOut">
              <a:rPr lang="en-US" smtClean="0"/>
              <a:t>4/4/2024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810E6DB-4131-4765-BE79-34A53A1CDE53}" type="slidenum">
              <a:rPr lang="en-US" smtClean="0"/>
              <a:t>‹#›</a:t>
            </a:fld>
            <a:endParaRPr lang="en-US" dirty="0"/>
          </a:p>
        </p:txBody>
      </p:sp>
    </p:spTree>
    <p:extLst>
      <p:ext uri="{BB962C8B-B14F-4D97-AF65-F5344CB8AC3E}">
        <p14:creationId xmlns:p14="http://schemas.microsoft.com/office/powerpoint/2010/main" val="35411911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algn="just">
              <a:defRPr sz="2000">
                <a:solidFill>
                  <a:schemeClr val="tx1">
                    <a:lumMod val="95000"/>
                    <a:lumOff val="5000"/>
                  </a:schemeClr>
                </a:solidFill>
                <a:latin typeface="Calibri" panose="020F0502020204030204" pitchFamily="34" charset="0"/>
                <a:cs typeface="Calibri" panose="020F0502020204030204" pitchFamily="34" charset="0"/>
              </a:defRPr>
            </a:lvl1pPr>
            <a:lvl2pPr algn="just">
              <a:defRPr sz="2000">
                <a:solidFill>
                  <a:schemeClr val="tx1">
                    <a:lumMod val="95000"/>
                    <a:lumOff val="5000"/>
                  </a:schemeClr>
                </a:solidFill>
                <a:latin typeface="Calibri" panose="020F0502020204030204" pitchFamily="34" charset="0"/>
                <a:cs typeface="Calibri" panose="020F0502020204030204" pitchFamily="34" charset="0"/>
              </a:defRPr>
            </a:lvl2pPr>
            <a:lvl3pPr algn="just">
              <a:defRPr sz="2000">
                <a:solidFill>
                  <a:schemeClr val="tx1">
                    <a:lumMod val="95000"/>
                    <a:lumOff val="5000"/>
                  </a:schemeClr>
                </a:solidFill>
                <a:latin typeface="Calibri" panose="020F0502020204030204" pitchFamily="34" charset="0"/>
                <a:cs typeface="Calibri" panose="020F0502020204030204" pitchFamily="34" charset="0"/>
              </a:defRPr>
            </a:lvl3pPr>
            <a:lvl4pPr algn="just">
              <a:defRPr sz="2000">
                <a:solidFill>
                  <a:schemeClr val="tx1">
                    <a:lumMod val="95000"/>
                    <a:lumOff val="5000"/>
                  </a:schemeClr>
                </a:solidFill>
                <a:latin typeface="Calibri" panose="020F0502020204030204" pitchFamily="34" charset="0"/>
                <a:cs typeface="Calibri" panose="020F0502020204030204" pitchFamily="34" charset="0"/>
              </a:defRPr>
            </a:lvl4pPr>
            <a:lvl5pPr algn="just">
              <a:defRPr sz="2000">
                <a:solidFill>
                  <a:schemeClr val="tx1">
                    <a:lumMod val="95000"/>
                    <a:lumOff val="5000"/>
                  </a:schemeClr>
                </a:solidFill>
                <a:latin typeface="Calibri" panose="020F0502020204030204" pitchFamily="34" charset="0"/>
                <a:cs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E2B0BD37-CE2B-4AB1-8EF0-5ACFEFF1C3E9}" type="datetimeFigureOut">
              <a:rPr lang="en-US" smtClean="0"/>
              <a:t>4/4/2024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810E6DB-4131-4765-BE79-34A53A1CDE53}" type="slidenum">
              <a:rPr lang="en-US" smtClean="0"/>
              <a:t>‹#›</a:t>
            </a:fld>
            <a:endParaRPr lang="en-US" dirty="0"/>
          </a:p>
        </p:txBody>
      </p:sp>
    </p:spTree>
    <p:extLst>
      <p:ext uri="{BB962C8B-B14F-4D97-AF65-F5344CB8AC3E}">
        <p14:creationId xmlns:p14="http://schemas.microsoft.com/office/powerpoint/2010/main" val="26028742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normAutofit/>
          </a:bodyPr>
          <a:lstStyle>
            <a:lvl1pPr marL="0" indent="0" algn="l">
              <a:buNone/>
              <a:defRPr sz="1200">
                <a:solidFill>
                  <a:schemeClr val="tx1">
                    <a:lumMod val="95000"/>
                    <a:lumOff val="5000"/>
                  </a:schemeClr>
                </a:solidFill>
                <a:latin typeface="Calibri" panose="020F0502020204030204" pitchFamily="34" charset="0"/>
                <a:cs typeface="Calibri" panose="020F050202020403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E2B0BD37-CE2B-4AB1-8EF0-5ACFEFF1C3E9}" type="datetimeFigureOut">
              <a:rPr lang="en-US" smtClean="0"/>
              <a:t>4/4/2024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810E6DB-4131-4765-BE79-34A53A1CDE53}" type="slidenum">
              <a:rPr lang="en-US" smtClean="0"/>
              <a:t>‹#›</a:t>
            </a:fld>
            <a:endParaRPr lang="en-US" dirty="0"/>
          </a:p>
        </p:txBody>
      </p:sp>
    </p:spTree>
    <p:extLst>
      <p:ext uri="{BB962C8B-B14F-4D97-AF65-F5344CB8AC3E}">
        <p14:creationId xmlns:p14="http://schemas.microsoft.com/office/powerpoint/2010/main" val="15097067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2B0BD37-CE2B-4AB1-8EF0-5ACFEFF1C3E9}" type="datetimeFigureOut">
              <a:rPr lang="en-US" smtClean="0"/>
              <a:t>4/4/2024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810E6DB-4131-4765-BE79-34A53A1CDE53}" type="slidenum">
              <a:rPr lang="en-US" smtClean="0"/>
              <a:t>‹#›</a:t>
            </a:fld>
            <a:endParaRPr lang="en-US" dirty="0"/>
          </a:p>
        </p:txBody>
      </p:sp>
    </p:spTree>
    <p:extLst>
      <p:ext uri="{BB962C8B-B14F-4D97-AF65-F5344CB8AC3E}">
        <p14:creationId xmlns:p14="http://schemas.microsoft.com/office/powerpoint/2010/main" val="31887939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2B0BD37-CE2B-4AB1-8EF0-5ACFEFF1C3E9}" type="datetimeFigureOut">
              <a:rPr lang="en-US" smtClean="0"/>
              <a:t>4/4/2024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810E6DB-4131-4765-BE79-34A53A1CDE53}" type="slidenum">
              <a:rPr lang="en-US" smtClean="0"/>
              <a:t>‹#›</a:t>
            </a:fld>
            <a:endParaRPr lang="en-US" dirty="0"/>
          </a:p>
        </p:txBody>
      </p:sp>
    </p:spTree>
    <p:extLst>
      <p:ext uri="{BB962C8B-B14F-4D97-AF65-F5344CB8AC3E}">
        <p14:creationId xmlns:p14="http://schemas.microsoft.com/office/powerpoint/2010/main" val="39978053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2B0BD37-CE2B-4AB1-8EF0-5ACFEFF1C3E9}" type="datetimeFigureOut">
              <a:rPr lang="en-US" smtClean="0"/>
              <a:t>4/4/2024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810E6DB-4131-4765-BE79-34A53A1CDE53}" type="slidenum">
              <a:rPr lang="en-US" smtClean="0"/>
              <a:t>‹#›</a:t>
            </a:fld>
            <a:endParaRPr lang="en-US" dirty="0"/>
          </a:p>
        </p:txBody>
      </p:sp>
    </p:spTree>
    <p:extLst>
      <p:ext uri="{BB962C8B-B14F-4D97-AF65-F5344CB8AC3E}">
        <p14:creationId xmlns:p14="http://schemas.microsoft.com/office/powerpoint/2010/main" val="6101175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B0BD37-CE2B-4AB1-8EF0-5ACFEFF1C3E9}" type="datetimeFigureOut">
              <a:rPr lang="en-US" smtClean="0"/>
              <a:t>4/4/2024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810E6DB-4131-4765-BE79-34A53A1CDE53}" type="slidenum">
              <a:rPr lang="en-US" smtClean="0"/>
              <a:t>‹#›</a:t>
            </a:fld>
            <a:endParaRPr lang="en-US" dirty="0"/>
          </a:p>
        </p:txBody>
      </p:sp>
    </p:spTree>
    <p:extLst>
      <p:ext uri="{BB962C8B-B14F-4D97-AF65-F5344CB8AC3E}">
        <p14:creationId xmlns:p14="http://schemas.microsoft.com/office/powerpoint/2010/main" val="13119883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2B0BD37-CE2B-4AB1-8EF0-5ACFEFF1C3E9}" type="datetimeFigureOut">
              <a:rPr lang="en-US" smtClean="0"/>
              <a:t>4/4/2024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810E6DB-4131-4765-BE79-34A53A1CDE53}" type="slidenum">
              <a:rPr lang="en-US" smtClean="0"/>
              <a:t>‹#›</a:t>
            </a:fld>
            <a:endParaRPr lang="en-US" dirty="0"/>
          </a:p>
        </p:txBody>
      </p:sp>
    </p:spTree>
    <p:extLst>
      <p:ext uri="{BB962C8B-B14F-4D97-AF65-F5344CB8AC3E}">
        <p14:creationId xmlns:p14="http://schemas.microsoft.com/office/powerpoint/2010/main" val="40495192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2B0BD37-CE2B-4AB1-8EF0-5ACFEFF1C3E9}" type="datetimeFigureOut">
              <a:rPr lang="en-US" smtClean="0"/>
              <a:t>4/4/2024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810E6DB-4131-4765-BE79-34A53A1CDE53}" type="slidenum">
              <a:rPr lang="en-US" smtClean="0"/>
              <a:t>‹#›</a:t>
            </a:fld>
            <a:endParaRPr lang="en-US" dirty="0"/>
          </a:p>
        </p:txBody>
      </p:sp>
    </p:spTree>
    <p:extLst>
      <p:ext uri="{BB962C8B-B14F-4D97-AF65-F5344CB8AC3E}">
        <p14:creationId xmlns:p14="http://schemas.microsoft.com/office/powerpoint/2010/main" val="41703712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E2B0BD37-CE2B-4AB1-8EF0-5ACFEFF1C3E9}" type="datetimeFigureOut">
              <a:rPr lang="en-US" smtClean="0"/>
              <a:t>4/4/2024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9810E6DB-4131-4765-BE79-34A53A1CDE53}" type="slidenum">
              <a:rPr lang="en-US" smtClean="0"/>
              <a:t>‹#›</a:t>
            </a:fld>
            <a:endParaRPr lang="en-US" dirty="0"/>
          </a:p>
        </p:txBody>
      </p:sp>
    </p:spTree>
    <p:extLst>
      <p:ext uri="{BB962C8B-B14F-4D97-AF65-F5344CB8AC3E}">
        <p14:creationId xmlns:p14="http://schemas.microsoft.com/office/powerpoint/2010/main" val="2016187859"/>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Lst>
  <p:txStyles>
    <p:titleStyle>
      <a:lvl1pPr algn="just" defTabSz="457200" rtl="0" eaLnBrk="1" latinLnBrk="0" hangingPunct="1">
        <a:spcBef>
          <a:spcPct val="0"/>
        </a:spcBef>
        <a:buNone/>
        <a:defRPr sz="3600" kern="1200">
          <a:solidFill>
            <a:schemeClr val="accent1"/>
          </a:solidFill>
          <a:latin typeface="Calibri" panose="020F0502020204030204" pitchFamily="34" charset="0"/>
          <a:ea typeface="+mj-ea"/>
          <a:cs typeface="Calibri" panose="020F050202020403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just" defTabSz="457200" rtl="0" eaLnBrk="1" latinLnBrk="0" hangingPunct="1">
        <a:spcBef>
          <a:spcPts val="1000"/>
        </a:spcBef>
        <a:spcAft>
          <a:spcPts val="0"/>
        </a:spcAft>
        <a:buClr>
          <a:schemeClr val="accent1"/>
        </a:buClr>
        <a:buSzPct val="80000"/>
        <a:buFont typeface="Wingdings 3" charset="2"/>
        <a:buChar char=""/>
        <a:defRPr sz="2000" kern="1200">
          <a:solidFill>
            <a:schemeClr val="tx1">
              <a:lumMod val="95000"/>
              <a:lumOff val="5000"/>
            </a:schemeClr>
          </a:solidFill>
          <a:latin typeface="Calibri" panose="020F0502020204030204" pitchFamily="34" charset="0"/>
          <a:ea typeface="+mn-ea"/>
          <a:cs typeface="Calibri" panose="020F0502020204030204" pitchFamily="34" charset="0"/>
        </a:defRPr>
      </a:lvl1pPr>
      <a:lvl2pPr marL="742950" indent="-285750" algn="just" defTabSz="457200" rtl="0" eaLnBrk="1" latinLnBrk="0" hangingPunct="1">
        <a:spcBef>
          <a:spcPts val="1000"/>
        </a:spcBef>
        <a:spcAft>
          <a:spcPts val="0"/>
        </a:spcAft>
        <a:buClr>
          <a:schemeClr val="accent1"/>
        </a:buClr>
        <a:buSzPct val="80000"/>
        <a:buFont typeface="Wingdings 3" charset="2"/>
        <a:buChar char=""/>
        <a:defRPr sz="2000" kern="1200">
          <a:solidFill>
            <a:schemeClr val="tx1">
              <a:lumMod val="95000"/>
              <a:lumOff val="5000"/>
            </a:schemeClr>
          </a:solidFill>
          <a:latin typeface="Calibri" panose="020F0502020204030204" pitchFamily="34" charset="0"/>
          <a:ea typeface="+mn-ea"/>
          <a:cs typeface="Calibri" panose="020F0502020204030204" pitchFamily="34" charset="0"/>
        </a:defRPr>
      </a:lvl2pPr>
      <a:lvl3pPr marL="1143000" indent="-228600" algn="just" defTabSz="457200" rtl="0" eaLnBrk="1" latinLnBrk="0" hangingPunct="1">
        <a:spcBef>
          <a:spcPts val="1000"/>
        </a:spcBef>
        <a:spcAft>
          <a:spcPts val="0"/>
        </a:spcAft>
        <a:buClr>
          <a:schemeClr val="accent1"/>
        </a:buClr>
        <a:buSzPct val="80000"/>
        <a:buFont typeface="Wingdings 3" charset="2"/>
        <a:buChar char=""/>
        <a:defRPr sz="2000" kern="1200">
          <a:solidFill>
            <a:schemeClr val="tx1">
              <a:lumMod val="95000"/>
              <a:lumOff val="5000"/>
            </a:schemeClr>
          </a:solidFill>
          <a:latin typeface="Calibri" panose="020F0502020204030204" pitchFamily="34" charset="0"/>
          <a:ea typeface="+mn-ea"/>
          <a:cs typeface="Calibri" panose="020F0502020204030204" pitchFamily="34" charset="0"/>
        </a:defRPr>
      </a:lvl3pPr>
      <a:lvl4pPr marL="1600200" indent="-228600" algn="just" defTabSz="457200" rtl="0" eaLnBrk="1" latinLnBrk="0" hangingPunct="1">
        <a:spcBef>
          <a:spcPts val="1000"/>
        </a:spcBef>
        <a:spcAft>
          <a:spcPts val="0"/>
        </a:spcAft>
        <a:buClr>
          <a:schemeClr val="accent1"/>
        </a:buClr>
        <a:buSzPct val="80000"/>
        <a:buFont typeface="Wingdings 3" charset="2"/>
        <a:buChar char=""/>
        <a:defRPr sz="2000" kern="1200">
          <a:solidFill>
            <a:schemeClr val="tx1">
              <a:lumMod val="95000"/>
              <a:lumOff val="5000"/>
            </a:schemeClr>
          </a:solidFill>
          <a:latin typeface="Calibri" panose="020F0502020204030204" pitchFamily="34" charset="0"/>
          <a:ea typeface="+mn-ea"/>
          <a:cs typeface="Calibri" panose="020F0502020204030204" pitchFamily="34" charset="0"/>
        </a:defRPr>
      </a:lvl4pPr>
      <a:lvl5pPr marL="2057400" indent="-228600" algn="just" defTabSz="457200" rtl="0" eaLnBrk="1" latinLnBrk="0" hangingPunct="1">
        <a:spcBef>
          <a:spcPts val="1000"/>
        </a:spcBef>
        <a:spcAft>
          <a:spcPts val="0"/>
        </a:spcAft>
        <a:buClr>
          <a:schemeClr val="accent1"/>
        </a:buClr>
        <a:buSzPct val="80000"/>
        <a:buFont typeface="Wingdings 3" charset="2"/>
        <a:buChar char=""/>
        <a:defRPr sz="2000" kern="1200">
          <a:solidFill>
            <a:schemeClr val="tx1">
              <a:lumMod val="95000"/>
              <a:lumOff val="5000"/>
            </a:schemeClr>
          </a:solidFill>
          <a:latin typeface="Calibri" panose="020F0502020204030204" pitchFamily="34" charset="0"/>
          <a:ea typeface="+mn-ea"/>
          <a:cs typeface="Calibri" panose="020F0502020204030204" pitchFamily="34" charset="0"/>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mailto:studentska@dzmostar.com"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73A43C-3033-B8A0-F66A-E7722326A266}"/>
              </a:ext>
            </a:extLst>
          </p:cNvPr>
          <p:cNvSpPr>
            <a:spLocks noGrp="1"/>
          </p:cNvSpPr>
          <p:nvPr>
            <p:ph type="ctrTitle"/>
          </p:nvPr>
        </p:nvSpPr>
        <p:spPr>
          <a:xfrm>
            <a:off x="0" y="1751428"/>
            <a:ext cx="10761784" cy="1756703"/>
          </a:xfrm>
        </p:spPr>
        <p:txBody>
          <a:bodyPr/>
          <a:lstStyle/>
          <a:p>
            <a:pPr algn="ctr"/>
            <a:r>
              <a:rPr lang="en-US" dirty="0"/>
              <a:t>Safety and security protocols for incomers for</a:t>
            </a:r>
            <a:r>
              <a:rPr lang="hr-BA" dirty="0"/>
              <a:t> </a:t>
            </a:r>
            <a:r>
              <a:rPr lang="en-US" dirty="0"/>
              <a:t>WB universities, I part</a:t>
            </a:r>
          </a:p>
        </p:txBody>
      </p:sp>
      <p:grpSp>
        <p:nvGrpSpPr>
          <p:cNvPr id="3" name="Group 2"/>
          <p:cNvGrpSpPr/>
          <p:nvPr/>
        </p:nvGrpSpPr>
        <p:grpSpPr>
          <a:xfrm>
            <a:off x="858407" y="6118475"/>
            <a:ext cx="9593694" cy="576000"/>
            <a:chOff x="858407" y="6118475"/>
            <a:chExt cx="9593694" cy="576000"/>
          </a:xfrm>
        </p:grpSpPr>
        <p:pic>
          <p:nvPicPr>
            <p:cNvPr id="4" name="Picture 3"/>
            <p:cNvPicPr>
              <a:picLocks noChangeAspect="1"/>
            </p:cNvPicPr>
            <p:nvPr/>
          </p:nvPicPr>
          <p:blipFill>
            <a:blip r:embed="rId2"/>
            <a:stretch>
              <a:fillRect/>
            </a:stretch>
          </p:blipFill>
          <p:spPr>
            <a:xfrm>
              <a:off x="858407" y="6118475"/>
              <a:ext cx="3835848" cy="576000"/>
            </a:xfrm>
            <a:prstGeom prst="rect">
              <a:avLst/>
            </a:prstGeom>
          </p:spPr>
        </p:pic>
        <p:pic>
          <p:nvPicPr>
            <p:cNvPr id="5" name="Picture 4"/>
            <p:cNvPicPr>
              <a:picLocks noChangeAspect="1"/>
            </p:cNvPicPr>
            <p:nvPr/>
          </p:nvPicPr>
          <p:blipFill>
            <a:blip r:embed="rId3"/>
            <a:stretch>
              <a:fillRect/>
            </a:stretch>
          </p:blipFill>
          <p:spPr>
            <a:xfrm>
              <a:off x="4975668" y="6118475"/>
              <a:ext cx="5476433" cy="576000"/>
            </a:xfrm>
            <a:prstGeom prst="rect">
              <a:avLst/>
            </a:prstGeom>
          </p:spPr>
        </p:pic>
      </p:grpSp>
      <p:pic>
        <p:nvPicPr>
          <p:cNvPr id="6" name="Picture 5"/>
          <p:cNvPicPr>
            <a:picLocks noChangeAspect="1"/>
          </p:cNvPicPr>
          <p:nvPr/>
        </p:nvPicPr>
        <p:blipFill>
          <a:blip r:embed="rId4"/>
          <a:stretch>
            <a:fillRect/>
          </a:stretch>
        </p:blipFill>
        <p:spPr>
          <a:xfrm>
            <a:off x="2947344" y="163103"/>
            <a:ext cx="6297311" cy="1440000"/>
          </a:xfrm>
          <a:prstGeom prst="rect">
            <a:avLst/>
          </a:prstGeom>
        </p:spPr>
      </p:pic>
      <p:sp>
        <p:nvSpPr>
          <p:cNvPr id="7" name="TextBox 6"/>
          <p:cNvSpPr txBox="1"/>
          <p:nvPr/>
        </p:nvSpPr>
        <p:spPr>
          <a:xfrm>
            <a:off x="4586643" y="4166971"/>
            <a:ext cx="3018712" cy="707886"/>
          </a:xfrm>
          <a:prstGeom prst="rect">
            <a:avLst/>
          </a:prstGeom>
          <a:noFill/>
        </p:spPr>
        <p:txBody>
          <a:bodyPr wrap="none" rtlCol="0">
            <a:spAutoFit/>
          </a:bodyPr>
          <a:lstStyle/>
          <a:p>
            <a:pPr algn="ctr"/>
            <a:r>
              <a:rPr lang="hr-BA" sz="2000" dirty="0"/>
              <a:t>Danijel Pravdic, MD; PhD</a:t>
            </a:r>
          </a:p>
          <a:p>
            <a:pPr algn="ctr"/>
            <a:r>
              <a:rPr lang="hr-BA" sz="2000" dirty="0"/>
              <a:t>WP3 - Mostar</a:t>
            </a:r>
            <a:endParaRPr lang="en-US" sz="2000" dirty="0"/>
          </a:p>
        </p:txBody>
      </p:sp>
    </p:spTree>
    <p:extLst>
      <p:ext uri="{BB962C8B-B14F-4D97-AF65-F5344CB8AC3E}">
        <p14:creationId xmlns:p14="http://schemas.microsoft.com/office/powerpoint/2010/main" val="310843387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BA" dirty="0"/>
              <a:t>PART II. OUTDOOR ACTIVITIES</a:t>
            </a:r>
            <a:endParaRPr lang="en-US" dirty="0"/>
          </a:p>
        </p:txBody>
      </p:sp>
      <p:sp>
        <p:nvSpPr>
          <p:cNvPr id="3" name="Content Placeholder 2"/>
          <p:cNvSpPr>
            <a:spLocks noGrp="1"/>
          </p:cNvSpPr>
          <p:nvPr>
            <p:ph idx="1"/>
          </p:nvPr>
        </p:nvSpPr>
        <p:spPr/>
        <p:txBody>
          <a:bodyPr>
            <a:normAutofit/>
          </a:bodyPr>
          <a:lstStyle/>
          <a:p>
            <a:r>
              <a:rPr lang="en-US" dirty="0"/>
              <a:t>Provide written instructions and specific warnings before each organized trip (e.g., water, shoes, hats); </a:t>
            </a:r>
          </a:p>
          <a:p>
            <a:r>
              <a:rPr lang="en-US" dirty="0"/>
              <a:t>Send students emergency warnings in English, in extreme weather conditions (e.g., via SMS, WhatsApp, Email, Facebook); </a:t>
            </a:r>
          </a:p>
          <a:p>
            <a:r>
              <a:rPr lang="en-US" dirty="0"/>
              <a:t>Coordinate every excursion with the institution Security Officer and with the relevant authorities (police, </a:t>
            </a:r>
            <a:r>
              <a:rPr lang="en-US" dirty="0" err="1"/>
              <a:t>etc</a:t>
            </a:r>
            <a:r>
              <a:rPr lang="en-US" dirty="0"/>
              <a:t>); </a:t>
            </a:r>
          </a:p>
          <a:p>
            <a:r>
              <a:rPr lang="en-US" dirty="0"/>
              <a:t>Warn students </a:t>
            </a:r>
            <a:r>
              <a:rPr lang="hr-BA" dirty="0" smtClean="0"/>
              <a:t>where</a:t>
            </a:r>
            <a:r>
              <a:rPr lang="en-US" dirty="0" smtClean="0"/>
              <a:t> </a:t>
            </a:r>
            <a:r>
              <a:rPr lang="en-US" dirty="0" smtClean="0">
                <a:solidFill>
                  <a:srgbClr val="FF0000"/>
                </a:solidFill>
              </a:rPr>
              <a:t>swimming</a:t>
            </a:r>
            <a:r>
              <a:rPr lang="hr-BA" dirty="0" smtClean="0">
                <a:solidFill>
                  <a:srgbClr val="FF0000"/>
                </a:solidFill>
              </a:rPr>
              <a:t>/climbing</a:t>
            </a:r>
            <a:r>
              <a:rPr lang="en-US" dirty="0" smtClean="0">
                <a:solidFill>
                  <a:srgbClr val="FF0000"/>
                </a:solidFill>
              </a:rPr>
              <a:t> </a:t>
            </a:r>
            <a:r>
              <a:rPr lang="en-US" dirty="0"/>
              <a:t>is </a:t>
            </a:r>
            <a:r>
              <a:rPr lang="en-US" dirty="0" smtClean="0"/>
              <a:t>allowed; </a:t>
            </a:r>
            <a:endParaRPr lang="en-US" dirty="0"/>
          </a:p>
          <a:p>
            <a:r>
              <a:rPr lang="en-US" dirty="0"/>
              <a:t>Advise students to consult with the Student Life Staff before all private trips or hikes. </a:t>
            </a:r>
          </a:p>
          <a:p>
            <a:r>
              <a:rPr lang="en-US" dirty="0"/>
              <a:t>Provide an emergency phone number available 24/7. </a:t>
            </a:r>
          </a:p>
          <a:p>
            <a:endParaRPr lang="en-US" dirty="0"/>
          </a:p>
        </p:txBody>
      </p:sp>
    </p:spTree>
    <p:extLst>
      <p:ext uri="{BB962C8B-B14F-4D97-AF65-F5344CB8AC3E}">
        <p14:creationId xmlns:p14="http://schemas.microsoft.com/office/powerpoint/2010/main" val="51984147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BA" dirty="0"/>
              <a:t>Part II. SECURITY</a:t>
            </a:r>
            <a:endParaRPr lang="en-US" dirty="0"/>
          </a:p>
        </p:txBody>
      </p:sp>
      <p:sp>
        <p:nvSpPr>
          <p:cNvPr id="3" name="Content Placeholder 2"/>
          <p:cNvSpPr>
            <a:spLocks noGrp="1"/>
          </p:cNvSpPr>
          <p:nvPr>
            <p:ph idx="1"/>
          </p:nvPr>
        </p:nvSpPr>
        <p:spPr>
          <a:xfrm>
            <a:off x="677334" y="1627633"/>
            <a:ext cx="8596668" cy="4413730"/>
          </a:xfrm>
        </p:spPr>
        <p:txBody>
          <a:bodyPr>
            <a:normAutofit fontScale="92500" lnSpcReduction="10000"/>
          </a:bodyPr>
          <a:lstStyle/>
          <a:p>
            <a:r>
              <a:rPr lang="en-US" dirty="0"/>
              <a:t>Control access to dorms, security personnel around dorms; </a:t>
            </a:r>
          </a:p>
          <a:p>
            <a:r>
              <a:rPr lang="hr-BA" dirty="0"/>
              <a:t>i</a:t>
            </a:r>
            <a:r>
              <a:rPr lang="en-US" dirty="0"/>
              <a:t>f possible, nominate an accessible Student Life Staff representative within dorms; </a:t>
            </a:r>
          </a:p>
          <a:p>
            <a:r>
              <a:rPr lang="en-US" dirty="0"/>
              <a:t>Provide preventative action against sexual harassment; </a:t>
            </a:r>
          </a:p>
          <a:p>
            <a:r>
              <a:rPr lang="en-US" dirty="0"/>
              <a:t>Provide emergency instructions in English in dorm rooms (fire, flooding); </a:t>
            </a:r>
          </a:p>
          <a:p>
            <a:r>
              <a:rPr lang="en-US" dirty="0"/>
              <a:t>For science students, Inform on laboratory and research facilities’ safety procedures; </a:t>
            </a:r>
          </a:p>
          <a:p>
            <a:r>
              <a:rPr lang="en-US" dirty="0"/>
              <a:t>Establish an institutional “</a:t>
            </a:r>
            <a:r>
              <a:rPr lang="en-US" dirty="0">
                <a:solidFill>
                  <a:srgbClr val="FF0000"/>
                </a:solidFill>
              </a:rPr>
              <a:t>Risk Assessment/Emergency Team</a:t>
            </a:r>
            <a:r>
              <a:rPr lang="en-US" dirty="0"/>
              <a:t>”, and consult regularly on necessary actions during periods of military activity2; </a:t>
            </a:r>
          </a:p>
          <a:p>
            <a:r>
              <a:rPr lang="hr-BA" dirty="0" smtClean="0">
                <a:solidFill>
                  <a:srgbClr val="FF0000"/>
                </a:solidFill>
              </a:rPr>
              <a:t>C</a:t>
            </a:r>
            <a:r>
              <a:rPr lang="en-US" dirty="0" err="1" smtClean="0">
                <a:solidFill>
                  <a:srgbClr val="FF0000"/>
                </a:solidFill>
              </a:rPr>
              <a:t>reate</a:t>
            </a:r>
            <a:r>
              <a:rPr lang="en-US" dirty="0" smtClean="0">
                <a:solidFill>
                  <a:srgbClr val="FF0000"/>
                </a:solidFill>
              </a:rPr>
              <a:t> an institutional protocol for security events</a:t>
            </a:r>
            <a:r>
              <a:rPr lang="en-US" dirty="0" smtClean="0"/>
              <a:t>; </a:t>
            </a:r>
            <a:endParaRPr lang="en-US" dirty="0"/>
          </a:p>
          <a:p>
            <a:r>
              <a:rPr lang="en-US" dirty="0"/>
              <a:t>Deliver real-time messaging in English regarding safety and security risks and recommended action; </a:t>
            </a:r>
          </a:p>
          <a:p>
            <a:r>
              <a:rPr lang="hr-BA" dirty="0"/>
              <a:t>P</a:t>
            </a:r>
            <a:r>
              <a:rPr lang="en-US" dirty="0" err="1"/>
              <a:t>rovide</a:t>
            </a:r>
            <a:r>
              <a:rPr lang="en-US" dirty="0"/>
              <a:t> clearly defined emergency flowcharts for students. </a:t>
            </a:r>
          </a:p>
          <a:p>
            <a:endParaRPr lang="en-US" dirty="0"/>
          </a:p>
        </p:txBody>
      </p:sp>
    </p:spTree>
    <p:extLst>
      <p:ext uri="{BB962C8B-B14F-4D97-AF65-F5344CB8AC3E}">
        <p14:creationId xmlns:p14="http://schemas.microsoft.com/office/powerpoint/2010/main" val="7045218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hr-BA" dirty="0"/>
              <a:t>Part II. </a:t>
            </a:r>
            <a:r>
              <a:rPr lang="en-US" dirty="0"/>
              <a:t>Establishing an institutional emergency action plan</a:t>
            </a:r>
          </a:p>
        </p:txBody>
      </p:sp>
      <p:sp>
        <p:nvSpPr>
          <p:cNvPr id="3" name="Content Placeholder 2"/>
          <p:cNvSpPr>
            <a:spLocks noGrp="1"/>
          </p:cNvSpPr>
          <p:nvPr>
            <p:ph idx="1"/>
          </p:nvPr>
        </p:nvSpPr>
        <p:spPr/>
        <p:txBody>
          <a:bodyPr>
            <a:normAutofit lnSpcReduction="10000"/>
          </a:bodyPr>
          <a:lstStyle/>
          <a:p>
            <a:r>
              <a:rPr lang="en-US" dirty="0"/>
              <a:t>Identify the institution’s </a:t>
            </a:r>
            <a:r>
              <a:rPr lang="en-US" dirty="0">
                <a:solidFill>
                  <a:srgbClr val="FF0000"/>
                </a:solidFill>
              </a:rPr>
              <a:t>key contact person </a:t>
            </a:r>
            <a:r>
              <a:rPr lang="en-US" dirty="0"/>
              <a:t>for S&amp;S matters; </a:t>
            </a:r>
          </a:p>
          <a:p>
            <a:r>
              <a:rPr lang="en-US" dirty="0"/>
              <a:t>Designate a </a:t>
            </a:r>
            <a:r>
              <a:rPr lang="en-US" dirty="0">
                <a:solidFill>
                  <a:srgbClr val="FF0000"/>
                </a:solidFill>
              </a:rPr>
              <a:t>Risk Assessment Team </a:t>
            </a:r>
            <a:r>
              <a:rPr lang="en-US" dirty="0"/>
              <a:t>that will take an active role in managing the emergency event; </a:t>
            </a:r>
          </a:p>
          <a:p>
            <a:r>
              <a:rPr lang="en-US" dirty="0"/>
              <a:t>Ensure involvement of the International Office in facilitating S&amp;S communications to international students; </a:t>
            </a:r>
          </a:p>
          <a:p>
            <a:r>
              <a:rPr lang="en-US" dirty="0"/>
              <a:t>Pre-define 3 states of alert and determine the appropriate S&amp;S measures applicable for each state: </a:t>
            </a:r>
          </a:p>
          <a:p>
            <a:pPr lvl="1"/>
            <a:r>
              <a:rPr lang="en-US" dirty="0"/>
              <a:t>(1) Normal readiness </a:t>
            </a:r>
          </a:p>
          <a:p>
            <a:pPr lvl="1"/>
            <a:r>
              <a:rPr lang="en-US" dirty="0"/>
              <a:t>(2) Heightened alert </a:t>
            </a:r>
          </a:p>
          <a:p>
            <a:pPr lvl="1"/>
            <a:r>
              <a:rPr lang="en-US" dirty="0"/>
              <a:t>(3) Emergency </a:t>
            </a:r>
          </a:p>
        </p:txBody>
      </p:sp>
    </p:spTree>
    <p:extLst>
      <p:ext uri="{BB962C8B-B14F-4D97-AF65-F5344CB8AC3E}">
        <p14:creationId xmlns:p14="http://schemas.microsoft.com/office/powerpoint/2010/main" val="7111616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sz="2400" b="1" dirty="0">
                <a:solidFill>
                  <a:srgbClr val="FF0000"/>
                </a:solidFill>
              </a:rPr>
              <a:t>Compose and implement concise S&amp;S procedures, including: </a:t>
            </a:r>
          </a:p>
          <a:p>
            <a:r>
              <a:rPr lang="hr-BA" dirty="0" smtClean="0"/>
              <a:t>E</a:t>
            </a:r>
            <a:r>
              <a:rPr lang="en-US" dirty="0" err="1"/>
              <a:t>nglish</a:t>
            </a:r>
            <a:r>
              <a:rPr lang="en-US" dirty="0"/>
              <a:t> notification in the event of an elevated risk; </a:t>
            </a:r>
          </a:p>
          <a:p>
            <a:r>
              <a:rPr lang="en-US" dirty="0"/>
              <a:t>Guidelines for student reaction to an emergency state; </a:t>
            </a:r>
          </a:p>
          <a:p>
            <a:r>
              <a:rPr lang="en-US" dirty="0"/>
              <a:t>Routine preparations to ensure readiness for an emergency situation; </a:t>
            </a:r>
          </a:p>
          <a:p>
            <a:r>
              <a:rPr lang="en-US" dirty="0"/>
              <a:t>Plan of action in a state of heightened alert or emergency; </a:t>
            </a:r>
          </a:p>
          <a:p>
            <a:r>
              <a:rPr lang="en-US" dirty="0"/>
              <a:t>Evacuation plan; </a:t>
            </a:r>
          </a:p>
          <a:p>
            <a:r>
              <a:rPr lang="en-US" dirty="0"/>
              <a:t>Rescue plan; </a:t>
            </a:r>
          </a:p>
          <a:p>
            <a:r>
              <a:rPr lang="en-US" dirty="0"/>
              <a:t>Plan of action for a return to a state of normal readiness. </a:t>
            </a:r>
          </a:p>
          <a:p>
            <a:endParaRPr lang="en-US" dirty="0"/>
          </a:p>
        </p:txBody>
      </p:sp>
    </p:spTree>
    <p:extLst>
      <p:ext uri="{BB962C8B-B14F-4D97-AF65-F5344CB8AC3E}">
        <p14:creationId xmlns:p14="http://schemas.microsoft.com/office/powerpoint/2010/main" val="39828288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PART III: KEY S&amp;S TAKEAWAYS </a:t>
            </a:r>
          </a:p>
        </p:txBody>
      </p:sp>
      <p:sp>
        <p:nvSpPr>
          <p:cNvPr id="3" name="Content Placeholder 2"/>
          <p:cNvSpPr>
            <a:spLocks noGrp="1"/>
          </p:cNvSpPr>
          <p:nvPr>
            <p:ph idx="1"/>
          </p:nvPr>
        </p:nvSpPr>
        <p:spPr>
          <a:xfrm>
            <a:off x="677334" y="1608993"/>
            <a:ext cx="8596668" cy="4818184"/>
          </a:xfrm>
        </p:spPr>
        <p:txBody>
          <a:bodyPr>
            <a:normAutofit/>
          </a:bodyPr>
          <a:lstStyle/>
          <a:p>
            <a:r>
              <a:rPr lang="hr-HR" dirty="0"/>
              <a:t>1. </a:t>
            </a:r>
            <a:r>
              <a:rPr lang="en-US" dirty="0"/>
              <a:t>Remember the goal: </a:t>
            </a:r>
            <a:r>
              <a:rPr lang="en-US" dirty="0">
                <a:solidFill>
                  <a:srgbClr val="FF0000"/>
                </a:solidFill>
              </a:rPr>
              <a:t>How to maintain safety and security while facilitating rich international experience</a:t>
            </a:r>
            <a:r>
              <a:rPr lang="en-US" dirty="0"/>
              <a:t>. </a:t>
            </a:r>
          </a:p>
          <a:p>
            <a:r>
              <a:rPr lang="hr-HR" dirty="0"/>
              <a:t>2. </a:t>
            </a:r>
            <a:r>
              <a:rPr lang="en-US" dirty="0"/>
              <a:t>Constructing S&amp;S procedures and guidelines requires significant decision-making. The dilemmas suggested above should inspire debate within the institution on the breadth and boundaries of its chosen policy. </a:t>
            </a:r>
          </a:p>
          <a:p>
            <a:r>
              <a:rPr lang="hr-HR" dirty="0"/>
              <a:t>3. </a:t>
            </a:r>
            <a:r>
              <a:rPr lang="en-US" dirty="0"/>
              <a:t>The institution should define clearly who is the relevant S&amp;S </a:t>
            </a:r>
            <a:r>
              <a:rPr lang="en-US" dirty="0">
                <a:solidFill>
                  <a:srgbClr val="FF0000"/>
                </a:solidFill>
              </a:rPr>
              <a:t>contact person</a:t>
            </a:r>
            <a:r>
              <a:rPr lang="en-US" dirty="0"/>
              <a:t>. This may not necessarily be a single person, given that an overall emergency state differs from a personal assault during the weekend. It is also advisable to appoint a </a:t>
            </a:r>
            <a:r>
              <a:rPr lang="en-US" dirty="0">
                <a:solidFill>
                  <a:srgbClr val="FF0000"/>
                </a:solidFill>
              </a:rPr>
              <a:t>member of the international Office</a:t>
            </a:r>
            <a:r>
              <a:rPr lang="en-US" dirty="0"/>
              <a:t> to maintain a regular communication and receive updates from the S&amp;S officer. </a:t>
            </a:r>
          </a:p>
          <a:p>
            <a:pPr marL="0" indent="0">
              <a:buNone/>
            </a:pPr>
            <a:endParaRPr lang="en-US" dirty="0"/>
          </a:p>
        </p:txBody>
      </p:sp>
    </p:spTree>
    <p:extLst>
      <p:ext uri="{BB962C8B-B14F-4D97-AF65-F5344CB8AC3E}">
        <p14:creationId xmlns:p14="http://schemas.microsoft.com/office/powerpoint/2010/main" val="29455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7CC77871-9418-3D36-7540-40B83A7C6ACE}"/>
              </a:ext>
            </a:extLst>
          </p:cNvPr>
          <p:cNvSpPr>
            <a:spLocks noGrp="1"/>
          </p:cNvSpPr>
          <p:nvPr>
            <p:ph type="title"/>
          </p:nvPr>
        </p:nvSpPr>
        <p:spPr/>
        <p:txBody>
          <a:bodyPr/>
          <a:lstStyle/>
          <a:p>
            <a:r>
              <a:rPr lang="en-US" dirty="0"/>
              <a:t>PART III: KEY S&amp;S TAKEAWAYS </a:t>
            </a:r>
          </a:p>
        </p:txBody>
      </p:sp>
      <p:sp>
        <p:nvSpPr>
          <p:cNvPr id="3" name="Rezervirano mjesto sadržaja 2">
            <a:extLst>
              <a:ext uri="{FF2B5EF4-FFF2-40B4-BE49-F238E27FC236}">
                <a16:creationId xmlns:a16="http://schemas.microsoft.com/office/drawing/2014/main" id="{3DEE1955-9EB0-5FCA-92F1-19A63783639D}"/>
              </a:ext>
            </a:extLst>
          </p:cNvPr>
          <p:cNvSpPr>
            <a:spLocks noGrp="1"/>
          </p:cNvSpPr>
          <p:nvPr>
            <p:ph idx="1"/>
          </p:nvPr>
        </p:nvSpPr>
        <p:spPr/>
        <p:txBody>
          <a:bodyPr/>
          <a:lstStyle/>
          <a:p>
            <a:r>
              <a:rPr lang="en-US" dirty="0"/>
              <a:t>4. Each institution should identify, what are the most common risks students are likely to experience along their stay and prepare an action plan for them accordingly. However, it’s important to keep in mind that institutional S&amp;S policy seems also to require flexibility and adaptation to “surprises” (Covid-19??). </a:t>
            </a:r>
          </a:p>
          <a:p>
            <a:r>
              <a:rPr lang="en-US" dirty="0"/>
              <a:t>5. For ‘private’ and ‘personal’ risks, the institution should appoint a “Student Life Staff” committee (including a Student Union’s representative among its members), ideally turning out to be the ‘first phone-call’ for an international student in trouble, side by side with an ongoing daily life support. </a:t>
            </a:r>
          </a:p>
          <a:p>
            <a:r>
              <a:rPr lang="en-US" dirty="0"/>
              <a:t>6. Bigger, or all-encompassing security events, should be managed by the institution Risk Assessment Team, as detailed above. </a:t>
            </a:r>
          </a:p>
          <a:p>
            <a:endParaRPr lang="en-US" dirty="0"/>
          </a:p>
        </p:txBody>
      </p:sp>
    </p:spTree>
    <p:extLst>
      <p:ext uri="{BB962C8B-B14F-4D97-AF65-F5344CB8AC3E}">
        <p14:creationId xmlns:p14="http://schemas.microsoft.com/office/powerpoint/2010/main" val="1303083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2B95425C-E376-4396-7068-C52D9FABACB3}"/>
              </a:ext>
            </a:extLst>
          </p:cNvPr>
          <p:cNvSpPr>
            <a:spLocks noGrp="1"/>
          </p:cNvSpPr>
          <p:nvPr>
            <p:ph type="title"/>
          </p:nvPr>
        </p:nvSpPr>
        <p:spPr/>
        <p:txBody>
          <a:bodyPr/>
          <a:lstStyle/>
          <a:p>
            <a:r>
              <a:rPr lang="hr-BA" dirty="0" err="1"/>
              <a:t>Current</a:t>
            </a:r>
            <a:r>
              <a:rPr lang="hr-BA" dirty="0"/>
              <a:t> </a:t>
            </a:r>
            <a:r>
              <a:rPr lang="hr-BA" dirty="0" err="1"/>
              <a:t>protocol</a:t>
            </a:r>
            <a:r>
              <a:rPr lang="hr-BA" dirty="0"/>
              <a:t> for </a:t>
            </a:r>
            <a:r>
              <a:rPr lang="hr-BA" dirty="0" err="1"/>
              <a:t>foreign</a:t>
            </a:r>
            <a:r>
              <a:rPr lang="hr-BA" dirty="0"/>
              <a:t> </a:t>
            </a:r>
            <a:r>
              <a:rPr lang="hr-BA" dirty="0" err="1"/>
              <a:t>students</a:t>
            </a:r>
            <a:r>
              <a:rPr lang="hr-BA" dirty="0"/>
              <a:t> at SUM</a:t>
            </a:r>
            <a:endParaRPr lang="hr-HR" dirty="0"/>
          </a:p>
        </p:txBody>
      </p:sp>
      <p:sp>
        <p:nvSpPr>
          <p:cNvPr id="3" name="Rezervirano mjesto sadržaja 2">
            <a:extLst>
              <a:ext uri="{FF2B5EF4-FFF2-40B4-BE49-F238E27FC236}">
                <a16:creationId xmlns:a16="http://schemas.microsoft.com/office/drawing/2014/main" id="{7327C1E3-63A1-4234-3AAE-5C17D644E7E3}"/>
              </a:ext>
            </a:extLst>
          </p:cNvPr>
          <p:cNvSpPr>
            <a:spLocks noGrp="1"/>
          </p:cNvSpPr>
          <p:nvPr>
            <p:ph idx="1"/>
          </p:nvPr>
        </p:nvSpPr>
        <p:spPr>
          <a:xfrm>
            <a:off x="677334" y="1691641"/>
            <a:ext cx="8596668" cy="4349722"/>
          </a:xfrm>
        </p:spPr>
        <p:txBody>
          <a:bodyPr/>
          <a:lstStyle/>
          <a:p>
            <a:r>
              <a:rPr lang="en-US" dirty="0"/>
              <a:t>All foreign students </a:t>
            </a:r>
            <a:r>
              <a:rPr lang="hr-HR" dirty="0" err="1"/>
              <a:t>have</a:t>
            </a:r>
            <a:r>
              <a:rPr lang="hr-HR" dirty="0"/>
              <a:t> to </a:t>
            </a:r>
            <a:r>
              <a:rPr lang="hr-HR" dirty="0" err="1"/>
              <a:t>be</a:t>
            </a:r>
            <a:r>
              <a:rPr lang="hr-HR" dirty="0"/>
              <a:t> </a:t>
            </a:r>
            <a:r>
              <a:rPr lang="hr-HR" dirty="0" err="1"/>
              <a:t>registered</a:t>
            </a:r>
            <a:r>
              <a:rPr lang="hr-HR" dirty="0"/>
              <a:t> </a:t>
            </a:r>
            <a:r>
              <a:rPr lang="hr-HR" dirty="0" err="1"/>
              <a:t>by</a:t>
            </a:r>
            <a:r>
              <a:rPr lang="hr-HR" dirty="0"/>
              <a:t> </a:t>
            </a:r>
            <a:r>
              <a:rPr lang="hr-HR" dirty="0" err="1"/>
              <a:t>the</a:t>
            </a:r>
            <a:r>
              <a:rPr lang="hr-HR" dirty="0"/>
              <a:t> Office for </a:t>
            </a:r>
            <a:r>
              <a:rPr lang="hr-HR" dirty="0" err="1"/>
              <a:t>the</a:t>
            </a:r>
            <a:r>
              <a:rPr lang="hr-HR" dirty="0"/>
              <a:t> </a:t>
            </a:r>
            <a:r>
              <a:rPr lang="en-US" dirty="0"/>
              <a:t>foreigners</a:t>
            </a:r>
            <a:r>
              <a:rPr lang="hr-HR" dirty="0"/>
              <a:t>, </a:t>
            </a:r>
            <a:r>
              <a:rPr lang="hr-HR" dirty="0" err="1"/>
              <a:t>which</a:t>
            </a:r>
            <a:r>
              <a:rPr lang="hr-HR" dirty="0"/>
              <a:t> </a:t>
            </a:r>
            <a:r>
              <a:rPr lang="hr-HR" dirty="0" err="1"/>
              <a:t>is</a:t>
            </a:r>
            <a:r>
              <a:rPr lang="hr-HR" dirty="0"/>
              <a:t> </a:t>
            </a:r>
            <a:r>
              <a:rPr lang="hr-HR" dirty="0" err="1"/>
              <a:t>part</a:t>
            </a:r>
            <a:r>
              <a:rPr lang="hr-HR" dirty="0"/>
              <a:t> </a:t>
            </a:r>
            <a:r>
              <a:rPr lang="hr-HR" dirty="0" err="1"/>
              <a:t>of</a:t>
            </a:r>
            <a:r>
              <a:rPr lang="hr-HR" dirty="0"/>
              <a:t> </a:t>
            </a:r>
            <a:r>
              <a:rPr lang="hr-HR" dirty="0" err="1"/>
              <a:t>the</a:t>
            </a:r>
            <a:r>
              <a:rPr lang="hr-HR" dirty="0"/>
              <a:t> </a:t>
            </a:r>
            <a:r>
              <a:rPr lang="hr-HR" dirty="0" err="1"/>
              <a:t>Ministry</a:t>
            </a:r>
            <a:r>
              <a:rPr lang="hr-HR" dirty="0"/>
              <a:t> </a:t>
            </a:r>
            <a:r>
              <a:rPr lang="hr-HR" dirty="0" err="1"/>
              <a:t>of</a:t>
            </a:r>
            <a:r>
              <a:rPr lang="hr-HR" dirty="0"/>
              <a:t> </a:t>
            </a:r>
            <a:r>
              <a:rPr lang="hr-HR" dirty="0" err="1"/>
              <a:t>security</a:t>
            </a:r>
            <a:r>
              <a:rPr lang="hr-HR" dirty="0"/>
              <a:t> </a:t>
            </a:r>
            <a:r>
              <a:rPr lang="hr-HR" dirty="0" err="1"/>
              <a:t>of</a:t>
            </a:r>
            <a:r>
              <a:rPr lang="hr-HR" dirty="0"/>
              <a:t> </a:t>
            </a:r>
            <a:r>
              <a:rPr lang="hr-HR" dirty="0" err="1"/>
              <a:t>Bosnia</a:t>
            </a:r>
            <a:r>
              <a:rPr lang="hr-HR" dirty="0"/>
              <a:t> </a:t>
            </a:r>
            <a:r>
              <a:rPr lang="hr-HR" dirty="0" err="1"/>
              <a:t>and</a:t>
            </a:r>
            <a:r>
              <a:rPr lang="hr-HR" dirty="0"/>
              <a:t> </a:t>
            </a:r>
            <a:r>
              <a:rPr lang="hr-HR" dirty="0" err="1"/>
              <a:t>Herzegovina</a:t>
            </a:r>
            <a:endParaRPr lang="hr-HR" dirty="0"/>
          </a:p>
          <a:p>
            <a:r>
              <a:rPr lang="hr-HR" dirty="0"/>
              <a:t>Office for </a:t>
            </a:r>
            <a:r>
              <a:rPr lang="hr-HR" dirty="0" err="1"/>
              <a:t>the</a:t>
            </a:r>
            <a:r>
              <a:rPr lang="hr-HR" dirty="0"/>
              <a:t> </a:t>
            </a:r>
            <a:r>
              <a:rPr lang="en-US" dirty="0"/>
              <a:t>foreigners</a:t>
            </a:r>
            <a:r>
              <a:rPr lang="hr-HR" dirty="0"/>
              <a:t> in </a:t>
            </a:r>
            <a:r>
              <a:rPr lang="hr-HR" dirty="0" smtClean="0"/>
              <a:t>Mostar (also aorund B&amp;H)</a:t>
            </a:r>
            <a:endParaRPr lang="hr-HR" dirty="0"/>
          </a:p>
          <a:p>
            <a:r>
              <a:rPr lang="en-US" dirty="0"/>
              <a:t>Request for </a:t>
            </a:r>
            <a:r>
              <a:rPr lang="en-US" dirty="0" smtClean="0"/>
              <a:t>approval/renewal </a:t>
            </a:r>
            <a:r>
              <a:rPr lang="en-US" dirty="0"/>
              <a:t>of temporary resident permit</a:t>
            </a:r>
            <a:endParaRPr lang="hr-HR" dirty="0"/>
          </a:p>
          <a:p>
            <a:endParaRPr lang="en-US" dirty="0"/>
          </a:p>
        </p:txBody>
      </p:sp>
      <p:pic>
        <p:nvPicPr>
          <p:cNvPr id="4" name="Slika 3">
            <a:extLst>
              <a:ext uri="{FF2B5EF4-FFF2-40B4-BE49-F238E27FC236}">
                <a16:creationId xmlns:a16="http://schemas.microsoft.com/office/drawing/2014/main" id="{DEB180D4-F0A2-7BEB-6E4D-31390CD5202B}"/>
              </a:ext>
            </a:extLst>
          </p:cNvPr>
          <p:cNvPicPr>
            <a:picLocks noChangeAspect="1"/>
          </p:cNvPicPr>
          <p:nvPr/>
        </p:nvPicPr>
        <p:blipFill>
          <a:blip r:embed="rId2"/>
          <a:stretch>
            <a:fillRect/>
          </a:stretch>
        </p:blipFill>
        <p:spPr>
          <a:xfrm>
            <a:off x="3248539" y="3611880"/>
            <a:ext cx="1924969" cy="2029968"/>
          </a:xfrm>
          <a:prstGeom prst="rect">
            <a:avLst/>
          </a:prstGeom>
        </p:spPr>
      </p:pic>
      <p:sp>
        <p:nvSpPr>
          <p:cNvPr id="5" name="TekstniOkvir 4">
            <a:extLst>
              <a:ext uri="{FF2B5EF4-FFF2-40B4-BE49-F238E27FC236}">
                <a16:creationId xmlns:a16="http://schemas.microsoft.com/office/drawing/2014/main" id="{A16C91A4-01FE-5ABF-1845-14187EEFB293}"/>
              </a:ext>
            </a:extLst>
          </p:cNvPr>
          <p:cNvSpPr txBox="1"/>
          <p:nvPr/>
        </p:nvSpPr>
        <p:spPr>
          <a:xfrm>
            <a:off x="5323991" y="4243029"/>
            <a:ext cx="1826617" cy="923330"/>
          </a:xfrm>
          <a:prstGeom prst="rect">
            <a:avLst/>
          </a:prstGeom>
          <a:noFill/>
        </p:spPr>
        <p:txBody>
          <a:bodyPr wrap="square" rtlCol="0">
            <a:spAutoFit/>
          </a:bodyPr>
          <a:lstStyle/>
          <a:p>
            <a:r>
              <a:rPr lang="hr-HR" b="1" cap="all" dirty="0">
                <a:solidFill>
                  <a:srgbClr val="002B55"/>
                </a:solidFill>
                <a:effectLst/>
                <a:latin typeface="Ubuntu" panose="020F0502020204030204" pitchFamily="34" charset="0"/>
              </a:rPr>
              <a:t>SERVICE FOR</a:t>
            </a:r>
            <a:br>
              <a:rPr lang="hr-HR" b="1" cap="all" dirty="0">
                <a:solidFill>
                  <a:srgbClr val="002B55"/>
                </a:solidFill>
                <a:effectLst/>
                <a:latin typeface="Ubuntu" panose="020F0502020204030204" pitchFamily="34" charset="0"/>
              </a:rPr>
            </a:br>
            <a:r>
              <a:rPr lang="hr-HR" b="1" cap="all" dirty="0">
                <a:solidFill>
                  <a:srgbClr val="002B55"/>
                </a:solidFill>
                <a:effectLst/>
                <a:latin typeface="Ubuntu" panose="020F0502020204030204" pitchFamily="34" charset="0"/>
              </a:rPr>
              <a:t>FOREIGNER'S</a:t>
            </a:r>
            <a:br>
              <a:rPr lang="hr-HR" b="1" cap="all" dirty="0">
                <a:solidFill>
                  <a:srgbClr val="002B55"/>
                </a:solidFill>
                <a:effectLst/>
                <a:latin typeface="Ubuntu" panose="020F0502020204030204" pitchFamily="34" charset="0"/>
              </a:rPr>
            </a:br>
            <a:r>
              <a:rPr lang="hr-HR" b="1" cap="all" dirty="0">
                <a:solidFill>
                  <a:srgbClr val="002B55"/>
                </a:solidFill>
                <a:effectLst/>
                <a:latin typeface="Ubuntu" panose="020F0502020204030204" pitchFamily="34" charset="0"/>
              </a:rPr>
              <a:t>AFFAIRS</a:t>
            </a:r>
            <a:endParaRPr lang="en-US" dirty="0"/>
          </a:p>
        </p:txBody>
      </p:sp>
    </p:spTree>
    <p:extLst>
      <p:ext uri="{BB962C8B-B14F-4D97-AF65-F5344CB8AC3E}">
        <p14:creationId xmlns:p14="http://schemas.microsoft.com/office/powerpoint/2010/main" val="11199256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BA" dirty="0"/>
              <a:t>Current protocol for foreign students at SUM</a:t>
            </a:r>
            <a:endParaRPr lang="en-US" dirty="0"/>
          </a:p>
        </p:txBody>
      </p:sp>
      <p:sp>
        <p:nvSpPr>
          <p:cNvPr id="3" name="Content Placeholder 2"/>
          <p:cNvSpPr>
            <a:spLocks noGrp="1"/>
          </p:cNvSpPr>
          <p:nvPr>
            <p:ph idx="1"/>
          </p:nvPr>
        </p:nvSpPr>
        <p:spPr/>
        <p:txBody>
          <a:bodyPr/>
          <a:lstStyle/>
          <a:p>
            <a:r>
              <a:rPr lang="en-US" dirty="0"/>
              <a:t>Brochure for the future students</a:t>
            </a:r>
            <a:r>
              <a:rPr lang="hr-HR" dirty="0"/>
              <a:t> (https://www.sum.ba/sum/postani-student/vodic-za-buduce-studente)</a:t>
            </a:r>
          </a:p>
          <a:p>
            <a:pPr lvl="1"/>
            <a:r>
              <a:rPr lang="en-US" dirty="0"/>
              <a:t>125 pages about University, Faculties, and city of Mostar</a:t>
            </a:r>
          </a:p>
          <a:p>
            <a:pPr lvl="1"/>
            <a:r>
              <a:rPr lang="hr-BA" dirty="0" smtClean="0"/>
              <a:t>I</a:t>
            </a:r>
            <a:r>
              <a:rPr lang="en-US" dirty="0" err="1" smtClean="0"/>
              <a:t>nformation</a:t>
            </a:r>
            <a:r>
              <a:rPr lang="en-US" dirty="0" smtClean="0"/>
              <a:t> </a:t>
            </a:r>
            <a:r>
              <a:rPr lang="en-US" dirty="0"/>
              <a:t>about living options</a:t>
            </a:r>
          </a:p>
          <a:p>
            <a:pPr lvl="1"/>
            <a:r>
              <a:rPr lang="en-US" dirty="0"/>
              <a:t>Students associations</a:t>
            </a:r>
          </a:p>
          <a:p>
            <a:pPr lvl="1"/>
            <a:r>
              <a:rPr lang="en-US" dirty="0"/>
              <a:t>Student's ambulance</a:t>
            </a:r>
            <a:endParaRPr lang="hr-HR" dirty="0"/>
          </a:p>
          <a:p>
            <a:pPr lvl="1"/>
            <a:r>
              <a:rPr lang="hr-HR" dirty="0"/>
              <a:t>University </a:t>
            </a:r>
            <a:r>
              <a:rPr lang="en-US" dirty="0"/>
              <a:t>library</a:t>
            </a:r>
          </a:p>
          <a:p>
            <a:pPr lvl="1"/>
            <a:r>
              <a:rPr lang="en-US" dirty="0"/>
              <a:t>Office for students with disabilities</a:t>
            </a:r>
            <a:endParaRPr lang="hr-HR" dirty="0"/>
          </a:p>
          <a:p>
            <a:pPr lvl="1"/>
            <a:r>
              <a:rPr lang="hr-HR" dirty="0"/>
              <a:t>Office </a:t>
            </a:r>
            <a:r>
              <a:rPr lang="en-US" dirty="0"/>
              <a:t>of international </a:t>
            </a:r>
            <a:r>
              <a:rPr lang="en-US" dirty="0" smtClean="0"/>
              <a:t>affairs</a:t>
            </a:r>
            <a:r>
              <a:rPr lang="hr-BA" dirty="0" smtClean="0"/>
              <a:t> (at the university and at the school)</a:t>
            </a:r>
            <a:endParaRPr lang="en-US" dirty="0"/>
          </a:p>
          <a:p>
            <a:pPr lvl="1"/>
            <a:endParaRPr lang="en-US" dirty="0"/>
          </a:p>
        </p:txBody>
      </p:sp>
      <p:pic>
        <p:nvPicPr>
          <p:cNvPr id="4" name="Slika 3">
            <a:extLst>
              <a:ext uri="{FF2B5EF4-FFF2-40B4-BE49-F238E27FC236}">
                <a16:creationId xmlns:a16="http://schemas.microsoft.com/office/drawing/2014/main" id="{0612A62B-EA97-D486-A167-B94C7A9CEA2A}"/>
              </a:ext>
            </a:extLst>
          </p:cNvPr>
          <p:cNvPicPr>
            <a:picLocks noChangeAspect="1"/>
          </p:cNvPicPr>
          <p:nvPr/>
        </p:nvPicPr>
        <p:blipFill rotWithShape="1">
          <a:blip r:embed="rId2"/>
          <a:srcRect l="19332" t="25733" r="19837" b="35067"/>
          <a:stretch/>
        </p:blipFill>
        <p:spPr>
          <a:xfrm>
            <a:off x="5723082" y="3525420"/>
            <a:ext cx="3550920" cy="1463344"/>
          </a:xfrm>
          <a:prstGeom prst="rect">
            <a:avLst/>
          </a:prstGeom>
        </p:spPr>
      </p:pic>
      <p:pic>
        <p:nvPicPr>
          <p:cNvPr id="5" name="Picture 4"/>
          <p:cNvPicPr>
            <a:picLocks noChangeAspect="1"/>
          </p:cNvPicPr>
          <p:nvPr/>
        </p:nvPicPr>
        <p:blipFill>
          <a:blip r:embed="rId3"/>
          <a:stretch>
            <a:fillRect/>
          </a:stretch>
        </p:blipFill>
        <p:spPr>
          <a:xfrm>
            <a:off x="9357875" y="1189335"/>
            <a:ext cx="2756851" cy="5257013"/>
          </a:xfrm>
          <a:prstGeom prst="rect">
            <a:avLst/>
          </a:prstGeom>
        </p:spPr>
      </p:pic>
    </p:spTree>
    <p:extLst>
      <p:ext uri="{BB962C8B-B14F-4D97-AF65-F5344CB8AC3E}">
        <p14:creationId xmlns:p14="http://schemas.microsoft.com/office/powerpoint/2010/main" val="23443893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E53C6378-1CEA-D5B1-681A-588457952E74}"/>
              </a:ext>
            </a:extLst>
          </p:cNvPr>
          <p:cNvSpPr>
            <a:spLocks noGrp="1"/>
          </p:cNvSpPr>
          <p:nvPr>
            <p:ph type="title"/>
          </p:nvPr>
        </p:nvSpPr>
        <p:spPr/>
        <p:txBody>
          <a:bodyPr/>
          <a:lstStyle/>
          <a:p>
            <a:r>
              <a:rPr lang="hr-HR" dirty="0"/>
              <a:t>Health </a:t>
            </a:r>
            <a:r>
              <a:rPr lang="en-US" dirty="0"/>
              <a:t>services</a:t>
            </a:r>
          </a:p>
        </p:txBody>
      </p:sp>
      <p:sp>
        <p:nvSpPr>
          <p:cNvPr id="3" name="Rezervirano mjesto sadržaja 2">
            <a:extLst>
              <a:ext uri="{FF2B5EF4-FFF2-40B4-BE49-F238E27FC236}">
                <a16:creationId xmlns:a16="http://schemas.microsoft.com/office/drawing/2014/main" id="{4D3FA783-E2D3-229D-B9F7-EB79C675CE53}"/>
              </a:ext>
            </a:extLst>
          </p:cNvPr>
          <p:cNvSpPr>
            <a:spLocks noGrp="1"/>
          </p:cNvSpPr>
          <p:nvPr>
            <p:ph idx="1"/>
          </p:nvPr>
        </p:nvSpPr>
        <p:spPr>
          <a:xfrm>
            <a:off x="403014" y="1527048"/>
            <a:ext cx="9335346" cy="4496027"/>
          </a:xfrm>
        </p:spPr>
        <p:txBody>
          <a:bodyPr>
            <a:normAutofit fontScale="92500" lnSpcReduction="20000"/>
          </a:bodyPr>
          <a:lstStyle/>
          <a:p>
            <a:pPr lvl="1" algn="l"/>
            <a:r>
              <a:rPr lang="en-US" dirty="0"/>
              <a:t>Student's ambulance</a:t>
            </a:r>
            <a:r>
              <a:rPr lang="hr-HR" dirty="0"/>
              <a:t> (</a:t>
            </a:r>
            <a:r>
              <a:rPr lang="pt-BR" dirty="0"/>
              <a:t>Tel./fax.: 036 311 151</a:t>
            </a:r>
            <a:r>
              <a:rPr lang="hr-HR" dirty="0"/>
              <a:t>; E-mail</a:t>
            </a:r>
            <a:r>
              <a:rPr lang="pt-BR" dirty="0"/>
              <a:t>: </a:t>
            </a:r>
            <a:r>
              <a:rPr lang="pt-BR" dirty="0">
                <a:hlinkClick r:id="rId2"/>
              </a:rPr>
              <a:t>studentska@dzmostar.com</a:t>
            </a:r>
            <a:r>
              <a:rPr lang="hr-HR" dirty="0"/>
              <a:t>), </a:t>
            </a:r>
            <a:r>
              <a:rPr lang="pt-BR" dirty="0"/>
              <a:t>www.dzmostar.com</a:t>
            </a:r>
            <a:endParaRPr lang="hr-HR" dirty="0"/>
          </a:p>
          <a:p>
            <a:pPr lvl="2"/>
            <a:r>
              <a:rPr lang="hr-HR" dirty="0"/>
              <a:t>General </a:t>
            </a:r>
            <a:r>
              <a:rPr lang="hr-HR" dirty="0" err="1"/>
              <a:t>practice</a:t>
            </a:r>
            <a:endParaRPr lang="hr-HR" dirty="0"/>
          </a:p>
          <a:p>
            <a:pPr lvl="2"/>
            <a:r>
              <a:rPr lang="hr-HR" dirty="0"/>
              <a:t>Dental </a:t>
            </a:r>
            <a:r>
              <a:rPr lang="hr-HR" dirty="0" err="1"/>
              <a:t>ambulance</a:t>
            </a:r>
            <a:endParaRPr lang="hr-HR" dirty="0"/>
          </a:p>
          <a:p>
            <a:pPr lvl="2"/>
            <a:r>
              <a:rPr lang="hr-HR" dirty="0"/>
              <a:t>Psychological counseling </a:t>
            </a:r>
            <a:r>
              <a:rPr lang="hr-HR" dirty="0" smtClean="0"/>
              <a:t>center</a:t>
            </a:r>
          </a:p>
          <a:p>
            <a:pPr lvl="2"/>
            <a:endParaRPr lang="hr-HR" dirty="0"/>
          </a:p>
          <a:p>
            <a:r>
              <a:rPr lang="hr-HR" dirty="0" err="1"/>
              <a:t>Clinical</a:t>
            </a:r>
            <a:r>
              <a:rPr lang="hr-HR" dirty="0"/>
              <a:t> </a:t>
            </a:r>
            <a:r>
              <a:rPr lang="hr-HR" dirty="0" err="1"/>
              <a:t>Hospital</a:t>
            </a:r>
            <a:r>
              <a:rPr lang="hr-HR" dirty="0"/>
              <a:t> Mostar, </a:t>
            </a:r>
            <a:r>
              <a:rPr lang="hr-HR" dirty="0" err="1"/>
              <a:t>County</a:t>
            </a:r>
            <a:r>
              <a:rPr lang="hr-HR" dirty="0"/>
              <a:t> </a:t>
            </a:r>
            <a:r>
              <a:rPr lang="hr-HR" dirty="0" err="1"/>
              <a:t>hospital</a:t>
            </a:r>
            <a:r>
              <a:rPr lang="hr-HR" dirty="0"/>
              <a:t>, </a:t>
            </a:r>
            <a:r>
              <a:rPr lang="hr-HR" dirty="0" err="1"/>
              <a:t>Emergency</a:t>
            </a:r>
            <a:r>
              <a:rPr lang="hr-HR" dirty="0"/>
              <a:t> </a:t>
            </a:r>
            <a:r>
              <a:rPr lang="hr-HR" dirty="0" err="1"/>
              <a:t>deparmetnt</a:t>
            </a:r>
            <a:endParaRPr lang="hr-HR" dirty="0"/>
          </a:p>
          <a:p>
            <a:pPr lvl="2"/>
            <a:endParaRPr lang="hr-HR" dirty="0"/>
          </a:p>
          <a:p>
            <a:pPr lvl="1"/>
            <a:r>
              <a:rPr lang="en-US" dirty="0"/>
              <a:t>Office for students with disabilities</a:t>
            </a:r>
            <a:endParaRPr lang="hr-HR" dirty="0"/>
          </a:p>
          <a:p>
            <a:pPr lvl="2"/>
            <a:r>
              <a:rPr lang="hr-HR" dirty="0" err="1"/>
              <a:t>Address</a:t>
            </a:r>
            <a:r>
              <a:rPr lang="hr-HR" dirty="0"/>
              <a:t>: Matice hrvatske b.b.; Kampus </a:t>
            </a:r>
            <a:r>
              <a:rPr lang="hr-HR" dirty="0" err="1"/>
              <a:t>Rodoč</a:t>
            </a:r>
            <a:r>
              <a:rPr lang="hr-HR" dirty="0"/>
              <a:t>, zgrada Fakulteta prirodoslovno-matematičkih i odgojnih znanosti</a:t>
            </a:r>
          </a:p>
          <a:p>
            <a:pPr lvl="2"/>
            <a:r>
              <a:rPr lang="hr-HR" dirty="0"/>
              <a:t>Tel.: +387 36 445 488 / +387 36 370 490</a:t>
            </a:r>
          </a:p>
          <a:p>
            <a:pPr lvl="2"/>
            <a:r>
              <a:rPr lang="hr-HR" dirty="0"/>
              <a:t>E-mail: ussi@sum.ba</a:t>
            </a:r>
          </a:p>
          <a:p>
            <a:endParaRPr lang="en-US" dirty="0"/>
          </a:p>
        </p:txBody>
      </p:sp>
      <p:pic>
        <p:nvPicPr>
          <p:cNvPr id="4" name="Slika 3">
            <a:extLst>
              <a:ext uri="{FF2B5EF4-FFF2-40B4-BE49-F238E27FC236}">
                <a16:creationId xmlns:a16="http://schemas.microsoft.com/office/drawing/2014/main" id="{8E7D00FC-240E-DD35-9EA1-876C2B711667}"/>
              </a:ext>
            </a:extLst>
          </p:cNvPr>
          <p:cNvPicPr>
            <a:picLocks noChangeAspect="1"/>
          </p:cNvPicPr>
          <p:nvPr/>
        </p:nvPicPr>
        <p:blipFill>
          <a:blip r:embed="rId3"/>
          <a:stretch>
            <a:fillRect/>
          </a:stretch>
        </p:blipFill>
        <p:spPr>
          <a:xfrm>
            <a:off x="8188452" y="2041968"/>
            <a:ext cx="3099815" cy="2062786"/>
          </a:xfrm>
          <a:prstGeom prst="rect">
            <a:avLst/>
          </a:prstGeom>
        </p:spPr>
      </p:pic>
    </p:spTree>
    <p:extLst>
      <p:ext uri="{BB962C8B-B14F-4D97-AF65-F5344CB8AC3E}">
        <p14:creationId xmlns:p14="http://schemas.microsoft.com/office/powerpoint/2010/main" val="39398007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A6B5AC23-EA49-8461-A39E-A02B492AEDC0}"/>
              </a:ext>
            </a:extLst>
          </p:cNvPr>
          <p:cNvSpPr>
            <a:spLocks noGrp="1"/>
          </p:cNvSpPr>
          <p:nvPr>
            <p:ph type="title"/>
          </p:nvPr>
        </p:nvSpPr>
        <p:spPr/>
        <p:txBody>
          <a:bodyPr/>
          <a:lstStyle/>
          <a:p>
            <a:endParaRPr lang="en-US"/>
          </a:p>
        </p:txBody>
      </p:sp>
      <p:sp>
        <p:nvSpPr>
          <p:cNvPr id="3" name="Rezervirano mjesto sadržaja 2">
            <a:extLst>
              <a:ext uri="{FF2B5EF4-FFF2-40B4-BE49-F238E27FC236}">
                <a16:creationId xmlns:a16="http://schemas.microsoft.com/office/drawing/2014/main" id="{1ED72D24-BE02-F156-DD71-7004C66F0CC8}"/>
              </a:ext>
            </a:extLst>
          </p:cNvPr>
          <p:cNvSpPr>
            <a:spLocks noGrp="1"/>
          </p:cNvSpPr>
          <p:nvPr>
            <p:ph idx="1"/>
          </p:nvPr>
        </p:nvSpPr>
        <p:spPr/>
        <p:txBody>
          <a:bodyPr/>
          <a:lstStyle/>
          <a:p>
            <a:endParaRPr lang="en-US"/>
          </a:p>
        </p:txBody>
      </p:sp>
      <p:pic>
        <p:nvPicPr>
          <p:cNvPr id="4" name="Slika 3">
            <a:extLst>
              <a:ext uri="{FF2B5EF4-FFF2-40B4-BE49-F238E27FC236}">
                <a16:creationId xmlns:a16="http://schemas.microsoft.com/office/drawing/2014/main" id="{96CA14A3-7293-C7B1-B654-E5C01B8C75E2}"/>
              </a:ext>
            </a:extLst>
          </p:cNvPr>
          <p:cNvPicPr>
            <a:picLocks noChangeAspect="1"/>
          </p:cNvPicPr>
          <p:nvPr/>
        </p:nvPicPr>
        <p:blipFill>
          <a:blip r:embed="rId2"/>
          <a:stretch>
            <a:fillRect/>
          </a:stretch>
        </p:blipFill>
        <p:spPr>
          <a:xfrm>
            <a:off x="914930" y="0"/>
            <a:ext cx="4943475" cy="6858000"/>
          </a:xfrm>
          <a:prstGeom prst="rect">
            <a:avLst/>
          </a:prstGeom>
        </p:spPr>
      </p:pic>
      <p:pic>
        <p:nvPicPr>
          <p:cNvPr id="5" name="Slika 4">
            <a:extLst>
              <a:ext uri="{FF2B5EF4-FFF2-40B4-BE49-F238E27FC236}">
                <a16:creationId xmlns:a16="http://schemas.microsoft.com/office/drawing/2014/main" id="{1F1EABF0-C124-8268-66BC-0D4A1525D7FF}"/>
              </a:ext>
            </a:extLst>
          </p:cNvPr>
          <p:cNvPicPr>
            <a:picLocks noChangeAspect="1"/>
          </p:cNvPicPr>
          <p:nvPr/>
        </p:nvPicPr>
        <p:blipFill>
          <a:blip r:embed="rId3"/>
          <a:stretch>
            <a:fillRect/>
          </a:stretch>
        </p:blipFill>
        <p:spPr>
          <a:xfrm>
            <a:off x="6096000" y="0"/>
            <a:ext cx="5143500" cy="6858000"/>
          </a:xfrm>
          <a:prstGeom prst="rect">
            <a:avLst/>
          </a:prstGeom>
        </p:spPr>
      </p:pic>
    </p:spTree>
    <p:extLst>
      <p:ext uri="{BB962C8B-B14F-4D97-AF65-F5344CB8AC3E}">
        <p14:creationId xmlns:p14="http://schemas.microsoft.com/office/powerpoint/2010/main" val="5664772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CFE04C-AAA4-18FD-07E1-29022ECAFFC9}"/>
              </a:ext>
            </a:extLst>
          </p:cNvPr>
          <p:cNvSpPr>
            <a:spLocks noGrp="1"/>
          </p:cNvSpPr>
          <p:nvPr>
            <p:ph type="title"/>
          </p:nvPr>
        </p:nvSpPr>
        <p:spPr>
          <a:xfrm>
            <a:off x="677334" y="785987"/>
            <a:ext cx="8596668" cy="1083209"/>
          </a:xfrm>
        </p:spPr>
        <p:txBody>
          <a:bodyPr>
            <a:normAutofit fontScale="90000"/>
          </a:bodyPr>
          <a:lstStyle/>
          <a:p>
            <a:pPr algn="l"/>
            <a:r>
              <a:rPr lang="hr-BA" dirty="0"/>
              <a:t>WP3 - </a:t>
            </a:r>
            <a:r>
              <a:rPr lang="en-US" dirty="0"/>
              <a:t>Development of appropriate system and protocol for </a:t>
            </a:r>
            <a:r>
              <a:rPr lang="en-US" dirty="0" err="1"/>
              <a:t>IaH</a:t>
            </a:r>
            <a:endParaRPr lang="en-US" dirty="0"/>
          </a:p>
        </p:txBody>
      </p:sp>
      <p:sp>
        <p:nvSpPr>
          <p:cNvPr id="3" name="Content Placeholder 2">
            <a:extLst>
              <a:ext uri="{FF2B5EF4-FFF2-40B4-BE49-F238E27FC236}">
                <a16:creationId xmlns:a16="http://schemas.microsoft.com/office/drawing/2014/main" id="{ED253C2A-9C7A-3EF7-2EEE-30A1EC7791E2}"/>
              </a:ext>
            </a:extLst>
          </p:cNvPr>
          <p:cNvSpPr>
            <a:spLocks noGrp="1"/>
          </p:cNvSpPr>
          <p:nvPr>
            <p:ph idx="1"/>
          </p:nvPr>
        </p:nvSpPr>
        <p:spPr>
          <a:xfrm>
            <a:off x="677334" y="1930401"/>
            <a:ext cx="9051282" cy="4065665"/>
          </a:xfrm>
        </p:spPr>
        <p:txBody>
          <a:bodyPr>
            <a:normAutofit/>
          </a:bodyPr>
          <a:lstStyle/>
          <a:p>
            <a:r>
              <a:rPr lang="en-US" dirty="0"/>
              <a:t>Activities:</a:t>
            </a:r>
          </a:p>
          <a:p>
            <a:r>
              <a:rPr lang="en-US" dirty="0"/>
              <a:t>T3.1 Develop strategies for </a:t>
            </a:r>
            <a:r>
              <a:rPr lang="en-US" dirty="0" err="1"/>
              <a:t>IaH</a:t>
            </a:r>
            <a:r>
              <a:rPr lang="en-US" dirty="0"/>
              <a:t> at WB HEIs</a:t>
            </a:r>
          </a:p>
          <a:p>
            <a:r>
              <a:rPr lang="en-US" dirty="0"/>
              <a:t>T3.2 Organize starting training for students and staff </a:t>
            </a:r>
          </a:p>
          <a:p>
            <a:r>
              <a:rPr lang="en-US" dirty="0"/>
              <a:t>T3.3 Develop digital support system and protocol for international students and staff</a:t>
            </a:r>
          </a:p>
          <a:p>
            <a:r>
              <a:rPr lang="en-US" dirty="0"/>
              <a:t>T3.4 Institutional trainings for internal and external stakeholders</a:t>
            </a:r>
          </a:p>
          <a:p>
            <a:r>
              <a:rPr lang="en-US" dirty="0"/>
              <a:t>T3.5 Pilot newly developed services and documents</a:t>
            </a:r>
          </a:p>
          <a:p>
            <a:r>
              <a:rPr lang="en-US" dirty="0"/>
              <a:t>T3.6 </a:t>
            </a:r>
            <a:r>
              <a:rPr lang="en-US" dirty="0" err="1"/>
              <a:t>Evaluat</a:t>
            </a:r>
            <a:r>
              <a:rPr lang="hr-HR" dirty="0"/>
              <a:t>ion</a:t>
            </a:r>
            <a:r>
              <a:rPr lang="en-US" dirty="0"/>
              <a:t> of pilot activities</a:t>
            </a:r>
          </a:p>
        </p:txBody>
      </p:sp>
      <p:grpSp>
        <p:nvGrpSpPr>
          <p:cNvPr id="4" name="Group 3"/>
          <p:cNvGrpSpPr/>
          <p:nvPr/>
        </p:nvGrpSpPr>
        <p:grpSpPr>
          <a:xfrm>
            <a:off x="858407" y="6118475"/>
            <a:ext cx="9593694" cy="576000"/>
            <a:chOff x="858407" y="6118475"/>
            <a:chExt cx="9593694" cy="576000"/>
          </a:xfrm>
        </p:grpSpPr>
        <p:pic>
          <p:nvPicPr>
            <p:cNvPr id="5" name="Picture 4"/>
            <p:cNvPicPr>
              <a:picLocks noChangeAspect="1"/>
            </p:cNvPicPr>
            <p:nvPr/>
          </p:nvPicPr>
          <p:blipFill>
            <a:blip r:embed="rId2"/>
            <a:stretch>
              <a:fillRect/>
            </a:stretch>
          </p:blipFill>
          <p:spPr>
            <a:xfrm>
              <a:off x="858407" y="6118475"/>
              <a:ext cx="3835848" cy="576000"/>
            </a:xfrm>
            <a:prstGeom prst="rect">
              <a:avLst/>
            </a:prstGeom>
          </p:spPr>
        </p:pic>
        <p:pic>
          <p:nvPicPr>
            <p:cNvPr id="6" name="Picture 5"/>
            <p:cNvPicPr>
              <a:picLocks noChangeAspect="1"/>
            </p:cNvPicPr>
            <p:nvPr/>
          </p:nvPicPr>
          <p:blipFill>
            <a:blip r:embed="rId3"/>
            <a:stretch>
              <a:fillRect/>
            </a:stretch>
          </p:blipFill>
          <p:spPr>
            <a:xfrm>
              <a:off x="4975668" y="6118475"/>
              <a:ext cx="5476433" cy="576000"/>
            </a:xfrm>
            <a:prstGeom prst="rect">
              <a:avLst/>
            </a:prstGeom>
          </p:spPr>
        </p:pic>
      </p:grpSp>
      <p:pic>
        <p:nvPicPr>
          <p:cNvPr id="7" name="Picture 6"/>
          <p:cNvPicPr>
            <a:picLocks noChangeAspect="1"/>
          </p:cNvPicPr>
          <p:nvPr/>
        </p:nvPicPr>
        <p:blipFill>
          <a:blip r:embed="rId4"/>
          <a:stretch>
            <a:fillRect/>
          </a:stretch>
        </p:blipFill>
        <p:spPr>
          <a:xfrm>
            <a:off x="4565233" y="127191"/>
            <a:ext cx="3148651" cy="720000"/>
          </a:xfrm>
          <a:prstGeom prst="rect">
            <a:avLst/>
          </a:prstGeom>
        </p:spPr>
      </p:pic>
    </p:spTree>
    <p:extLst>
      <p:ext uri="{BB962C8B-B14F-4D97-AF65-F5344CB8AC3E}">
        <p14:creationId xmlns:p14="http://schemas.microsoft.com/office/powerpoint/2010/main" val="366731235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BA" dirty="0"/>
              <a:t>Conclusion</a:t>
            </a:r>
            <a:endParaRPr lang="en-US" dirty="0"/>
          </a:p>
        </p:txBody>
      </p:sp>
      <p:sp>
        <p:nvSpPr>
          <p:cNvPr id="3" name="Content Placeholder 2"/>
          <p:cNvSpPr>
            <a:spLocks noGrp="1"/>
          </p:cNvSpPr>
          <p:nvPr>
            <p:ph idx="1"/>
          </p:nvPr>
        </p:nvSpPr>
        <p:spPr/>
        <p:txBody>
          <a:bodyPr/>
          <a:lstStyle/>
          <a:p>
            <a:r>
              <a:rPr lang="en-US" dirty="0"/>
              <a:t>Safety and security events vary in their scope and nature. </a:t>
            </a:r>
            <a:endParaRPr lang="hr-BA" dirty="0"/>
          </a:p>
          <a:p>
            <a:r>
              <a:rPr lang="en-US" dirty="0"/>
              <a:t>Some of them are unique for an individual student (robbery, car accident), while others are collective and shared by many, international and local students alike (missiles, fire). </a:t>
            </a:r>
            <a:endParaRPr lang="hr-BA" dirty="0"/>
          </a:p>
          <a:p>
            <a:r>
              <a:rPr lang="en-US" dirty="0"/>
              <a:t>Moreover, security events differ across institutions, according to their geographical location and intrinsic characteristics. Hence, one size doesn’t fit all. </a:t>
            </a:r>
          </a:p>
        </p:txBody>
      </p:sp>
    </p:spTree>
    <p:extLst>
      <p:ext uri="{BB962C8B-B14F-4D97-AF65-F5344CB8AC3E}">
        <p14:creationId xmlns:p14="http://schemas.microsoft.com/office/powerpoint/2010/main" val="32912710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Acknowledgement and disclaimer</a:t>
            </a:r>
          </a:p>
        </p:txBody>
      </p:sp>
      <p:sp>
        <p:nvSpPr>
          <p:cNvPr id="3" name="Content Placeholder 2"/>
          <p:cNvSpPr>
            <a:spLocks noGrp="1"/>
          </p:cNvSpPr>
          <p:nvPr>
            <p:ph idx="1"/>
          </p:nvPr>
        </p:nvSpPr>
        <p:spPr/>
        <p:txBody>
          <a:bodyPr>
            <a:normAutofit/>
          </a:bodyPr>
          <a:lstStyle/>
          <a:p>
            <a:r>
              <a:rPr lang="sr-Latn-BA" b="1"/>
              <a:t>Erasmus+ KA2 Capacity Building in the field of Higher Education</a:t>
            </a:r>
            <a:endParaRPr lang="en-US" dirty="0"/>
          </a:p>
          <a:p>
            <a:r>
              <a:rPr lang="sr-Latn-BA"/>
              <a:t>Strengthening capacities and digital competences in biomedical education through internationalization at home </a:t>
            </a:r>
            <a:r>
              <a:rPr lang="en-US"/>
              <a:t>- </a:t>
            </a:r>
            <a:r>
              <a:rPr lang="sr-Latn-BA"/>
              <a:t>BIOSINT</a:t>
            </a:r>
            <a:endParaRPr lang="en-US" dirty="0"/>
          </a:p>
          <a:p>
            <a:r>
              <a:rPr lang="en-US" dirty="0"/>
              <a:t>Project number:  101082863-ERASMUS-EDU-2022-CBHE-STRAND-2</a:t>
            </a:r>
          </a:p>
          <a:p>
            <a:r>
              <a:rPr lang="bs-Latn-BA"/>
              <a:t>''Funded by the European Union. Views and opinions expressed are however those of the author(s) only and do not necessarily reflect those of the European Union or  European Education and Culture Executive Agency (EACEA). Neither the European Union nor the granting authority can be held responsible for them.</a:t>
            </a:r>
            <a:r>
              <a:rPr lang="bs-Latn-BA" i="1"/>
              <a:t>"</a:t>
            </a:r>
            <a:endParaRPr lang="en-US" dirty="0"/>
          </a:p>
          <a:p>
            <a:endParaRPr lang="en-US" dirty="0"/>
          </a:p>
          <a:p>
            <a:endParaRPr lang="en-US" dirty="0"/>
          </a:p>
        </p:txBody>
      </p:sp>
      <p:pic>
        <p:nvPicPr>
          <p:cNvPr id="4" name="Picture 3"/>
          <p:cNvPicPr>
            <a:picLocks noChangeAspect="1"/>
          </p:cNvPicPr>
          <p:nvPr/>
        </p:nvPicPr>
        <p:blipFill>
          <a:blip r:embed="rId2"/>
          <a:stretch>
            <a:fillRect/>
          </a:stretch>
        </p:blipFill>
        <p:spPr>
          <a:xfrm>
            <a:off x="4565233" y="41127"/>
            <a:ext cx="3148651" cy="720000"/>
          </a:xfrm>
          <a:prstGeom prst="rect">
            <a:avLst/>
          </a:prstGeom>
        </p:spPr>
      </p:pic>
      <p:grpSp>
        <p:nvGrpSpPr>
          <p:cNvPr id="5" name="Group 4"/>
          <p:cNvGrpSpPr/>
          <p:nvPr/>
        </p:nvGrpSpPr>
        <p:grpSpPr>
          <a:xfrm>
            <a:off x="858407" y="6118475"/>
            <a:ext cx="9593694" cy="576000"/>
            <a:chOff x="858407" y="6118475"/>
            <a:chExt cx="9593694" cy="576000"/>
          </a:xfrm>
        </p:grpSpPr>
        <p:pic>
          <p:nvPicPr>
            <p:cNvPr id="6" name="Picture 5"/>
            <p:cNvPicPr>
              <a:picLocks noChangeAspect="1"/>
            </p:cNvPicPr>
            <p:nvPr/>
          </p:nvPicPr>
          <p:blipFill>
            <a:blip r:embed="rId3"/>
            <a:stretch>
              <a:fillRect/>
            </a:stretch>
          </p:blipFill>
          <p:spPr>
            <a:xfrm>
              <a:off x="858407" y="6118475"/>
              <a:ext cx="3835848" cy="576000"/>
            </a:xfrm>
            <a:prstGeom prst="rect">
              <a:avLst/>
            </a:prstGeom>
          </p:spPr>
        </p:pic>
        <p:pic>
          <p:nvPicPr>
            <p:cNvPr id="7" name="Picture 6"/>
            <p:cNvPicPr>
              <a:picLocks noChangeAspect="1"/>
            </p:cNvPicPr>
            <p:nvPr/>
          </p:nvPicPr>
          <p:blipFill>
            <a:blip r:embed="rId4"/>
            <a:stretch>
              <a:fillRect/>
            </a:stretch>
          </p:blipFill>
          <p:spPr>
            <a:xfrm>
              <a:off x="4975668" y="6118475"/>
              <a:ext cx="5476433" cy="576000"/>
            </a:xfrm>
            <a:prstGeom prst="rect">
              <a:avLst/>
            </a:prstGeom>
          </p:spPr>
        </p:pic>
      </p:grpSp>
    </p:spTree>
    <p:extLst>
      <p:ext uri="{BB962C8B-B14F-4D97-AF65-F5344CB8AC3E}">
        <p14:creationId xmlns:p14="http://schemas.microsoft.com/office/powerpoint/2010/main" val="41471154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BA" dirty="0"/>
              <a:t>What should security and safety protocol contain (S&amp;S)</a:t>
            </a:r>
            <a:endParaRPr lang="en-US" dirty="0"/>
          </a:p>
        </p:txBody>
      </p:sp>
      <p:sp>
        <p:nvSpPr>
          <p:cNvPr id="3" name="Content Placeholder 2"/>
          <p:cNvSpPr>
            <a:spLocks noGrp="1"/>
          </p:cNvSpPr>
          <p:nvPr>
            <p:ph idx="1"/>
          </p:nvPr>
        </p:nvSpPr>
        <p:spPr/>
        <p:txBody>
          <a:bodyPr/>
          <a:lstStyle/>
          <a:p>
            <a:r>
              <a:rPr lang="hr-BA" dirty="0"/>
              <a:t>PART I: PLANING AHEAD</a:t>
            </a:r>
          </a:p>
          <a:p>
            <a:pPr lvl="1"/>
            <a:r>
              <a:rPr lang="hr-BA" dirty="0"/>
              <a:t>A. Student information sheet / Orientation Brochure</a:t>
            </a:r>
          </a:p>
          <a:p>
            <a:pPr lvl="1"/>
            <a:r>
              <a:rPr lang="hr-BA" dirty="0"/>
              <a:t>B. </a:t>
            </a:r>
            <a:r>
              <a:rPr lang="hr-BA" dirty="0" smtClean="0"/>
              <a:t>List </a:t>
            </a:r>
            <a:r>
              <a:rPr lang="hr-BA" dirty="0"/>
              <a:t>of S&amp;S </a:t>
            </a:r>
            <a:r>
              <a:rPr lang="hr-BA" dirty="0" smtClean="0"/>
              <a:t>Events (ON and OFF - campus) </a:t>
            </a:r>
            <a:endParaRPr lang="hr-BA" dirty="0"/>
          </a:p>
          <a:p>
            <a:pPr lvl="1"/>
            <a:r>
              <a:rPr lang="hr-BA" dirty="0"/>
              <a:t>C. Improtant S&amp;S Polici dilemas for internal discussion</a:t>
            </a:r>
          </a:p>
          <a:p>
            <a:r>
              <a:rPr lang="hr-BA" dirty="0"/>
              <a:t>PART II: TAKING NECESSARY ACTIONS</a:t>
            </a:r>
          </a:p>
          <a:p>
            <a:pPr lvl="1"/>
            <a:r>
              <a:rPr lang="hr-BA" dirty="0"/>
              <a:t>D. „Must-Have” procedures on main S&amp;S issues</a:t>
            </a:r>
          </a:p>
          <a:p>
            <a:pPr lvl="1"/>
            <a:r>
              <a:rPr lang="hr-BA" dirty="0"/>
              <a:t>E. Estabilsihnig an institutional emergency action plan</a:t>
            </a:r>
          </a:p>
          <a:p>
            <a:r>
              <a:rPr lang="hr-BA" dirty="0"/>
              <a:t>PART III: KEY S&amp;S TAKEWAYS</a:t>
            </a:r>
          </a:p>
          <a:p>
            <a:pPr lvl="1"/>
            <a:r>
              <a:rPr lang="hr-BA" dirty="0"/>
              <a:t>Institution S&amp;S protocols and recomendations</a:t>
            </a:r>
            <a:endParaRPr lang="en-US" dirty="0"/>
          </a:p>
        </p:txBody>
      </p:sp>
    </p:spTree>
    <p:extLst>
      <p:ext uri="{BB962C8B-B14F-4D97-AF65-F5344CB8AC3E}">
        <p14:creationId xmlns:p14="http://schemas.microsoft.com/office/powerpoint/2010/main" val="3410430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9213798" cy="1320800"/>
          </a:xfrm>
        </p:spPr>
        <p:txBody>
          <a:bodyPr/>
          <a:lstStyle/>
          <a:p>
            <a:pPr algn="l"/>
            <a:r>
              <a:rPr lang="hr-BA" dirty="0"/>
              <a:t>PART I. Student </a:t>
            </a:r>
            <a:r>
              <a:rPr lang="hr-BA" dirty="0" smtClean="0"/>
              <a:t>information sheet/Orientation </a:t>
            </a:r>
            <a:r>
              <a:rPr lang="hr-BA" dirty="0"/>
              <a:t>Brochure</a:t>
            </a:r>
            <a:endParaRPr lang="en-US" dirty="0"/>
          </a:p>
        </p:txBody>
      </p:sp>
      <p:sp>
        <p:nvSpPr>
          <p:cNvPr id="3" name="Content Placeholder 2"/>
          <p:cNvSpPr>
            <a:spLocks noGrp="1"/>
          </p:cNvSpPr>
          <p:nvPr>
            <p:ph idx="1"/>
          </p:nvPr>
        </p:nvSpPr>
        <p:spPr/>
        <p:txBody>
          <a:bodyPr/>
          <a:lstStyle/>
          <a:p>
            <a:r>
              <a:rPr lang="en-US" dirty="0"/>
              <a:t>List of health services </a:t>
            </a:r>
          </a:p>
          <a:p>
            <a:r>
              <a:rPr lang="en-US" dirty="0"/>
              <a:t>Available first aid services on campus </a:t>
            </a:r>
          </a:p>
          <a:p>
            <a:r>
              <a:rPr lang="en-US" dirty="0"/>
              <a:t>Lost &amp; Found services on campus </a:t>
            </a:r>
          </a:p>
          <a:p>
            <a:r>
              <a:rPr lang="en-US" dirty="0"/>
              <a:t>National emergency procedures or flowchart </a:t>
            </a:r>
          </a:p>
          <a:p>
            <a:r>
              <a:rPr lang="en-US" dirty="0"/>
              <a:t>Sabbatical dates and holidays </a:t>
            </a:r>
            <a:r>
              <a:rPr lang="en-US" dirty="0" smtClean="0"/>
              <a:t>calendar</a:t>
            </a:r>
            <a:endParaRPr lang="hr-BA" dirty="0" smtClean="0"/>
          </a:p>
          <a:p>
            <a:r>
              <a:rPr lang="hr-BA" dirty="0" smtClean="0"/>
              <a:t>Accomodation options</a:t>
            </a:r>
            <a:endParaRPr lang="hr-HR" dirty="0"/>
          </a:p>
          <a:p>
            <a:r>
              <a:rPr lang="en-US" dirty="0"/>
              <a:t>Sexual harassment policies </a:t>
            </a:r>
            <a:endParaRPr lang="hr-BA" dirty="0"/>
          </a:p>
          <a:p>
            <a:r>
              <a:rPr lang="en-US" dirty="0"/>
              <a:t>Emergency phone numbers, including contact persons (on campus, and after office hours). </a:t>
            </a:r>
          </a:p>
          <a:p>
            <a:endParaRPr lang="en-US" dirty="0"/>
          </a:p>
          <a:p>
            <a:endParaRPr lang="en-US" dirty="0"/>
          </a:p>
        </p:txBody>
      </p:sp>
    </p:spTree>
    <p:extLst>
      <p:ext uri="{BB962C8B-B14F-4D97-AF65-F5344CB8AC3E}">
        <p14:creationId xmlns:p14="http://schemas.microsoft.com/office/powerpoint/2010/main" val="313513198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hr-BA" dirty="0"/>
              <a:t>Part I. </a:t>
            </a:r>
            <a:r>
              <a:rPr lang="en-US" dirty="0"/>
              <a:t>Safety and security issues on-campus </a:t>
            </a:r>
            <a:br>
              <a:rPr lang="en-US" dirty="0"/>
            </a:br>
            <a:endParaRPr lang="en-US" dirty="0"/>
          </a:p>
        </p:txBody>
      </p:sp>
      <p:sp>
        <p:nvSpPr>
          <p:cNvPr id="3" name="Content Placeholder 2"/>
          <p:cNvSpPr>
            <a:spLocks noGrp="1"/>
          </p:cNvSpPr>
          <p:nvPr>
            <p:ph idx="1"/>
          </p:nvPr>
        </p:nvSpPr>
        <p:spPr>
          <a:xfrm>
            <a:off x="677334" y="1591057"/>
            <a:ext cx="8596668" cy="4450306"/>
          </a:xfrm>
        </p:spPr>
        <p:txBody>
          <a:bodyPr>
            <a:normAutofit/>
          </a:bodyPr>
          <a:lstStyle/>
          <a:p>
            <a:r>
              <a:rPr lang="hr-BA" dirty="0"/>
              <a:t>S</a:t>
            </a:r>
            <a:r>
              <a:rPr lang="en-US" dirty="0" err="1"/>
              <a:t>tudents</a:t>
            </a:r>
            <a:r>
              <a:rPr lang="en-US" dirty="0"/>
              <a:t> with special needs </a:t>
            </a:r>
          </a:p>
          <a:p>
            <a:r>
              <a:rPr lang="en-US" dirty="0"/>
              <a:t>Health related issues (epidemic/pandemic, climate, allergies, pests/ infestations, illness) </a:t>
            </a:r>
          </a:p>
          <a:p>
            <a:r>
              <a:rPr lang="en-US" dirty="0"/>
              <a:t>Mental health issues (depression, anxiety, loneliness, suicidal behavior) </a:t>
            </a:r>
            <a:endParaRPr lang="hr-BA" dirty="0"/>
          </a:p>
          <a:p>
            <a:r>
              <a:rPr lang="en-US" dirty="0"/>
              <a:t>Laboratory and research facilities related accidents </a:t>
            </a:r>
            <a:r>
              <a:rPr lang="hr-BA" dirty="0"/>
              <a:t>(h</a:t>
            </a:r>
            <a:r>
              <a:rPr lang="en-US" dirty="0" err="1"/>
              <a:t>azardous</a:t>
            </a:r>
            <a:r>
              <a:rPr lang="en-US" dirty="0"/>
              <a:t> spills or leaks</a:t>
            </a:r>
            <a:r>
              <a:rPr lang="hr-BA" dirty="0"/>
              <a:t>)</a:t>
            </a:r>
            <a:r>
              <a:rPr lang="en-US" dirty="0"/>
              <a:t> </a:t>
            </a:r>
          </a:p>
          <a:p>
            <a:r>
              <a:rPr lang="en-US" dirty="0"/>
              <a:t>Infrastructural accidents (gas, electricity, plumbing) </a:t>
            </a:r>
          </a:p>
          <a:p>
            <a:r>
              <a:rPr lang="en-US" dirty="0" smtClean="0"/>
              <a:t>Natural </a:t>
            </a:r>
            <a:r>
              <a:rPr lang="en-US" dirty="0"/>
              <a:t>disasters (fire, earthquake, storm, flood) </a:t>
            </a:r>
          </a:p>
          <a:p>
            <a:r>
              <a:rPr lang="en-US" dirty="0" smtClean="0"/>
              <a:t>Theft </a:t>
            </a:r>
            <a:r>
              <a:rPr lang="en-US" dirty="0"/>
              <a:t>and </a:t>
            </a:r>
            <a:r>
              <a:rPr lang="en-US" dirty="0" smtClean="0"/>
              <a:t>violence</a:t>
            </a:r>
            <a:r>
              <a:rPr lang="hr-BA" dirty="0" smtClean="0"/>
              <a:t>, I</a:t>
            </a:r>
            <a:r>
              <a:rPr lang="en-US" dirty="0" err="1" smtClean="0"/>
              <a:t>solated</a:t>
            </a:r>
            <a:r>
              <a:rPr lang="en-US" dirty="0" smtClean="0"/>
              <a:t> </a:t>
            </a:r>
            <a:r>
              <a:rPr lang="en-US" dirty="0"/>
              <a:t>sexual attack (dorms) </a:t>
            </a:r>
          </a:p>
          <a:p>
            <a:r>
              <a:rPr lang="hr-HR" dirty="0"/>
              <a:t>I</a:t>
            </a:r>
            <a:r>
              <a:rPr lang="en-US" dirty="0" err="1"/>
              <a:t>solated</a:t>
            </a:r>
            <a:r>
              <a:rPr lang="en-US" dirty="0"/>
              <a:t> terrorist/criminal attack </a:t>
            </a:r>
          </a:p>
          <a:p>
            <a:r>
              <a:rPr lang="en-US" dirty="0"/>
              <a:t>Organized armed attack or mass </a:t>
            </a:r>
            <a:r>
              <a:rPr lang="en-US" dirty="0" smtClean="0"/>
              <a:t>attack </a:t>
            </a:r>
            <a:endParaRPr lang="en-US" dirty="0"/>
          </a:p>
          <a:p>
            <a:pPr marL="0" indent="0">
              <a:buNone/>
            </a:pPr>
            <a:endParaRPr lang="en-US" dirty="0"/>
          </a:p>
        </p:txBody>
      </p:sp>
    </p:spTree>
    <p:extLst>
      <p:ext uri="{BB962C8B-B14F-4D97-AF65-F5344CB8AC3E}">
        <p14:creationId xmlns:p14="http://schemas.microsoft.com/office/powerpoint/2010/main" val="217886055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BA" dirty="0"/>
              <a:t>Part I. </a:t>
            </a:r>
            <a:r>
              <a:rPr lang="en-US" dirty="0"/>
              <a:t>Safety and security issues o</a:t>
            </a:r>
            <a:r>
              <a:rPr lang="hr-BA" dirty="0"/>
              <a:t>ff</a:t>
            </a:r>
            <a:r>
              <a:rPr lang="en-US" dirty="0"/>
              <a:t>-campus</a:t>
            </a:r>
          </a:p>
        </p:txBody>
      </p:sp>
      <p:sp>
        <p:nvSpPr>
          <p:cNvPr id="3" name="Content Placeholder 2"/>
          <p:cNvSpPr>
            <a:spLocks noGrp="1"/>
          </p:cNvSpPr>
          <p:nvPr>
            <p:ph idx="1"/>
          </p:nvPr>
        </p:nvSpPr>
        <p:spPr>
          <a:xfrm>
            <a:off x="677334" y="1617785"/>
            <a:ext cx="8596668" cy="4423577"/>
          </a:xfrm>
        </p:spPr>
        <p:txBody>
          <a:bodyPr>
            <a:normAutofit/>
          </a:bodyPr>
          <a:lstStyle/>
          <a:p>
            <a:r>
              <a:rPr lang="en-US" dirty="0"/>
              <a:t>Students with special needs</a:t>
            </a:r>
          </a:p>
          <a:p>
            <a:r>
              <a:rPr lang="en-US" dirty="0" smtClean="0"/>
              <a:t>Weather/climate </a:t>
            </a:r>
            <a:r>
              <a:rPr lang="en-US" dirty="0"/>
              <a:t>related issues (sunstroke, dehydration, flash floods, slipping on ice, falling branches, exposed cables) </a:t>
            </a:r>
          </a:p>
          <a:p>
            <a:r>
              <a:rPr lang="en-US" dirty="0"/>
              <a:t>Local risks (entering a construction site</a:t>
            </a:r>
            <a:r>
              <a:rPr lang="en-US" dirty="0" smtClean="0"/>
              <a:t>)</a:t>
            </a:r>
            <a:r>
              <a:rPr lang="hr-BA" dirty="0" smtClean="0"/>
              <a:t>,</a:t>
            </a:r>
            <a:r>
              <a:rPr lang="en-US" dirty="0" smtClean="0"/>
              <a:t> </a:t>
            </a:r>
            <a:r>
              <a:rPr lang="hr-BA" dirty="0" smtClean="0"/>
              <a:t>r</a:t>
            </a:r>
            <a:r>
              <a:rPr lang="en-US" dirty="0" err="1" smtClean="0"/>
              <a:t>oad</a:t>
            </a:r>
            <a:r>
              <a:rPr lang="en-US" dirty="0" smtClean="0"/>
              <a:t> </a:t>
            </a:r>
            <a:r>
              <a:rPr lang="en-US" dirty="0"/>
              <a:t>accidents </a:t>
            </a:r>
          </a:p>
          <a:p>
            <a:r>
              <a:rPr lang="en-US" dirty="0" smtClean="0"/>
              <a:t> Swimming/drowning</a:t>
            </a:r>
            <a:r>
              <a:rPr lang="hr-BA" dirty="0" smtClean="0"/>
              <a:t>,</a:t>
            </a:r>
            <a:r>
              <a:rPr lang="en-US" dirty="0" smtClean="0"/>
              <a:t> </a:t>
            </a:r>
            <a:r>
              <a:rPr lang="en-US" dirty="0"/>
              <a:t>Climbing/Falling </a:t>
            </a:r>
          </a:p>
          <a:p>
            <a:r>
              <a:rPr lang="en-US" dirty="0" smtClean="0"/>
              <a:t>Animal </a:t>
            </a:r>
            <a:r>
              <a:rPr lang="en-US" dirty="0"/>
              <a:t>attacks or bites (snakes, spiders, jellyfish) </a:t>
            </a:r>
          </a:p>
          <a:p>
            <a:r>
              <a:rPr lang="en-US" dirty="0" smtClean="0"/>
              <a:t>Alcohol/drugs </a:t>
            </a:r>
            <a:endParaRPr lang="en-US" dirty="0"/>
          </a:p>
          <a:p>
            <a:r>
              <a:rPr lang="en-US" dirty="0"/>
              <a:t>Criminal attack (theft, robbery, sexual attack) </a:t>
            </a:r>
          </a:p>
          <a:p>
            <a:r>
              <a:rPr lang="en-US" dirty="0"/>
              <a:t>Isolated terrorist attack (stabbing, shooting, bombing) </a:t>
            </a:r>
          </a:p>
          <a:p>
            <a:r>
              <a:rPr lang="en-US" dirty="0"/>
              <a:t>Virtual offences (e.g., social media criminal acts) </a:t>
            </a:r>
          </a:p>
        </p:txBody>
      </p:sp>
    </p:spTree>
    <p:extLst>
      <p:ext uri="{BB962C8B-B14F-4D97-AF65-F5344CB8AC3E}">
        <p14:creationId xmlns:p14="http://schemas.microsoft.com/office/powerpoint/2010/main" val="230499033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BA" dirty="0"/>
              <a:t>Part I. </a:t>
            </a:r>
            <a:r>
              <a:rPr lang="en-US" dirty="0"/>
              <a:t>Important S&amp;S Policy Dilemmas</a:t>
            </a:r>
          </a:p>
        </p:txBody>
      </p:sp>
      <p:sp>
        <p:nvSpPr>
          <p:cNvPr id="3" name="Content Placeholder 2"/>
          <p:cNvSpPr>
            <a:spLocks noGrp="1"/>
          </p:cNvSpPr>
          <p:nvPr>
            <p:ph idx="1"/>
          </p:nvPr>
        </p:nvSpPr>
        <p:spPr>
          <a:xfrm>
            <a:off x="677334" y="1627633"/>
            <a:ext cx="8596668" cy="4413730"/>
          </a:xfrm>
        </p:spPr>
        <p:txBody>
          <a:bodyPr>
            <a:normAutofit/>
          </a:bodyPr>
          <a:lstStyle/>
          <a:p>
            <a:r>
              <a:rPr lang="en-US" dirty="0"/>
              <a:t>Is, and to what extent, the academic institution liable for any/every on-campus incident?</a:t>
            </a:r>
          </a:p>
          <a:p>
            <a:r>
              <a:rPr lang="en-US" dirty="0"/>
              <a:t>Is, and to what extent, the academic institution liable for an off-campus incident? If not, what is the scope of institutional intervention or assistance?</a:t>
            </a:r>
          </a:p>
          <a:p>
            <a:r>
              <a:rPr lang="en-US" dirty="0"/>
              <a:t>Under what circumstances should institution </a:t>
            </a:r>
            <a:r>
              <a:rPr lang="en-US" dirty="0">
                <a:solidFill>
                  <a:srgbClr val="FF0000"/>
                </a:solidFill>
              </a:rPr>
              <a:t>communicate with the student’s family </a:t>
            </a:r>
            <a:r>
              <a:rPr lang="en-US" dirty="0"/>
              <a:t>and/or sending institution (prior consent of the student is required)?</a:t>
            </a:r>
          </a:p>
          <a:p>
            <a:r>
              <a:rPr lang="en-US" dirty="0"/>
              <a:t>How to maintain a high level of security without creating fear or panic?</a:t>
            </a:r>
          </a:p>
          <a:p>
            <a:r>
              <a:rPr lang="en-US" dirty="0"/>
              <a:t> Should the institution limit (or advise students to limit) geographical areas of activity?</a:t>
            </a:r>
          </a:p>
        </p:txBody>
      </p:sp>
    </p:spTree>
    <p:extLst>
      <p:ext uri="{BB962C8B-B14F-4D97-AF65-F5344CB8AC3E}">
        <p14:creationId xmlns:p14="http://schemas.microsoft.com/office/powerpoint/2010/main" val="133006612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58F99D32-0F04-A9EC-B806-5ED913C7E3A1}"/>
              </a:ext>
            </a:extLst>
          </p:cNvPr>
          <p:cNvSpPr>
            <a:spLocks noGrp="1"/>
          </p:cNvSpPr>
          <p:nvPr>
            <p:ph type="title"/>
          </p:nvPr>
        </p:nvSpPr>
        <p:spPr/>
        <p:txBody>
          <a:bodyPr/>
          <a:lstStyle/>
          <a:p>
            <a:r>
              <a:rPr lang="hr-BA" dirty="0" err="1"/>
              <a:t>Part</a:t>
            </a:r>
            <a:r>
              <a:rPr lang="hr-BA" dirty="0"/>
              <a:t> I. </a:t>
            </a:r>
            <a:r>
              <a:rPr lang="en-US" dirty="0"/>
              <a:t>Important S&amp;S Policy Dilemmas</a:t>
            </a:r>
          </a:p>
        </p:txBody>
      </p:sp>
      <p:sp>
        <p:nvSpPr>
          <p:cNvPr id="3" name="Rezervirano mjesto sadržaja 2">
            <a:extLst>
              <a:ext uri="{FF2B5EF4-FFF2-40B4-BE49-F238E27FC236}">
                <a16:creationId xmlns:a16="http://schemas.microsoft.com/office/drawing/2014/main" id="{6A1A6A52-9A4F-B41F-FDCA-3E7A0CEFF904}"/>
              </a:ext>
            </a:extLst>
          </p:cNvPr>
          <p:cNvSpPr>
            <a:spLocks noGrp="1"/>
          </p:cNvSpPr>
          <p:nvPr>
            <p:ph idx="1"/>
          </p:nvPr>
        </p:nvSpPr>
        <p:spPr>
          <a:xfrm>
            <a:off x="677334" y="1761893"/>
            <a:ext cx="8596668" cy="4014439"/>
          </a:xfrm>
        </p:spPr>
        <p:txBody>
          <a:bodyPr/>
          <a:lstStyle/>
          <a:p>
            <a:r>
              <a:rPr lang="en-US" dirty="0"/>
              <a:t>Should the institution inform international students of possible high-profile risks and/or locations, offer updates on security-related events/issues, profile potential perpetrators, provide security assessments, and recommend on preferred </a:t>
            </a:r>
            <a:r>
              <a:rPr lang="en-US" dirty="0" err="1"/>
              <a:t>behaviour</a:t>
            </a:r>
            <a:r>
              <a:rPr lang="en-US" dirty="0"/>
              <a:t>?</a:t>
            </a:r>
          </a:p>
          <a:p>
            <a:r>
              <a:rPr lang="en-US" dirty="0"/>
              <a:t>Do we ask students to report any trip they take outside </a:t>
            </a:r>
            <a:r>
              <a:rPr lang="hr-BA" dirty="0" smtClean="0"/>
              <a:t>country</a:t>
            </a:r>
            <a:r>
              <a:rPr lang="en-US" dirty="0" smtClean="0"/>
              <a:t>?</a:t>
            </a:r>
            <a:endParaRPr lang="en-US" dirty="0"/>
          </a:p>
          <a:p>
            <a:r>
              <a:rPr lang="hr-BA" dirty="0"/>
              <a:t>T</a:t>
            </a:r>
            <a:r>
              <a:rPr lang="en-US" dirty="0"/>
              <a:t>o what extent should the academic institution instruct students to conform with cultural preferences in designated areas (e.g. adherence to a dress or grooming code), or otherwise respect student freedom of expression (e.g. heterosexual or homosexual public affection)?</a:t>
            </a:r>
          </a:p>
          <a:p>
            <a:r>
              <a:rPr lang="en-US" dirty="0"/>
              <a:t>What is the role and scope of responsibility of ‘buddies’ in S&amp;S emergency events?</a:t>
            </a:r>
          </a:p>
          <a:p>
            <a:pPr marL="0" indent="0">
              <a:buNone/>
            </a:pPr>
            <a:endParaRPr lang="en-US" dirty="0"/>
          </a:p>
        </p:txBody>
      </p:sp>
    </p:spTree>
    <p:extLst>
      <p:ext uri="{BB962C8B-B14F-4D97-AF65-F5344CB8AC3E}">
        <p14:creationId xmlns:p14="http://schemas.microsoft.com/office/powerpoint/2010/main" val="191145015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BA" dirty="0"/>
              <a:t>Part II. </a:t>
            </a:r>
            <a:r>
              <a:rPr lang="en-US" dirty="0"/>
              <a:t>‘Must-Have’ Procedures on Main S&amp;S Issues</a:t>
            </a:r>
            <a:r>
              <a:rPr lang="hr-BA" dirty="0"/>
              <a:t> - HEALTH</a:t>
            </a:r>
            <a:endParaRPr lang="en-US" dirty="0"/>
          </a:p>
        </p:txBody>
      </p:sp>
      <p:sp>
        <p:nvSpPr>
          <p:cNvPr id="3" name="Content Placeholder 2"/>
          <p:cNvSpPr>
            <a:spLocks noGrp="1"/>
          </p:cNvSpPr>
          <p:nvPr>
            <p:ph idx="1"/>
          </p:nvPr>
        </p:nvSpPr>
        <p:spPr/>
        <p:txBody>
          <a:bodyPr>
            <a:normAutofit fontScale="92500" lnSpcReduction="10000"/>
          </a:bodyPr>
          <a:lstStyle/>
          <a:p>
            <a:r>
              <a:rPr lang="en-US" dirty="0"/>
              <a:t>Compel incoming students to acquire a comprehensive </a:t>
            </a:r>
            <a:r>
              <a:rPr lang="en-US" dirty="0">
                <a:solidFill>
                  <a:srgbClr val="FF0000"/>
                </a:solidFill>
              </a:rPr>
              <a:t>health insurance plan</a:t>
            </a:r>
            <a:r>
              <a:rPr lang="en-US" dirty="0"/>
              <a:t>, including mental health coverage and medical services throughout the entire country; </a:t>
            </a:r>
          </a:p>
          <a:p>
            <a:r>
              <a:rPr lang="en-US" dirty="0"/>
              <a:t>Request student </a:t>
            </a:r>
            <a:r>
              <a:rPr lang="en-US" dirty="0">
                <a:solidFill>
                  <a:srgbClr val="FF0000"/>
                </a:solidFill>
              </a:rPr>
              <a:t>health information </a:t>
            </a:r>
            <a:r>
              <a:rPr lang="en-US" dirty="0"/>
              <a:t>as part of the </a:t>
            </a:r>
            <a:r>
              <a:rPr lang="en-US" dirty="0">
                <a:solidFill>
                  <a:srgbClr val="FF0000"/>
                </a:solidFill>
              </a:rPr>
              <a:t>admission process</a:t>
            </a:r>
            <a:r>
              <a:rPr lang="en-US" dirty="0"/>
              <a:t>; </a:t>
            </a:r>
          </a:p>
          <a:p>
            <a:r>
              <a:rPr lang="en-US" dirty="0"/>
              <a:t>Provide students with </a:t>
            </a:r>
            <a:r>
              <a:rPr lang="en-US" dirty="0">
                <a:solidFill>
                  <a:srgbClr val="FF0000"/>
                </a:solidFill>
              </a:rPr>
              <a:t>written instructions </a:t>
            </a:r>
            <a:r>
              <a:rPr lang="en-US" dirty="0"/>
              <a:t>on health-related aid (e.g., list of clinics, emergency phone numbers, contact persons, etc.); </a:t>
            </a:r>
          </a:p>
          <a:p>
            <a:r>
              <a:rPr lang="hr-BA" dirty="0"/>
              <a:t>I</a:t>
            </a:r>
            <a:r>
              <a:rPr lang="en-US" dirty="0" err="1"/>
              <a:t>nform</a:t>
            </a:r>
            <a:r>
              <a:rPr lang="en-US" dirty="0"/>
              <a:t> students and provide contact details for members of the Student Life Staff.; </a:t>
            </a:r>
          </a:p>
          <a:p>
            <a:r>
              <a:rPr lang="en-US" dirty="0"/>
              <a:t>Create an emergency </a:t>
            </a:r>
            <a:r>
              <a:rPr lang="en-US" dirty="0">
                <a:solidFill>
                  <a:srgbClr val="FF0000"/>
                </a:solidFill>
              </a:rPr>
              <a:t>protocol for mental health issues </a:t>
            </a:r>
            <a:r>
              <a:rPr lang="en-US" dirty="0"/>
              <a:t>(e.g., emotional distress, suicidal </a:t>
            </a:r>
            <a:r>
              <a:rPr lang="en-US" dirty="0" err="1"/>
              <a:t>behaviour</a:t>
            </a:r>
            <a:r>
              <a:rPr lang="en-US" dirty="0"/>
              <a:t>); </a:t>
            </a:r>
          </a:p>
          <a:p>
            <a:r>
              <a:rPr lang="en-US" dirty="0"/>
              <a:t>Create a protocol for </a:t>
            </a:r>
            <a:r>
              <a:rPr lang="en-US" dirty="0">
                <a:solidFill>
                  <a:srgbClr val="FF0000"/>
                </a:solidFill>
              </a:rPr>
              <a:t>communicating with the student’s family </a:t>
            </a:r>
            <a:r>
              <a:rPr lang="en-US" dirty="0"/>
              <a:t>in the event of serious health issues. </a:t>
            </a:r>
          </a:p>
          <a:p>
            <a:endParaRPr lang="en-US" dirty="0"/>
          </a:p>
        </p:txBody>
      </p:sp>
    </p:spTree>
    <p:extLst>
      <p:ext uri="{BB962C8B-B14F-4D97-AF65-F5344CB8AC3E}">
        <p14:creationId xmlns:p14="http://schemas.microsoft.com/office/powerpoint/2010/main" val="1506662852"/>
      </p:ext>
    </p:extLst>
  </p:cSld>
  <p:clrMapOvr>
    <a:masterClrMapping/>
  </p:clrMapOvr>
  <p:timing>
    <p:tnLst>
      <p:par>
        <p:cTn id="1" dur="indefinite" restart="never" nodeType="tmRoot"/>
      </p:par>
    </p:tnLst>
  </p:timing>
</p:sld>
</file>

<file path=ppt/theme/theme1.xml><?xml version="1.0" encoding="utf-8"?>
<a:theme xmlns:a="http://schemas.openxmlformats.org/drawingml/2006/main" name="Facet">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rosted Glass">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533</TotalTime>
  <Words>1707</Words>
  <Application>Microsoft Office PowerPoint</Application>
  <PresentationFormat>Widescreen</PresentationFormat>
  <Paragraphs>144</Paragraphs>
  <Slides>21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Arial</vt:lpstr>
      <vt:lpstr>Calibri</vt:lpstr>
      <vt:lpstr>Trebuchet MS</vt:lpstr>
      <vt:lpstr>Ubuntu</vt:lpstr>
      <vt:lpstr>Wingdings 3</vt:lpstr>
      <vt:lpstr>Facet</vt:lpstr>
      <vt:lpstr>Safety and security protocols for incomers for WB universities, I part</vt:lpstr>
      <vt:lpstr>WP3 - Development of appropriate system and protocol for IaH</vt:lpstr>
      <vt:lpstr>What should security and safety protocol contain (S&amp;S)</vt:lpstr>
      <vt:lpstr>PART I. Student information sheet/Orientation Brochure</vt:lpstr>
      <vt:lpstr>Part I. Safety and security issues on-campus  </vt:lpstr>
      <vt:lpstr>Part I. Safety and security issues off-campus</vt:lpstr>
      <vt:lpstr>Part I. Important S&amp;S Policy Dilemmas</vt:lpstr>
      <vt:lpstr>Part I. Important S&amp;S Policy Dilemmas</vt:lpstr>
      <vt:lpstr>Part II. ‘Must-Have’ Procedures on Main S&amp;S Issues - HEALTH</vt:lpstr>
      <vt:lpstr>PART II. OUTDOOR ACTIVITIES</vt:lpstr>
      <vt:lpstr>Part II. SECURITY</vt:lpstr>
      <vt:lpstr>Part II. Establishing an institutional emergency action plan</vt:lpstr>
      <vt:lpstr>PowerPoint Presentation</vt:lpstr>
      <vt:lpstr>PART III: KEY S&amp;S TAKEAWAYS </vt:lpstr>
      <vt:lpstr>PART III: KEY S&amp;S TAKEAWAYS </vt:lpstr>
      <vt:lpstr>Current protocol for foreign students at SUM</vt:lpstr>
      <vt:lpstr>Current protocol for foreign students at SUM</vt:lpstr>
      <vt:lpstr>Health services</vt:lpstr>
      <vt:lpstr>PowerPoint Presentation</vt:lpstr>
      <vt:lpstr>Conclusion</vt:lpstr>
      <vt:lpstr>Acknowledgement and disclaimer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Мишљења студената о интернационализацији код куће</dc:title>
  <dc:creator>Boki</dc:creator>
  <cp:lastModifiedBy>mb</cp:lastModifiedBy>
  <cp:revision>58</cp:revision>
  <dcterms:created xsi:type="dcterms:W3CDTF">2023-06-22T18:27:34Z</dcterms:created>
  <dcterms:modified xsi:type="dcterms:W3CDTF">2024-04-04T10:46:34Z</dcterms:modified>
</cp:coreProperties>
</file>