
<file path=[Content_Types].xml><?xml version="1.0" encoding="utf-8"?>
<Types xmlns="http://schemas.openxmlformats.org/package/2006/content-types">
  <Default Extension="emf" ContentType="image/x-emf"/>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77" r:id="rId3"/>
    <p:sldId id="294" r:id="rId4"/>
    <p:sldId id="278" r:id="rId5"/>
    <p:sldId id="293" r:id="rId6"/>
    <p:sldId id="292" r:id="rId7"/>
    <p:sldId id="281" r:id="rId8"/>
    <p:sldId id="280" r:id="rId9"/>
    <p:sldId id="290" r:id="rId10"/>
    <p:sldId id="296" r:id="rId11"/>
    <p:sldId id="297" r:id="rId12"/>
    <p:sldId id="288" r:id="rId13"/>
    <p:sldId id="286" r:id="rId14"/>
    <p:sldId id="295" r:id="rId15"/>
    <p:sldId id="300" r:id="rId16"/>
    <p:sldId id="299" r:id="rId17"/>
    <p:sldId id="28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p:cViewPr varScale="1">
        <p:scale>
          <a:sx n="113" d="100"/>
          <a:sy n="113" d="100"/>
        </p:scale>
        <p:origin x="55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881C619-2D40-4222-8AE2-0F7C94C8ED1A}" type="datetimeFigureOut">
              <a:rPr lang="en-US" smtClean="0"/>
              <a:pPr/>
              <a:t>4/3/24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3400819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1C619-2D40-4222-8AE2-0F7C94C8ED1A}" type="datetimeFigureOut">
              <a:rPr lang="en-US" smtClean="0"/>
              <a:pPr/>
              <a:t>4/3/24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24630575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1C619-2D40-4222-8AE2-0F7C94C8ED1A}" type="datetimeFigureOut">
              <a:rPr lang="en-US" smtClean="0"/>
              <a:pPr/>
              <a:t>4/3/24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2049254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881C619-2D40-4222-8AE2-0F7C94C8ED1A}" type="datetimeFigureOut">
              <a:rPr lang="en-US" smtClean="0"/>
              <a:pPr/>
              <a:t>4/3/24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3597278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881C619-2D40-4222-8AE2-0F7C94C8ED1A}" type="datetimeFigureOut">
              <a:rPr lang="en-US" smtClean="0"/>
              <a:pPr/>
              <a:t>4/3/24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131618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881C619-2D40-4222-8AE2-0F7C94C8ED1A}" type="datetimeFigureOut">
              <a:rPr lang="en-US" smtClean="0"/>
              <a:pPr/>
              <a:t>4/3/24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3640543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881C619-2D40-4222-8AE2-0F7C94C8ED1A}" type="datetimeFigureOut">
              <a:rPr lang="en-US" smtClean="0"/>
              <a:pPr/>
              <a:t>4/3/24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2387433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881C619-2D40-4222-8AE2-0F7C94C8ED1A}" type="datetimeFigureOut">
              <a:rPr lang="en-US" smtClean="0"/>
              <a:pPr/>
              <a:t>4/3/24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299875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81C619-2D40-4222-8AE2-0F7C94C8ED1A}" type="datetimeFigureOut">
              <a:rPr lang="en-US" smtClean="0"/>
              <a:pPr/>
              <a:t>4/3/24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3836546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81C619-2D40-4222-8AE2-0F7C94C8ED1A}" type="datetimeFigureOut">
              <a:rPr lang="en-US" smtClean="0"/>
              <a:pPr/>
              <a:t>4/3/24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1818362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881C619-2D40-4222-8AE2-0F7C94C8ED1A}" type="datetimeFigureOut">
              <a:rPr lang="en-US" smtClean="0"/>
              <a:pPr/>
              <a:t>4/3/24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AC26-C851-4380-8C81-6435C982C226}" type="slidenum">
              <a:rPr lang="en-US" smtClean="0"/>
              <a:pPr/>
              <a:t>‹#›</a:t>
            </a:fld>
            <a:endParaRPr lang="en-US"/>
          </a:p>
        </p:txBody>
      </p:sp>
    </p:spTree>
    <p:extLst>
      <p:ext uri="{BB962C8B-B14F-4D97-AF65-F5344CB8AC3E}">
        <p14:creationId xmlns:p14="http://schemas.microsoft.com/office/powerpoint/2010/main" val="1861145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81C619-2D40-4222-8AE2-0F7C94C8ED1A}" type="datetimeFigureOut">
              <a:rPr lang="en-US" smtClean="0"/>
              <a:pPr/>
              <a:t>4/3/24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EEAC26-C851-4380-8C81-6435C982C226}" type="slidenum">
              <a:rPr lang="en-US" smtClean="0"/>
              <a:pPr/>
              <a:t>‹#›</a:t>
            </a:fld>
            <a:endParaRPr lang="en-US"/>
          </a:p>
        </p:txBody>
      </p:sp>
    </p:spTree>
    <p:extLst>
      <p:ext uri="{BB962C8B-B14F-4D97-AF65-F5344CB8AC3E}">
        <p14:creationId xmlns:p14="http://schemas.microsoft.com/office/powerpoint/2010/main" val="3774287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6.png"/><Relationship Id="rId7" Type="http://schemas.openxmlformats.org/officeDocument/2006/relationships/image" Target="../media/image17.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A43C-3033-B8A0-F66A-E7722326A266}"/>
              </a:ext>
            </a:extLst>
          </p:cNvPr>
          <p:cNvSpPr>
            <a:spLocks noGrp="1"/>
          </p:cNvSpPr>
          <p:nvPr>
            <p:ph type="ctrTitle"/>
          </p:nvPr>
        </p:nvSpPr>
        <p:spPr>
          <a:xfrm>
            <a:off x="0" y="1888062"/>
            <a:ext cx="10761784" cy="1756703"/>
          </a:xfrm>
        </p:spPr>
        <p:txBody>
          <a:bodyPr>
            <a:noAutofit/>
          </a:bodyPr>
          <a:lstStyle/>
          <a:p>
            <a:r>
              <a:rPr lang="en-US" sz="4800" dirty="0"/>
              <a:t>International cooperation and research project</a:t>
            </a:r>
            <a:r>
              <a:rPr lang="hr-BA" sz="4800" dirty="0"/>
              <a:t>s</a:t>
            </a:r>
            <a:r>
              <a:rPr lang="en-US" sz="4800" dirty="0"/>
              <a:t> of the School of Medicine University of Mostar</a:t>
            </a:r>
          </a:p>
        </p:txBody>
      </p:sp>
      <p:grpSp>
        <p:nvGrpSpPr>
          <p:cNvPr id="3" name="Group 2"/>
          <p:cNvGrpSpPr/>
          <p:nvPr/>
        </p:nvGrpSpPr>
        <p:grpSpPr>
          <a:xfrm>
            <a:off x="858407" y="6118475"/>
            <a:ext cx="9593694" cy="576000"/>
            <a:chOff x="858407" y="6118475"/>
            <a:chExt cx="9593694" cy="576000"/>
          </a:xfrm>
        </p:grpSpPr>
        <p:pic>
          <p:nvPicPr>
            <p:cNvPr id="4" name="Picture 3"/>
            <p:cNvPicPr>
              <a:picLocks noChangeAspect="1"/>
            </p:cNvPicPr>
            <p:nvPr/>
          </p:nvPicPr>
          <p:blipFill>
            <a:blip r:embed="rId2"/>
            <a:stretch>
              <a:fillRect/>
            </a:stretch>
          </p:blipFill>
          <p:spPr>
            <a:xfrm>
              <a:off x="858407" y="6118475"/>
              <a:ext cx="3835848" cy="576000"/>
            </a:xfrm>
            <a:prstGeom prst="rect">
              <a:avLst/>
            </a:prstGeom>
          </p:spPr>
        </p:pic>
        <p:pic>
          <p:nvPicPr>
            <p:cNvPr id="5" name="Picture 4"/>
            <p:cNvPicPr>
              <a:picLocks noChangeAspect="1"/>
            </p:cNvPicPr>
            <p:nvPr/>
          </p:nvPicPr>
          <p:blipFill>
            <a:blip r:embed="rId3"/>
            <a:stretch>
              <a:fillRect/>
            </a:stretch>
          </p:blipFill>
          <p:spPr>
            <a:xfrm>
              <a:off x="4975668" y="6118475"/>
              <a:ext cx="5476433" cy="576000"/>
            </a:xfrm>
            <a:prstGeom prst="rect">
              <a:avLst/>
            </a:prstGeom>
          </p:spPr>
        </p:pic>
      </p:grpSp>
      <p:pic>
        <p:nvPicPr>
          <p:cNvPr id="6" name="Picture 5"/>
          <p:cNvPicPr>
            <a:picLocks noChangeAspect="1"/>
          </p:cNvPicPr>
          <p:nvPr/>
        </p:nvPicPr>
        <p:blipFill>
          <a:blip r:embed="rId4"/>
          <a:stretch>
            <a:fillRect/>
          </a:stretch>
        </p:blipFill>
        <p:spPr>
          <a:xfrm>
            <a:off x="2947344" y="163103"/>
            <a:ext cx="6297311" cy="1440000"/>
          </a:xfrm>
          <a:prstGeom prst="rect">
            <a:avLst/>
          </a:prstGeom>
        </p:spPr>
      </p:pic>
      <p:sp>
        <p:nvSpPr>
          <p:cNvPr id="8" name="TextBox 7"/>
          <p:cNvSpPr txBox="1"/>
          <p:nvPr/>
        </p:nvSpPr>
        <p:spPr>
          <a:xfrm>
            <a:off x="202288" y="4886166"/>
            <a:ext cx="11537766" cy="1015663"/>
          </a:xfrm>
          <a:prstGeom prst="rect">
            <a:avLst/>
          </a:prstGeom>
          <a:noFill/>
        </p:spPr>
        <p:txBody>
          <a:bodyPr wrap="square" rtlCol="0">
            <a:spAutoFit/>
          </a:bodyPr>
          <a:lstStyle/>
          <a:p>
            <a:r>
              <a:rPr lang="en-US" sz="2000" dirty="0"/>
              <a:t>Dean: prof. Ivan </a:t>
            </a:r>
            <a:r>
              <a:rPr lang="en-US" sz="2000" dirty="0" err="1"/>
              <a:t>Ćavar</a:t>
            </a:r>
            <a:endParaRPr lang="hr-BA" sz="2000" dirty="0"/>
          </a:p>
          <a:p>
            <a:r>
              <a:rPr lang="en-US" sz="2000" dirty="0"/>
              <a:t>Vice-dean</a:t>
            </a:r>
            <a:r>
              <a:rPr lang="hr-BA" sz="2000" dirty="0"/>
              <a:t>s</a:t>
            </a:r>
            <a:r>
              <a:rPr lang="en-US" sz="2000" dirty="0"/>
              <a:t>: assistant prof. Antonio </a:t>
            </a:r>
            <a:r>
              <a:rPr lang="en-US" sz="2000" dirty="0" err="1"/>
              <a:t>Markotić</a:t>
            </a:r>
            <a:r>
              <a:rPr lang="hr-BA" sz="2000" dirty="0"/>
              <a:t>; </a:t>
            </a:r>
            <a:r>
              <a:rPr lang="en-US" sz="2000" dirty="0"/>
              <a:t>prof. Katarina </a:t>
            </a:r>
            <a:r>
              <a:rPr lang="en-US" sz="2000" dirty="0" err="1"/>
              <a:t>Vukojević</a:t>
            </a:r>
            <a:r>
              <a:rPr lang="hr-BA" sz="2000" dirty="0"/>
              <a:t>; </a:t>
            </a:r>
            <a:r>
              <a:rPr lang="en-US" sz="2000" dirty="0"/>
              <a:t>prof. </a:t>
            </a:r>
            <a:r>
              <a:rPr lang="en-US" sz="2000" dirty="0" err="1"/>
              <a:t>Danijel</a:t>
            </a:r>
            <a:r>
              <a:rPr lang="en-US" sz="2000" dirty="0"/>
              <a:t> </a:t>
            </a:r>
            <a:r>
              <a:rPr lang="en-US" sz="2000" dirty="0" err="1"/>
              <a:t>Pravdić</a:t>
            </a:r>
            <a:r>
              <a:rPr lang="hr-BA" sz="2000" dirty="0"/>
              <a:t>; </a:t>
            </a:r>
            <a:r>
              <a:rPr lang="en-US" sz="2000" dirty="0"/>
              <a:t>associate prof. Antonio </a:t>
            </a:r>
            <a:r>
              <a:rPr lang="en-US" sz="2000" dirty="0" err="1"/>
              <a:t>Sesar</a:t>
            </a:r>
            <a:endParaRPr lang="en-US" sz="2000" dirty="0"/>
          </a:p>
        </p:txBody>
      </p:sp>
      <p:sp>
        <p:nvSpPr>
          <p:cNvPr id="9" name="TextBox 8"/>
          <p:cNvSpPr txBox="1"/>
          <p:nvPr/>
        </p:nvSpPr>
        <p:spPr>
          <a:xfrm>
            <a:off x="3983421" y="4034633"/>
            <a:ext cx="4495461" cy="461665"/>
          </a:xfrm>
          <a:prstGeom prst="rect">
            <a:avLst/>
          </a:prstGeom>
          <a:noFill/>
        </p:spPr>
        <p:txBody>
          <a:bodyPr wrap="none" rtlCol="0">
            <a:spAutoFit/>
          </a:bodyPr>
          <a:lstStyle/>
          <a:p>
            <a:r>
              <a:rPr lang="hr-BA" sz="2400" b="1" dirty="0"/>
              <a:t>prof. Katarina Vukojević, MD, PhD</a:t>
            </a:r>
            <a:endParaRPr lang="en-US" sz="2400" b="1" dirty="0"/>
          </a:p>
        </p:txBody>
      </p:sp>
    </p:spTree>
    <p:extLst>
      <p:ext uri="{BB962C8B-B14F-4D97-AF65-F5344CB8AC3E}">
        <p14:creationId xmlns:p14="http://schemas.microsoft.com/office/powerpoint/2010/main" val="18474229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7" name="TextBox 6"/>
          <p:cNvSpPr txBox="1"/>
          <p:nvPr/>
        </p:nvSpPr>
        <p:spPr>
          <a:xfrm>
            <a:off x="587829" y="607131"/>
            <a:ext cx="11972316" cy="3539430"/>
          </a:xfrm>
          <a:prstGeom prst="rect">
            <a:avLst/>
          </a:prstGeom>
          <a:noFill/>
        </p:spPr>
        <p:txBody>
          <a:bodyPr wrap="none" rtlCol="0">
            <a:spAutoFit/>
          </a:bodyPr>
          <a:lstStyle/>
          <a:p>
            <a:r>
              <a:rPr lang="en-US" sz="3200" dirty="0"/>
              <a:t>Nationally funded research projects:</a:t>
            </a:r>
          </a:p>
          <a:p>
            <a:endParaRPr lang="en-US" sz="3200" dirty="0"/>
          </a:p>
          <a:p>
            <a:pPr marL="514350" indent="-514350">
              <a:buAutoNum type="arabicPeriod"/>
            </a:pPr>
            <a:r>
              <a:rPr lang="en-US" sz="3200" dirty="0"/>
              <a:t>The influence of vaccination and chronic diseases on the level of </a:t>
            </a:r>
          </a:p>
          <a:p>
            <a:r>
              <a:rPr lang="en-US" sz="3200" dirty="0"/>
              <a:t>SARS-CoV-2 in the stool of patients with COVID-19 (</a:t>
            </a:r>
            <a:r>
              <a:rPr lang="en-US" sz="3200" dirty="0">
                <a:solidFill>
                  <a:srgbClr val="FF0000"/>
                </a:solidFill>
              </a:rPr>
              <a:t>FMON</a:t>
            </a:r>
            <a:r>
              <a:rPr lang="en-US" sz="3200" dirty="0"/>
              <a:t>)</a:t>
            </a:r>
          </a:p>
          <a:p>
            <a:r>
              <a:rPr lang="en-US" sz="3200" dirty="0"/>
              <a:t>2. Effect of JAK/STAT signaling pathway inhibitors on acute and chronic </a:t>
            </a:r>
          </a:p>
          <a:p>
            <a:r>
              <a:rPr lang="en-US" sz="3200" dirty="0"/>
              <a:t>liver damage (</a:t>
            </a:r>
            <a:r>
              <a:rPr lang="en-US" sz="3200" dirty="0">
                <a:solidFill>
                  <a:srgbClr val="FF0000"/>
                </a:solidFill>
              </a:rPr>
              <a:t>FMON</a:t>
            </a:r>
            <a:r>
              <a:rPr lang="en-US" sz="3200" dirty="0"/>
              <a:t>)</a:t>
            </a:r>
          </a:p>
          <a:p>
            <a:endParaRPr lang="en-US" sz="3200" dirty="0"/>
          </a:p>
        </p:txBody>
      </p:sp>
      <p:pic>
        <p:nvPicPr>
          <p:cNvPr id="2" name="Picture 1">
            <a:extLst>
              <a:ext uri="{FF2B5EF4-FFF2-40B4-BE49-F238E27FC236}">
                <a16:creationId xmlns:a16="http://schemas.microsoft.com/office/drawing/2014/main" id="{D8C6D143-F260-E784-239B-CB44F5BA471A}"/>
              </a:ext>
            </a:extLst>
          </p:cNvPr>
          <p:cNvPicPr>
            <a:picLocks noChangeAspect="1"/>
          </p:cNvPicPr>
          <p:nvPr/>
        </p:nvPicPr>
        <p:blipFill>
          <a:blip r:embed="rId4"/>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1794223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7" name="TextBox 6"/>
          <p:cNvSpPr txBox="1"/>
          <p:nvPr/>
        </p:nvSpPr>
        <p:spPr>
          <a:xfrm>
            <a:off x="384409" y="607131"/>
            <a:ext cx="11807591" cy="4031873"/>
          </a:xfrm>
          <a:prstGeom prst="rect">
            <a:avLst/>
          </a:prstGeom>
          <a:noFill/>
        </p:spPr>
        <p:txBody>
          <a:bodyPr wrap="none" rtlCol="0">
            <a:spAutoFit/>
          </a:bodyPr>
          <a:lstStyle/>
          <a:p>
            <a:r>
              <a:rPr lang="en-US" sz="3200" dirty="0"/>
              <a:t>Internationally funded research projects:</a:t>
            </a:r>
          </a:p>
          <a:p>
            <a:endParaRPr lang="en-US" sz="3200" dirty="0"/>
          </a:p>
          <a:p>
            <a:pPr marL="514350" indent="-514350">
              <a:buAutoNum type="arabicPeriod"/>
            </a:pPr>
            <a:r>
              <a:rPr lang="en-US" sz="3200" dirty="0"/>
              <a:t>Understanding the incomplete extravillous trophoblast invasion in </a:t>
            </a:r>
          </a:p>
          <a:p>
            <a:r>
              <a:rPr lang="en-US" sz="3200" dirty="0"/>
              <a:t>pregnancies complicated with severe and non-severe preeclampsia </a:t>
            </a:r>
          </a:p>
          <a:p>
            <a:r>
              <a:rPr lang="en-US" sz="3200" dirty="0"/>
              <a:t>(</a:t>
            </a:r>
            <a:r>
              <a:rPr lang="en-US" sz="3200" dirty="0">
                <a:solidFill>
                  <a:srgbClr val="FF0000"/>
                </a:solidFill>
              </a:rPr>
              <a:t>CRP - ICGEB Research Grant Italy</a:t>
            </a:r>
            <a:r>
              <a:rPr lang="en-US" sz="3200" dirty="0"/>
              <a:t>)</a:t>
            </a:r>
          </a:p>
          <a:p>
            <a:r>
              <a:rPr lang="en-US" sz="3200" dirty="0"/>
              <a:t>2. Strengthening capacities and digital competences in biomedical </a:t>
            </a:r>
          </a:p>
          <a:p>
            <a:r>
              <a:rPr lang="en-US" sz="3200" dirty="0"/>
              <a:t>education through internationalization at home – BIOSINT (</a:t>
            </a:r>
            <a:r>
              <a:rPr lang="en-US" sz="3200" dirty="0">
                <a:solidFill>
                  <a:srgbClr val="FF0000"/>
                </a:solidFill>
              </a:rPr>
              <a:t>Erasmus+</a:t>
            </a:r>
            <a:r>
              <a:rPr lang="en-US" sz="3200" dirty="0"/>
              <a:t>)</a:t>
            </a:r>
          </a:p>
          <a:p>
            <a:r>
              <a:rPr lang="en-US" sz="3200" dirty="0"/>
              <a:t>3. MADE - Mobile Access Dental Clinic (</a:t>
            </a:r>
            <a:r>
              <a:rPr lang="en-US" sz="3200" dirty="0" err="1">
                <a:solidFill>
                  <a:srgbClr val="FF0000"/>
                </a:solidFill>
              </a:rPr>
              <a:t>Ipa</a:t>
            </a:r>
            <a:r>
              <a:rPr lang="en-US" sz="3200" dirty="0">
                <a:solidFill>
                  <a:srgbClr val="FF0000"/>
                </a:solidFill>
              </a:rPr>
              <a:t> </a:t>
            </a:r>
            <a:r>
              <a:rPr lang="en-US" sz="3200" dirty="0" err="1">
                <a:solidFill>
                  <a:srgbClr val="FF0000"/>
                </a:solidFill>
              </a:rPr>
              <a:t>Interreg</a:t>
            </a:r>
            <a:r>
              <a:rPr lang="en-US" sz="3200" dirty="0">
                <a:solidFill>
                  <a:srgbClr val="FF0000"/>
                </a:solidFill>
              </a:rPr>
              <a:t> CRO-BH-MN</a:t>
            </a:r>
            <a:r>
              <a:rPr lang="en-US" sz="3200" dirty="0"/>
              <a:t>)</a:t>
            </a:r>
          </a:p>
        </p:txBody>
      </p:sp>
      <p:pic>
        <p:nvPicPr>
          <p:cNvPr id="2" name="Picture 1">
            <a:extLst>
              <a:ext uri="{FF2B5EF4-FFF2-40B4-BE49-F238E27FC236}">
                <a16:creationId xmlns:a16="http://schemas.microsoft.com/office/drawing/2014/main" id="{16E9A7D3-1848-D664-A38B-D9918A72BBBF}"/>
              </a:ext>
            </a:extLst>
          </p:cNvPr>
          <p:cNvPicPr>
            <a:picLocks noChangeAspect="1"/>
          </p:cNvPicPr>
          <p:nvPr/>
        </p:nvPicPr>
        <p:blipFill>
          <a:blip r:embed="rId4"/>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158370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6" name="Picture 5"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5972175"/>
            <a:ext cx="1445007" cy="680003"/>
          </a:xfrm>
          <a:prstGeom prst="rect">
            <a:avLst/>
          </a:prstGeom>
        </p:spPr>
      </p:pic>
      <p:pic>
        <p:nvPicPr>
          <p:cNvPr id="7"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654" y="234198"/>
            <a:ext cx="11363327" cy="5565711"/>
          </a:xfrm>
          <a:prstGeom prst="rect">
            <a:avLst/>
          </a:prstGeom>
        </p:spPr>
      </p:pic>
      <p:pic>
        <p:nvPicPr>
          <p:cNvPr id="2" name="Picture 1">
            <a:extLst>
              <a:ext uri="{FF2B5EF4-FFF2-40B4-BE49-F238E27FC236}">
                <a16:creationId xmlns:a16="http://schemas.microsoft.com/office/drawing/2014/main" id="{A0E24634-8CCB-0E50-0513-8834A4AC47B5}"/>
              </a:ext>
            </a:extLst>
          </p:cNvPr>
          <p:cNvPicPr>
            <a:picLocks noChangeAspect="1"/>
          </p:cNvPicPr>
          <p:nvPr/>
        </p:nvPicPr>
        <p:blipFill>
          <a:blip r:embed="rId5"/>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457184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6" name="Picture 5"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5972175"/>
            <a:ext cx="1445007" cy="680003"/>
          </a:xfrm>
          <a:prstGeom prst="rect">
            <a:avLst/>
          </a:prstGeom>
        </p:spPr>
      </p:pic>
      <p:pic>
        <p:nvPicPr>
          <p:cNvPr id="7"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9" name="TextBox 8"/>
          <p:cNvSpPr txBox="1"/>
          <p:nvPr/>
        </p:nvSpPr>
        <p:spPr>
          <a:xfrm>
            <a:off x="367652" y="2612309"/>
            <a:ext cx="4230004" cy="2677656"/>
          </a:xfrm>
          <a:prstGeom prst="rect">
            <a:avLst/>
          </a:prstGeom>
          <a:noFill/>
        </p:spPr>
        <p:txBody>
          <a:bodyPr wrap="none" rtlCol="0">
            <a:spAutoFit/>
          </a:bodyPr>
          <a:lstStyle/>
          <a:p>
            <a:r>
              <a:rPr lang="hr-HR" sz="2400" dirty="0" err="1"/>
              <a:t>Collaborating</a:t>
            </a:r>
            <a:r>
              <a:rPr lang="hr-HR" sz="2400" dirty="0"/>
              <a:t> </a:t>
            </a:r>
            <a:r>
              <a:rPr lang="hr-HR" sz="2400" dirty="0" err="1"/>
              <a:t>affiliations</a:t>
            </a:r>
            <a:r>
              <a:rPr lang="hr-HR" sz="2400" dirty="0"/>
              <a:t>:</a:t>
            </a:r>
          </a:p>
          <a:p>
            <a:endParaRPr lang="hr-HR" sz="2400" dirty="0"/>
          </a:p>
          <a:p>
            <a:pPr>
              <a:buFont typeface="Arial" pitchFamily="34" charset="0"/>
              <a:buChar char="•"/>
            </a:pPr>
            <a:r>
              <a:rPr lang="hr-HR" sz="2400" dirty="0"/>
              <a:t> </a:t>
            </a:r>
            <a:r>
              <a:rPr lang="hr-HR" sz="2400" dirty="0" err="1"/>
              <a:t>University</a:t>
            </a:r>
            <a:r>
              <a:rPr lang="hr-HR" sz="2400" dirty="0"/>
              <a:t> </a:t>
            </a:r>
            <a:r>
              <a:rPr lang="hr-HR" sz="2400" dirty="0" err="1"/>
              <a:t>of</a:t>
            </a:r>
            <a:r>
              <a:rPr lang="hr-HR" sz="2400" dirty="0"/>
              <a:t> Split</a:t>
            </a:r>
          </a:p>
          <a:p>
            <a:pPr>
              <a:buFont typeface="Arial" pitchFamily="34" charset="0"/>
              <a:buChar char="•"/>
            </a:pPr>
            <a:r>
              <a:rPr lang="hr-HR" sz="2400" dirty="0"/>
              <a:t> </a:t>
            </a:r>
            <a:r>
              <a:rPr lang="hr-HR" sz="2400" dirty="0" err="1"/>
              <a:t>University</a:t>
            </a:r>
            <a:r>
              <a:rPr lang="hr-HR" sz="2400" dirty="0"/>
              <a:t> </a:t>
            </a:r>
            <a:r>
              <a:rPr lang="hr-HR" sz="2400" dirty="0" err="1"/>
              <a:t>of</a:t>
            </a:r>
            <a:r>
              <a:rPr lang="hr-HR" sz="2400" dirty="0"/>
              <a:t> Zagreb</a:t>
            </a:r>
          </a:p>
          <a:p>
            <a:pPr>
              <a:buFont typeface="Arial" pitchFamily="34" charset="0"/>
              <a:buChar char="•"/>
            </a:pPr>
            <a:r>
              <a:rPr lang="hr-HR" sz="2400" dirty="0"/>
              <a:t> </a:t>
            </a:r>
            <a:r>
              <a:rPr lang="hr-HR" sz="2400" dirty="0" err="1"/>
              <a:t>University</a:t>
            </a:r>
            <a:r>
              <a:rPr lang="hr-HR" sz="2400" dirty="0"/>
              <a:t> </a:t>
            </a:r>
            <a:r>
              <a:rPr lang="hr-HR" sz="2400" dirty="0" err="1"/>
              <a:t>of</a:t>
            </a:r>
            <a:r>
              <a:rPr lang="hr-HR" sz="2400" dirty="0"/>
              <a:t> Sarajevo</a:t>
            </a:r>
          </a:p>
          <a:p>
            <a:pPr>
              <a:buFont typeface="Arial" pitchFamily="34" charset="0"/>
              <a:buChar char="•"/>
            </a:pPr>
            <a:r>
              <a:rPr lang="hr-HR" sz="2400" dirty="0"/>
              <a:t> University </a:t>
            </a:r>
            <a:r>
              <a:rPr lang="hr-HR" sz="2400" dirty="0" err="1"/>
              <a:t>Hospital</a:t>
            </a:r>
            <a:r>
              <a:rPr lang="hr-HR" sz="2400" dirty="0"/>
              <a:t> </a:t>
            </a:r>
            <a:r>
              <a:rPr lang="hr-HR" sz="2400" dirty="0" err="1"/>
              <a:t>Center</a:t>
            </a:r>
            <a:r>
              <a:rPr lang="hr-HR" sz="2400" dirty="0"/>
              <a:t> Split</a:t>
            </a:r>
            <a:endParaRPr lang="en-US" sz="2400" dirty="0"/>
          </a:p>
          <a:p>
            <a:pPr>
              <a:buFont typeface="Arial" pitchFamily="34" charset="0"/>
              <a:buChar char="•"/>
            </a:pPr>
            <a:r>
              <a:rPr lang="hr-BA" sz="2400" dirty="0"/>
              <a:t> </a:t>
            </a:r>
            <a:r>
              <a:rPr lang="en-US" sz="2400" dirty="0"/>
              <a:t>University of R</a:t>
            </a:r>
            <a:r>
              <a:rPr lang="hr-BA" sz="2400" dirty="0"/>
              <a:t>i</a:t>
            </a:r>
            <a:r>
              <a:rPr lang="en-US" sz="2400" dirty="0" err="1"/>
              <a:t>jeka</a:t>
            </a:r>
            <a:endParaRPr lang="hr-HR" sz="2400" dirty="0"/>
          </a:p>
        </p:txBody>
      </p:sp>
      <p:pic>
        <p:nvPicPr>
          <p:cNvPr id="3" name="Picture 2"/>
          <p:cNvPicPr>
            <a:picLocks noChangeAspect="1"/>
          </p:cNvPicPr>
          <p:nvPr/>
        </p:nvPicPr>
        <p:blipFill>
          <a:blip r:embed="rId4"/>
          <a:stretch>
            <a:fillRect/>
          </a:stretch>
        </p:blipFill>
        <p:spPr>
          <a:xfrm>
            <a:off x="248329" y="262266"/>
            <a:ext cx="11172825" cy="1914525"/>
          </a:xfrm>
          <a:prstGeom prst="rect">
            <a:avLst/>
          </a:prstGeom>
        </p:spPr>
      </p:pic>
      <p:pic>
        <p:nvPicPr>
          <p:cNvPr id="2" name="Picture 1">
            <a:extLst>
              <a:ext uri="{FF2B5EF4-FFF2-40B4-BE49-F238E27FC236}">
                <a16:creationId xmlns:a16="http://schemas.microsoft.com/office/drawing/2014/main" id="{7F12B3CD-71BC-C87B-9FF2-60EC5C1A97CE}"/>
              </a:ext>
            </a:extLst>
          </p:cNvPr>
          <p:cNvPicPr>
            <a:picLocks noChangeAspect="1"/>
          </p:cNvPicPr>
          <p:nvPr/>
        </p:nvPicPr>
        <p:blipFill>
          <a:blip r:embed="rId5"/>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385160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6" name="Picture 5"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5972175"/>
            <a:ext cx="1445007" cy="680003"/>
          </a:xfrm>
          <a:prstGeom prst="rect">
            <a:avLst/>
          </a:prstGeom>
        </p:spPr>
      </p:pic>
      <p:pic>
        <p:nvPicPr>
          <p:cNvPr id="7"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7667"/>
            <a:ext cx="11691257" cy="5911850"/>
          </a:xfrm>
          <a:prstGeom prst="rect">
            <a:avLst/>
          </a:prstGeom>
        </p:spPr>
      </p:pic>
      <p:pic>
        <p:nvPicPr>
          <p:cNvPr id="3" name="Picture 2">
            <a:extLst>
              <a:ext uri="{FF2B5EF4-FFF2-40B4-BE49-F238E27FC236}">
                <a16:creationId xmlns:a16="http://schemas.microsoft.com/office/drawing/2014/main" id="{55AE7937-FC68-E390-3AFE-DF572C975CBA}"/>
              </a:ext>
            </a:extLst>
          </p:cNvPr>
          <p:cNvPicPr>
            <a:picLocks noChangeAspect="1"/>
          </p:cNvPicPr>
          <p:nvPr/>
        </p:nvPicPr>
        <p:blipFill>
          <a:blip r:embed="rId5"/>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751162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1F0D9-FAF7-DD4E-05BD-BB87DB363FAF}"/>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F4E4E01C-DCA9-2082-B71A-0FA11E66077B}"/>
              </a:ext>
            </a:extLst>
          </p:cNvPr>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6" name="Picture 5" descr="SUM.eps">
            <a:extLst>
              <a:ext uri="{FF2B5EF4-FFF2-40B4-BE49-F238E27FC236}">
                <a16:creationId xmlns:a16="http://schemas.microsoft.com/office/drawing/2014/main" id="{2B85CC29-9957-DCE9-BB5C-8E698CB70F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5972175"/>
            <a:ext cx="1445007" cy="680003"/>
          </a:xfrm>
          <a:prstGeom prst="rect">
            <a:avLst/>
          </a:prstGeom>
        </p:spPr>
      </p:pic>
      <p:pic>
        <p:nvPicPr>
          <p:cNvPr id="7" name="Picture 2">
            <a:extLst>
              <a:ext uri="{FF2B5EF4-FFF2-40B4-BE49-F238E27FC236}">
                <a16:creationId xmlns:a16="http://schemas.microsoft.com/office/drawing/2014/main" id="{9EC74422-09C2-D08F-C05B-B2012D172341}"/>
              </a:ext>
            </a:extLst>
          </p:cNvPr>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3" name="Picture 2">
            <a:extLst>
              <a:ext uri="{FF2B5EF4-FFF2-40B4-BE49-F238E27FC236}">
                <a16:creationId xmlns:a16="http://schemas.microsoft.com/office/drawing/2014/main" id="{C8B7FF80-D407-BF0C-EC25-5214EE4BE824}"/>
              </a:ext>
            </a:extLst>
          </p:cNvPr>
          <p:cNvPicPr>
            <a:picLocks noChangeAspect="1"/>
          </p:cNvPicPr>
          <p:nvPr/>
        </p:nvPicPr>
        <p:blipFill>
          <a:blip r:embed="rId4"/>
          <a:stretch>
            <a:fillRect/>
          </a:stretch>
        </p:blipFill>
        <p:spPr>
          <a:xfrm>
            <a:off x="5641145" y="5886188"/>
            <a:ext cx="4188335" cy="957743"/>
          </a:xfrm>
          <a:prstGeom prst="rect">
            <a:avLst/>
          </a:prstGeom>
        </p:spPr>
      </p:pic>
      <p:sp>
        <p:nvSpPr>
          <p:cNvPr id="4" name="TextBox 3">
            <a:extLst>
              <a:ext uri="{FF2B5EF4-FFF2-40B4-BE49-F238E27FC236}">
                <a16:creationId xmlns:a16="http://schemas.microsoft.com/office/drawing/2014/main" id="{B1E29D19-D475-F9C0-7ED7-B49F836BAD49}"/>
              </a:ext>
            </a:extLst>
          </p:cNvPr>
          <p:cNvSpPr txBox="1"/>
          <p:nvPr/>
        </p:nvSpPr>
        <p:spPr>
          <a:xfrm>
            <a:off x="948267" y="462844"/>
            <a:ext cx="8637108" cy="3693319"/>
          </a:xfrm>
          <a:prstGeom prst="rect">
            <a:avLst/>
          </a:prstGeom>
          <a:noFill/>
        </p:spPr>
        <p:txBody>
          <a:bodyPr wrap="none" rtlCol="0">
            <a:spAutoFit/>
          </a:bodyPr>
          <a:lstStyle/>
          <a:p>
            <a:r>
              <a:rPr lang="en-GB" sz="2400" b="1" dirty="0"/>
              <a:t>I</a:t>
            </a:r>
            <a:r>
              <a:rPr lang="en-HR" sz="2400" b="1" dirty="0"/>
              <a:t>nternational cooperations: </a:t>
            </a:r>
          </a:p>
          <a:p>
            <a:endParaRPr lang="en-HR" dirty="0"/>
          </a:p>
          <a:p>
            <a:r>
              <a:rPr lang="en-HR" sz="2400" dirty="0"/>
              <a:t>Penn State University (USA)</a:t>
            </a:r>
          </a:p>
          <a:p>
            <a:r>
              <a:rPr lang="en-HR" sz="2400" dirty="0"/>
              <a:t>Columbia University (USA)</a:t>
            </a:r>
          </a:p>
          <a:p>
            <a:r>
              <a:rPr lang="en-GB" sz="2400" b="0" i="0" u="none" strike="noStrike" dirty="0">
                <a:solidFill>
                  <a:srgbClr val="1F1F1F"/>
                </a:solidFill>
                <a:effectLst/>
                <a:latin typeface="Google Sans"/>
              </a:rPr>
              <a:t>Medical College of Wisconsin</a:t>
            </a:r>
            <a:r>
              <a:rPr lang="en-HR" sz="2400" b="0" i="0" u="none" strike="noStrike" dirty="0">
                <a:solidFill>
                  <a:srgbClr val="1F1F1F"/>
                </a:solidFill>
                <a:effectLst/>
                <a:latin typeface="Google Sans"/>
              </a:rPr>
              <a:t> (USA)</a:t>
            </a:r>
            <a:endParaRPr lang="en-HR" sz="2400" dirty="0"/>
          </a:p>
          <a:p>
            <a:r>
              <a:rPr lang="en-GB" sz="2400" b="0" i="0" u="none" strike="noStrike" dirty="0">
                <a:effectLst/>
              </a:rPr>
              <a:t>Tulane University School of Medicine (US</a:t>
            </a:r>
            <a:r>
              <a:rPr lang="en-GB" sz="2400" dirty="0"/>
              <a:t>A)</a:t>
            </a:r>
          </a:p>
          <a:p>
            <a:r>
              <a:rPr lang="en-GB" sz="2400" b="0" i="0" u="none" strike="noStrike" dirty="0">
                <a:effectLst/>
              </a:rPr>
              <a:t>Faculty of Medicine - Dalhousie University (Canada)</a:t>
            </a:r>
          </a:p>
          <a:p>
            <a:r>
              <a:rPr lang="en-GB" sz="2400" b="0" i="0" u="none" strike="noStrike" dirty="0">
                <a:solidFill>
                  <a:srgbClr val="1F1F1F"/>
                </a:solidFill>
                <a:effectLst/>
                <a:latin typeface="Google Sans"/>
              </a:rPr>
              <a:t>Shiga University of Medical Science</a:t>
            </a:r>
            <a:r>
              <a:rPr lang="en-GB" sz="2400" dirty="0">
                <a:solidFill>
                  <a:srgbClr val="1F1F1F"/>
                </a:solidFill>
                <a:latin typeface="Google Sans"/>
              </a:rPr>
              <a:t> (Japan)</a:t>
            </a:r>
            <a:endParaRPr lang="en-HR" sz="2400" dirty="0"/>
          </a:p>
          <a:p>
            <a:r>
              <a:rPr lang="en-HR" sz="2400" dirty="0"/>
              <a:t>Regiomed School of Medicine (Germany) </a:t>
            </a:r>
          </a:p>
          <a:p>
            <a:r>
              <a:rPr lang="en-GB" sz="2400" dirty="0"/>
              <a:t>School of Economics and Business, University of Ljubljana (Slovenia)</a:t>
            </a:r>
            <a:endParaRPr lang="en-HR" sz="2400" dirty="0"/>
          </a:p>
        </p:txBody>
      </p:sp>
    </p:spTree>
    <p:extLst>
      <p:ext uri="{BB962C8B-B14F-4D97-AF65-F5344CB8AC3E}">
        <p14:creationId xmlns:p14="http://schemas.microsoft.com/office/powerpoint/2010/main" val="4004180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 and disclaimer</a:t>
            </a:r>
          </a:p>
        </p:txBody>
      </p:sp>
      <p:sp>
        <p:nvSpPr>
          <p:cNvPr id="3" name="Content Placeholder 2"/>
          <p:cNvSpPr>
            <a:spLocks noGrp="1"/>
          </p:cNvSpPr>
          <p:nvPr>
            <p:ph idx="1"/>
          </p:nvPr>
        </p:nvSpPr>
        <p:spPr/>
        <p:txBody>
          <a:bodyPr>
            <a:normAutofit/>
          </a:bodyPr>
          <a:lstStyle/>
          <a:p>
            <a:r>
              <a:rPr lang="sr-Latn-BA" b="1"/>
              <a:t>Erasmus+ KA2 Capacity Building in the field of Higher Education</a:t>
            </a:r>
            <a:endParaRPr lang="en-US" dirty="0"/>
          </a:p>
          <a:p>
            <a:r>
              <a:rPr lang="sr-Latn-BA"/>
              <a:t>Strengthening capacities and digital competences in biomedical education through internationalization at home </a:t>
            </a:r>
            <a:r>
              <a:rPr lang="en-US"/>
              <a:t>- </a:t>
            </a:r>
            <a:r>
              <a:rPr lang="sr-Latn-BA"/>
              <a:t>BIOSINT</a:t>
            </a:r>
            <a:endParaRPr lang="en-US" dirty="0"/>
          </a:p>
          <a:p>
            <a:r>
              <a:rPr lang="en-US" dirty="0"/>
              <a:t>Project number:  101082863-ERASMUS-EDU-2022-CBHE-STRAND-2</a:t>
            </a:r>
          </a:p>
          <a:p>
            <a:r>
              <a:rPr lang="bs-Latn-BA"/>
              <a:t>''Funded by the European Union. Views and opinions expressed are however those of the author(s) only and do not necessarily reflect those of the European Union or  European Education and Culture Executive Agency (EACEA). Neither the European Union nor the granting authority can be held responsible for them.</a:t>
            </a:r>
            <a:r>
              <a:rPr lang="bs-Latn-BA" i="1"/>
              <a:t>"</a:t>
            </a:r>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4565233" y="41127"/>
            <a:ext cx="3148651" cy="720000"/>
          </a:xfrm>
          <a:prstGeom prst="rect">
            <a:avLst/>
          </a:prstGeom>
        </p:spPr>
      </p:pic>
      <p:grpSp>
        <p:nvGrpSpPr>
          <p:cNvPr id="5" name="Group 4"/>
          <p:cNvGrpSpPr/>
          <p:nvPr/>
        </p:nvGrpSpPr>
        <p:grpSpPr>
          <a:xfrm>
            <a:off x="858407" y="6118475"/>
            <a:ext cx="9593694" cy="576000"/>
            <a:chOff x="858407" y="6118475"/>
            <a:chExt cx="9593694" cy="576000"/>
          </a:xfrm>
        </p:grpSpPr>
        <p:pic>
          <p:nvPicPr>
            <p:cNvPr id="6" name="Picture 5"/>
            <p:cNvPicPr>
              <a:picLocks noChangeAspect="1"/>
            </p:cNvPicPr>
            <p:nvPr/>
          </p:nvPicPr>
          <p:blipFill>
            <a:blip r:embed="rId3"/>
            <a:stretch>
              <a:fillRect/>
            </a:stretch>
          </p:blipFill>
          <p:spPr>
            <a:xfrm>
              <a:off x="858407" y="6118475"/>
              <a:ext cx="3835848" cy="576000"/>
            </a:xfrm>
            <a:prstGeom prst="rect">
              <a:avLst/>
            </a:prstGeom>
          </p:spPr>
        </p:pic>
        <p:pic>
          <p:nvPicPr>
            <p:cNvPr id="7" name="Picture 6"/>
            <p:cNvPicPr>
              <a:picLocks noChangeAspect="1"/>
            </p:cNvPicPr>
            <p:nvPr/>
          </p:nvPicPr>
          <p:blipFill>
            <a:blip r:embed="rId4"/>
            <a:stretch>
              <a:fillRect/>
            </a:stretch>
          </p:blipFill>
          <p:spPr>
            <a:xfrm>
              <a:off x="4975668" y="6118475"/>
              <a:ext cx="5476433" cy="576000"/>
            </a:xfrm>
            <a:prstGeom prst="rect">
              <a:avLst/>
            </a:prstGeom>
          </p:spPr>
        </p:pic>
      </p:grpSp>
    </p:spTree>
    <p:extLst>
      <p:ext uri="{BB962C8B-B14F-4D97-AF65-F5344CB8AC3E}">
        <p14:creationId xmlns:p14="http://schemas.microsoft.com/office/powerpoint/2010/main" val="263003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0"/>
            <a:ext cx="12211050" cy="6877050"/>
          </a:xfrm>
          <a:prstGeom prst="rect">
            <a:avLst/>
          </a:prstGeom>
          <a:noFill/>
          <a:ln w="9525">
            <a:noFill/>
            <a:miter lim="800000"/>
            <a:headEnd/>
            <a:tailEnd/>
          </a:ln>
        </p:spPr>
      </p:pic>
      <p:sp>
        <p:nvSpPr>
          <p:cNvPr id="2" name="TextBox 1"/>
          <p:cNvSpPr txBox="1"/>
          <p:nvPr/>
        </p:nvSpPr>
        <p:spPr>
          <a:xfrm>
            <a:off x="1957075" y="148046"/>
            <a:ext cx="6747360" cy="769441"/>
          </a:xfrm>
          <a:prstGeom prst="rect">
            <a:avLst/>
          </a:prstGeom>
          <a:noFill/>
        </p:spPr>
        <p:txBody>
          <a:bodyPr wrap="none" rtlCol="0">
            <a:spAutoFit/>
          </a:bodyPr>
          <a:lstStyle/>
          <a:p>
            <a:r>
              <a:rPr lang="en-US" sz="4400" dirty="0">
                <a:solidFill>
                  <a:schemeClr val="bg1"/>
                </a:solidFill>
              </a:rPr>
              <a:t>Thank you for your attention</a:t>
            </a:r>
          </a:p>
        </p:txBody>
      </p:sp>
    </p:spTree>
    <p:extLst>
      <p:ext uri="{BB962C8B-B14F-4D97-AF65-F5344CB8AC3E}">
        <p14:creationId xmlns:p14="http://schemas.microsoft.com/office/powerpoint/2010/main" val="1122521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508" y="676820"/>
            <a:ext cx="11532973" cy="5632311"/>
          </a:xfrm>
          <a:prstGeom prst="rect">
            <a:avLst/>
          </a:prstGeom>
        </p:spPr>
        <p:txBody>
          <a:bodyPr wrap="square">
            <a:spAutoFit/>
          </a:bodyPr>
          <a:lstStyle/>
          <a:p>
            <a:r>
              <a:rPr lang="bs-Latn-BA" sz="2400" dirty="0"/>
              <a:t>University of Mostar was established 1977</a:t>
            </a:r>
            <a:endParaRPr lang="en-US" sz="2400" dirty="0"/>
          </a:p>
          <a:p>
            <a:r>
              <a:rPr lang="bs-Latn-BA" sz="2400" dirty="0"/>
              <a:t>School </a:t>
            </a:r>
            <a:r>
              <a:rPr lang="en-US" sz="2400" dirty="0"/>
              <a:t>of Medicine in Mostar was established 19</a:t>
            </a:r>
            <a:r>
              <a:rPr lang="hr-HR" sz="2400" dirty="0"/>
              <a:t>9</a:t>
            </a:r>
            <a:r>
              <a:rPr lang="en-US" sz="2400" dirty="0"/>
              <a:t>7</a:t>
            </a:r>
            <a:r>
              <a:rPr lang="hr-HR" sz="2400" dirty="0"/>
              <a:t> </a:t>
            </a:r>
            <a:r>
              <a:rPr lang="en-US" sz="2400" dirty="0"/>
              <a:t>as 8th member of the University</a:t>
            </a:r>
          </a:p>
          <a:p>
            <a:pPr marL="342900" indent="-342900">
              <a:buFont typeface="Arial" panose="020B0604020202020204" pitchFamily="34" charset="0"/>
              <a:buChar char="•"/>
            </a:pPr>
            <a:endParaRPr lang="hr-HR" sz="2400" dirty="0"/>
          </a:p>
          <a:p>
            <a:pPr marL="342900" indent="-342900">
              <a:buFont typeface="Arial" panose="020B0604020202020204" pitchFamily="34" charset="0"/>
              <a:buChar char="•"/>
            </a:pPr>
            <a:endParaRPr lang="hr-HR" sz="2400" dirty="0"/>
          </a:p>
          <a:p>
            <a:r>
              <a:rPr lang="en-US" sz="2400" dirty="0"/>
              <a:t>Study programs:</a:t>
            </a:r>
            <a:endParaRPr lang="hr-HR" sz="2400" dirty="0"/>
          </a:p>
          <a:p>
            <a:endParaRPr lang="hr-BA" sz="2400" dirty="0"/>
          </a:p>
          <a:p>
            <a:pPr>
              <a:buFont typeface="Arial" pitchFamily="34" charset="0"/>
              <a:buChar char="•"/>
            </a:pPr>
            <a:r>
              <a:rPr lang="hr-HR" sz="2400" b="1" dirty="0"/>
              <a:t> </a:t>
            </a:r>
            <a:r>
              <a:rPr lang="en-US" sz="2400" b="1" dirty="0"/>
              <a:t>  medicine</a:t>
            </a:r>
            <a:r>
              <a:rPr lang="hr-HR" sz="2400" b="1" dirty="0"/>
              <a:t> (MD)</a:t>
            </a:r>
            <a:r>
              <a:rPr lang="bs-Latn-BA" sz="2400" b="1" dirty="0"/>
              <a:t> </a:t>
            </a:r>
            <a:endParaRPr lang="en-US" sz="2400" b="1" dirty="0"/>
          </a:p>
          <a:p>
            <a:r>
              <a:rPr lang="en-US" sz="2400" dirty="0"/>
              <a:t>(60 students enrolled each year)</a:t>
            </a:r>
            <a:endParaRPr lang="en-US" sz="2400" b="1" dirty="0"/>
          </a:p>
          <a:p>
            <a:pPr>
              <a:buFont typeface="Arial" pitchFamily="34" charset="0"/>
              <a:buChar char="•"/>
            </a:pPr>
            <a:r>
              <a:rPr lang="bs-Latn-BA" sz="2400" b="1" dirty="0"/>
              <a:t> </a:t>
            </a:r>
            <a:r>
              <a:rPr lang="en-US" sz="2400" b="1" dirty="0"/>
              <a:t>  </a:t>
            </a:r>
            <a:r>
              <a:rPr lang="bs-Latn-BA" sz="2400" b="1" dirty="0"/>
              <a:t>dental medicine</a:t>
            </a:r>
            <a:r>
              <a:rPr lang="en-US" sz="2400" b="1" dirty="0"/>
              <a:t> </a:t>
            </a:r>
            <a:r>
              <a:rPr lang="hr-HR" sz="2400" b="1" dirty="0"/>
              <a:t>(DDM)</a:t>
            </a:r>
            <a:endParaRPr lang="en-US" sz="2400" b="1" dirty="0"/>
          </a:p>
          <a:p>
            <a:r>
              <a:rPr lang="en-US" sz="2400" dirty="0"/>
              <a:t>(30 students enrolled each year)</a:t>
            </a:r>
          </a:p>
          <a:p>
            <a:pPr marL="342900" indent="-342900">
              <a:buFont typeface="Arial" panose="020B0604020202020204" pitchFamily="34" charset="0"/>
              <a:buChar char="•"/>
            </a:pPr>
            <a:r>
              <a:rPr lang="en-US" sz="2400" b="1" dirty="0"/>
              <a:t>medical studies in English</a:t>
            </a:r>
          </a:p>
          <a:p>
            <a:r>
              <a:rPr lang="en-US" sz="2400" dirty="0"/>
              <a:t>(30 students enrolled each year)</a:t>
            </a:r>
            <a:endParaRPr lang="bs-Latn-BA" sz="2400" b="1" dirty="0"/>
          </a:p>
          <a:p>
            <a:pPr>
              <a:buFont typeface="Arial" pitchFamily="34" charset="0"/>
              <a:buChar char="•"/>
            </a:pPr>
            <a:r>
              <a:rPr lang="hr-HR" sz="2400" b="1" dirty="0"/>
              <a:t> </a:t>
            </a:r>
            <a:r>
              <a:rPr lang="en-US" sz="2400" b="1" dirty="0"/>
              <a:t>  PhD </a:t>
            </a:r>
            <a:r>
              <a:rPr lang="bs-Latn-BA" sz="2400" b="1" dirty="0"/>
              <a:t>in Biom</a:t>
            </a:r>
            <a:r>
              <a:rPr lang="en-US" sz="2400" b="1" dirty="0" err="1"/>
              <a:t>edicine</a:t>
            </a:r>
            <a:r>
              <a:rPr lang="en-US" sz="2400" b="1" dirty="0"/>
              <a:t> and Health </a:t>
            </a:r>
          </a:p>
          <a:p>
            <a:r>
              <a:rPr lang="en-US" sz="2400" dirty="0"/>
              <a:t>(20-30 students enrolled each year)</a:t>
            </a:r>
          </a:p>
          <a:p>
            <a:endParaRPr lang="en-US" sz="2400" dirty="0"/>
          </a:p>
        </p:txBody>
      </p:sp>
      <p:pic>
        <p:nvPicPr>
          <p:cNvPr id="7" name="Picture 6"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1086" y="2488893"/>
            <a:ext cx="3320769" cy="2490576"/>
          </a:xfrm>
          <a:prstGeom prst="rect">
            <a:avLst/>
          </a:prstGeom>
        </p:spPr>
      </p:pic>
      <p:pic>
        <p:nvPicPr>
          <p:cNvPr id="6" name="Picture 2"/>
          <p:cNvPicPr>
            <a:picLocks noChangeAspect="1" noChangeArrowheads="1"/>
          </p:cNvPicPr>
          <p:nvPr/>
        </p:nvPicPr>
        <p:blipFill>
          <a:blip r:embed="rId4" cstate="print"/>
          <a:srcRect/>
          <a:stretch>
            <a:fillRect/>
          </a:stretch>
        </p:blipFill>
        <p:spPr bwMode="auto">
          <a:xfrm>
            <a:off x="0" y="5981700"/>
            <a:ext cx="4752975" cy="876300"/>
          </a:xfrm>
          <a:prstGeom prst="rect">
            <a:avLst/>
          </a:prstGeom>
          <a:noFill/>
          <a:ln w="9525">
            <a:noFill/>
            <a:miter lim="800000"/>
            <a:headEnd/>
            <a:tailEnd/>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6342" y="2500981"/>
            <a:ext cx="3304651" cy="2478488"/>
          </a:xfrm>
          <a:prstGeom prst="rect">
            <a:avLst/>
          </a:prstGeom>
        </p:spPr>
      </p:pic>
      <p:pic>
        <p:nvPicPr>
          <p:cNvPr id="3" name="Picture 2">
            <a:extLst>
              <a:ext uri="{FF2B5EF4-FFF2-40B4-BE49-F238E27FC236}">
                <a16:creationId xmlns:a16="http://schemas.microsoft.com/office/drawing/2014/main" id="{5BC110B2-73DF-55DE-4258-088547E0D10B}"/>
              </a:ext>
            </a:extLst>
          </p:cNvPr>
          <p:cNvPicPr>
            <a:picLocks noChangeAspect="1"/>
          </p:cNvPicPr>
          <p:nvPr/>
        </p:nvPicPr>
        <p:blipFill>
          <a:blip r:embed="rId6"/>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2668705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2" name="Picture 1"/>
          <p:cNvPicPr>
            <a:picLocks noChangeAspect="1"/>
          </p:cNvPicPr>
          <p:nvPr/>
        </p:nvPicPr>
        <p:blipFill>
          <a:blip r:embed="rId3" cstate="print"/>
          <a:stretch>
            <a:fillRect/>
          </a:stretch>
        </p:blipFill>
        <p:spPr>
          <a:xfrm>
            <a:off x="107091" y="3087239"/>
            <a:ext cx="3999066" cy="2541024"/>
          </a:xfrm>
          <a:prstGeom prst="rect">
            <a:avLst/>
          </a:prstGeom>
        </p:spPr>
      </p:pic>
      <p:pic>
        <p:nvPicPr>
          <p:cNvPr id="3" name="Picture 2"/>
          <p:cNvPicPr>
            <a:picLocks noChangeAspect="1"/>
          </p:cNvPicPr>
          <p:nvPr/>
        </p:nvPicPr>
        <p:blipFill>
          <a:blip r:embed="rId4" cstate="print"/>
          <a:stretch>
            <a:fillRect/>
          </a:stretch>
        </p:blipFill>
        <p:spPr>
          <a:xfrm>
            <a:off x="4124509" y="3108324"/>
            <a:ext cx="3833242" cy="2513216"/>
          </a:xfrm>
          <a:prstGeom prst="rect">
            <a:avLst/>
          </a:prstGeom>
        </p:spPr>
      </p:pic>
      <p:sp>
        <p:nvSpPr>
          <p:cNvPr id="4" name="TextBox 3"/>
          <p:cNvSpPr txBox="1"/>
          <p:nvPr/>
        </p:nvSpPr>
        <p:spPr>
          <a:xfrm>
            <a:off x="495386" y="917992"/>
            <a:ext cx="8376765" cy="1384995"/>
          </a:xfrm>
          <a:prstGeom prst="rect">
            <a:avLst/>
          </a:prstGeom>
          <a:noFill/>
        </p:spPr>
        <p:txBody>
          <a:bodyPr wrap="square" rtlCol="0">
            <a:spAutoFit/>
          </a:bodyPr>
          <a:lstStyle/>
          <a:p>
            <a:r>
              <a:rPr lang="en-US" sz="2800" b="1" dirty="0"/>
              <a:t>Accreditation </a:t>
            </a:r>
            <a:r>
              <a:rPr lang="en-US" sz="2800" dirty="0"/>
              <a:t>of study programs by </a:t>
            </a:r>
          </a:p>
          <a:p>
            <a:r>
              <a:rPr lang="en-US" sz="2800" b="1" dirty="0"/>
              <a:t>Croatian Agency for Science and Higher Education</a:t>
            </a:r>
          </a:p>
          <a:p>
            <a:r>
              <a:rPr lang="en-US" sz="2800" dirty="0"/>
              <a:t>and </a:t>
            </a:r>
            <a:r>
              <a:rPr lang="en-US" sz="2800" b="1" dirty="0"/>
              <a:t>Croatian Medical Chamber</a:t>
            </a:r>
          </a:p>
        </p:txBody>
      </p:sp>
      <p:pic>
        <p:nvPicPr>
          <p:cNvPr id="5" name="Picture 4"/>
          <p:cNvPicPr>
            <a:picLocks noChangeAspect="1"/>
          </p:cNvPicPr>
          <p:nvPr/>
        </p:nvPicPr>
        <p:blipFill>
          <a:blip r:embed="rId5" cstate="print"/>
          <a:stretch>
            <a:fillRect/>
          </a:stretch>
        </p:blipFill>
        <p:spPr>
          <a:xfrm>
            <a:off x="7982464" y="3118779"/>
            <a:ext cx="3958929" cy="2507663"/>
          </a:xfrm>
          <a:prstGeom prst="rect">
            <a:avLst/>
          </a:prstGeom>
        </p:spPr>
      </p:pic>
      <p:pic>
        <p:nvPicPr>
          <p:cNvPr id="9" name="Picture 2"/>
          <p:cNvPicPr>
            <a:picLocks noChangeAspect="1" noChangeArrowheads="1"/>
          </p:cNvPicPr>
          <p:nvPr/>
        </p:nvPicPr>
        <p:blipFill>
          <a:blip r:embed="rId6" cstate="print"/>
          <a:srcRect/>
          <a:stretch>
            <a:fillRect/>
          </a:stretch>
        </p:blipFill>
        <p:spPr bwMode="auto">
          <a:xfrm>
            <a:off x="0" y="5981700"/>
            <a:ext cx="4752975" cy="876300"/>
          </a:xfrm>
          <a:prstGeom prst="rect">
            <a:avLst/>
          </a:prstGeom>
          <a:noFill/>
          <a:ln w="9525">
            <a:noFill/>
            <a:miter lim="800000"/>
            <a:headEnd/>
            <a:tailEnd/>
          </a:ln>
        </p:spPr>
      </p:pic>
      <p:pic>
        <p:nvPicPr>
          <p:cNvPr id="2050" name="Picture 2"/>
          <p:cNvPicPr>
            <a:picLocks noChangeAspect="1" noChangeArrowheads="1"/>
          </p:cNvPicPr>
          <p:nvPr/>
        </p:nvPicPr>
        <p:blipFill>
          <a:blip r:embed="rId7" cstate="print"/>
          <a:srcRect/>
          <a:stretch>
            <a:fillRect/>
          </a:stretch>
        </p:blipFill>
        <p:spPr bwMode="auto">
          <a:xfrm>
            <a:off x="8781531" y="0"/>
            <a:ext cx="3171568" cy="3026768"/>
          </a:xfrm>
          <a:prstGeom prst="rect">
            <a:avLst/>
          </a:prstGeom>
          <a:noFill/>
          <a:ln w="9525">
            <a:noFill/>
            <a:miter lim="800000"/>
            <a:headEnd/>
            <a:tailEnd/>
          </a:ln>
        </p:spPr>
      </p:pic>
      <p:pic>
        <p:nvPicPr>
          <p:cNvPr id="6" name="Picture 5">
            <a:extLst>
              <a:ext uri="{FF2B5EF4-FFF2-40B4-BE49-F238E27FC236}">
                <a16:creationId xmlns:a16="http://schemas.microsoft.com/office/drawing/2014/main" id="{6D27EE79-E1FC-9B31-B0C0-3B900D6FBB3C}"/>
              </a:ext>
            </a:extLst>
          </p:cNvPr>
          <p:cNvPicPr>
            <a:picLocks noChangeAspect="1"/>
          </p:cNvPicPr>
          <p:nvPr/>
        </p:nvPicPr>
        <p:blipFill>
          <a:blip r:embed="rId8"/>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2072959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15299" y="3079257"/>
            <a:ext cx="11778992" cy="4154984"/>
          </a:xfrm>
          <a:prstGeom prst="rect">
            <a:avLst/>
          </a:prstGeom>
        </p:spPr>
        <p:txBody>
          <a:bodyPr wrap="square">
            <a:spAutoFit/>
          </a:bodyPr>
          <a:lstStyle/>
          <a:p>
            <a:r>
              <a:rPr lang="en-US" sz="2400" b="1" dirty="0"/>
              <a:t>School of Medicine building (4290,87 m2)</a:t>
            </a:r>
          </a:p>
          <a:p>
            <a:endParaRPr lang="en-US" sz="2400" b="1" dirty="0"/>
          </a:p>
          <a:p>
            <a:pPr>
              <a:buFont typeface="Arial" pitchFamily="34" charset="0"/>
              <a:buChar char="•"/>
            </a:pPr>
            <a:r>
              <a:rPr lang="en-US" sz="2400" dirty="0"/>
              <a:t> amphitheater, classrooms for lectures and computer classrooms, as well as teaching laboratories for students’ laboratory </a:t>
            </a:r>
            <a:r>
              <a:rPr lang="en-US" sz="2400" dirty="0" err="1"/>
              <a:t>practicals</a:t>
            </a:r>
            <a:r>
              <a:rPr lang="en-US" sz="2400" dirty="0"/>
              <a:t> in Biology, Histology, Physiology, Biochemistry, Pharmacology and Microbiology</a:t>
            </a:r>
          </a:p>
          <a:p>
            <a:pPr>
              <a:buFont typeface="Arial" pitchFamily="34" charset="0"/>
              <a:buChar char="•"/>
            </a:pPr>
            <a:r>
              <a:rPr lang="en-US" sz="2400" dirty="0"/>
              <a:t> dental outpatient clinic and dental practice for children with special needs</a:t>
            </a:r>
          </a:p>
          <a:p>
            <a:endParaRPr lang="en-US" sz="2400" dirty="0"/>
          </a:p>
          <a:p>
            <a:pPr>
              <a:buFont typeface="Arial" pitchFamily="34" charset="0"/>
              <a:buChar char="•"/>
            </a:pPr>
            <a:endParaRPr lang="en-US" sz="2400" dirty="0"/>
          </a:p>
          <a:p>
            <a:pPr>
              <a:buFont typeface="Arial" pitchFamily="34" charset="0"/>
              <a:buChar char="•"/>
            </a:pPr>
            <a:endParaRPr lang="en-US" sz="2400" dirty="0"/>
          </a:p>
          <a:p>
            <a:endParaRPr lang="en-US" sz="2400" dirty="0"/>
          </a:p>
          <a:p>
            <a:endParaRPr lang="en-US" sz="2400" dirty="0"/>
          </a:p>
        </p:txBody>
      </p:sp>
      <p:pic>
        <p:nvPicPr>
          <p:cNvPr id="4" name="Picture 3"/>
          <p:cNvPicPr>
            <a:picLocks noChangeAspect="1"/>
          </p:cNvPicPr>
          <p:nvPr/>
        </p:nvPicPr>
        <p:blipFill>
          <a:blip r:embed="rId2" cstate="print"/>
          <a:stretch>
            <a:fillRect/>
          </a:stretch>
        </p:blipFill>
        <p:spPr>
          <a:xfrm>
            <a:off x="6402562" y="223287"/>
            <a:ext cx="3986056" cy="2758810"/>
          </a:xfrm>
          <a:prstGeom prst="rect">
            <a:avLst/>
          </a:prstGeom>
        </p:spPr>
      </p:pic>
      <p:pic>
        <p:nvPicPr>
          <p:cNvPr id="12" name="Picture 11"/>
          <p:cNvPicPr>
            <a:picLocks noChangeAspect="1"/>
          </p:cNvPicPr>
          <p:nvPr/>
        </p:nvPicPr>
        <p:blipFill>
          <a:blip r:embed="rId3" cstate="print"/>
          <a:stretch>
            <a:fillRect/>
          </a:stretch>
        </p:blipFill>
        <p:spPr>
          <a:xfrm>
            <a:off x="1764055" y="223067"/>
            <a:ext cx="4407297" cy="2742555"/>
          </a:xfrm>
          <a:prstGeom prst="rect">
            <a:avLst/>
          </a:prstGeom>
        </p:spPr>
      </p:pic>
      <p:pic>
        <p:nvPicPr>
          <p:cNvPr id="9" name="Picture 8" descr="SUM.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4055" y="6037490"/>
            <a:ext cx="1445007" cy="680003"/>
          </a:xfrm>
          <a:prstGeom prst="rect">
            <a:avLst/>
          </a:prstGeom>
        </p:spPr>
      </p:pic>
      <p:pic>
        <p:nvPicPr>
          <p:cNvPr id="8"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pic>
        <p:nvPicPr>
          <p:cNvPr id="3" name="Picture 2">
            <a:extLst>
              <a:ext uri="{FF2B5EF4-FFF2-40B4-BE49-F238E27FC236}">
                <a16:creationId xmlns:a16="http://schemas.microsoft.com/office/drawing/2014/main" id="{F7378789-8930-CD15-2745-35620DB8927C}"/>
              </a:ext>
            </a:extLst>
          </p:cNvPr>
          <p:cNvPicPr>
            <a:picLocks noChangeAspect="1"/>
          </p:cNvPicPr>
          <p:nvPr/>
        </p:nvPicPr>
        <p:blipFill>
          <a:blip r:embed="rId6"/>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29393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76" y="365125"/>
            <a:ext cx="11032524" cy="1325563"/>
          </a:xfrm>
        </p:spPr>
        <p:txBody>
          <a:bodyPr>
            <a:normAutofit/>
          </a:bodyPr>
          <a:lstStyle/>
          <a:p>
            <a:r>
              <a:rPr lang="en-US" sz="3600" dirty="0"/>
              <a:t>T</a:t>
            </a:r>
            <a:r>
              <a:rPr lang="hr-HR" sz="3600" dirty="0" err="1"/>
              <a:t>eaching</a:t>
            </a:r>
            <a:r>
              <a:rPr lang="hr-HR" sz="3600" dirty="0"/>
              <a:t> </a:t>
            </a:r>
            <a:r>
              <a:rPr lang="en-US" sz="3600" dirty="0"/>
              <a:t>bases</a:t>
            </a:r>
          </a:p>
        </p:txBody>
      </p:sp>
      <p:sp>
        <p:nvSpPr>
          <p:cNvPr id="4" name="Date Placeholder 3"/>
          <p:cNvSpPr>
            <a:spLocks noGrp="1"/>
          </p:cNvSpPr>
          <p:nvPr>
            <p:ph type="dt" sz="half" idx="10"/>
          </p:nvPr>
        </p:nvSpPr>
        <p:spPr/>
        <p:txBody>
          <a:bodyPr/>
          <a:lstStyle/>
          <a:p>
            <a:fld id="{68A64691-B9D2-499B-8ED1-EBD8C2F55314}" type="datetime1">
              <a:rPr lang="hr-HR" smtClean="0"/>
              <a:pPr/>
              <a:t>03.04.2024.</a:t>
            </a:fld>
            <a:endParaRPr lang="hr-HR"/>
          </a:p>
        </p:txBody>
      </p:sp>
      <p:sp>
        <p:nvSpPr>
          <p:cNvPr id="6" name="Slide Number Placeholder 5"/>
          <p:cNvSpPr>
            <a:spLocks noGrp="1"/>
          </p:cNvSpPr>
          <p:nvPr>
            <p:ph type="sldNum" sz="quarter" idx="12"/>
          </p:nvPr>
        </p:nvSpPr>
        <p:spPr/>
        <p:txBody>
          <a:bodyPr/>
          <a:lstStyle/>
          <a:p>
            <a:fld id="{0870F8AF-56B4-4865-A551-FCCD67C6C26A}" type="slidenum">
              <a:rPr lang="hr-HR" smtClean="0"/>
              <a:pPr/>
              <a:t>5</a:t>
            </a:fld>
            <a:endParaRPr lang="hr-HR"/>
          </a:p>
        </p:txBody>
      </p:sp>
      <p:pic>
        <p:nvPicPr>
          <p:cNvPr id="9" name="Picture 8"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10"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12232" t="55428" r="24343"/>
          <a:stretch/>
        </p:blipFill>
        <p:spPr>
          <a:xfrm>
            <a:off x="4083439" y="52042"/>
            <a:ext cx="5366201" cy="2828295"/>
          </a:xfrm>
          <a:prstGeom prst="rect">
            <a:avLst/>
          </a:prstGeom>
        </p:spPr>
      </p:pic>
      <p:pic>
        <p:nvPicPr>
          <p:cNvPr id="3" name="Picture 2"/>
          <p:cNvPicPr>
            <a:picLocks noChangeAspect="1"/>
          </p:cNvPicPr>
          <p:nvPr/>
        </p:nvPicPr>
        <p:blipFill>
          <a:blip r:embed="rId5"/>
          <a:stretch>
            <a:fillRect/>
          </a:stretch>
        </p:blipFill>
        <p:spPr>
          <a:xfrm>
            <a:off x="6396148" y="3114105"/>
            <a:ext cx="2731002" cy="2054501"/>
          </a:xfrm>
          <a:prstGeom prst="rect">
            <a:avLst/>
          </a:prstGeom>
        </p:spPr>
      </p:pic>
      <p:pic>
        <p:nvPicPr>
          <p:cNvPr id="5" name="Picture 4"/>
          <p:cNvPicPr>
            <a:picLocks noChangeAspect="1"/>
          </p:cNvPicPr>
          <p:nvPr/>
        </p:nvPicPr>
        <p:blipFill>
          <a:blip r:embed="rId6"/>
          <a:stretch>
            <a:fillRect/>
          </a:stretch>
        </p:blipFill>
        <p:spPr>
          <a:xfrm>
            <a:off x="143940" y="3114106"/>
            <a:ext cx="3121774" cy="2052595"/>
          </a:xfrm>
          <a:prstGeom prst="rect">
            <a:avLst/>
          </a:prstGeom>
        </p:spPr>
      </p:pic>
      <p:pic>
        <p:nvPicPr>
          <p:cNvPr id="7" name="Picture 6"/>
          <p:cNvPicPr>
            <a:picLocks noChangeAspect="1"/>
          </p:cNvPicPr>
          <p:nvPr/>
        </p:nvPicPr>
        <p:blipFill>
          <a:blip r:embed="rId7"/>
          <a:stretch>
            <a:fillRect/>
          </a:stretch>
        </p:blipFill>
        <p:spPr>
          <a:xfrm>
            <a:off x="9228060" y="3114105"/>
            <a:ext cx="2731002" cy="2052596"/>
          </a:xfrm>
          <a:prstGeom prst="rect">
            <a:avLst/>
          </a:prstGeom>
        </p:spPr>
      </p:pic>
      <p:pic>
        <p:nvPicPr>
          <p:cNvPr id="12" name="Picture 11"/>
          <p:cNvPicPr>
            <a:picLocks noChangeAspect="1"/>
          </p:cNvPicPr>
          <p:nvPr/>
        </p:nvPicPr>
        <p:blipFill>
          <a:blip r:embed="rId8"/>
          <a:stretch>
            <a:fillRect/>
          </a:stretch>
        </p:blipFill>
        <p:spPr>
          <a:xfrm>
            <a:off x="3392442" y="3114106"/>
            <a:ext cx="2876978" cy="2054501"/>
          </a:xfrm>
          <a:prstGeom prst="rect">
            <a:avLst/>
          </a:prstGeom>
        </p:spPr>
      </p:pic>
      <p:pic>
        <p:nvPicPr>
          <p:cNvPr id="8" name="Picture 7">
            <a:extLst>
              <a:ext uri="{FF2B5EF4-FFF2-40B4-BE49-F238E27FC236}">
                <a16:creationId xmlns:a16="http://schemas.microsoft.com/office/drawing/2014/main" id="{6A38A6A8-F605-6A21-C1AD-41B8C8261676}"/>
              </a:ext>
            </a:extLst>
          </p:cNvPr>
          <p:cNvPicPr>
            <a:picLocks noChangeAspect="1"/>
          </p:cNvPicPr>
          <p:nvPr/>
        </p:nvPicPr>
        <p:blipFill>
          <a:blip r:embed="rId9"/>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714919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8" name="Picture 7"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115868"/>
            <a:ext cx="1445007" cy="680003"/>
          </a:xfrm>
          <a:prstGeom prst="rect">
            <a:avLst/>
          </a:prstGeom>
        </p:spPr>
      </p:pic>
      <p:pic>
        <p:nvPicPr>
          <p:cNvPr id="12"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2" name="TextBox 1"/>
          <p:cNvSpPr txBox="1"/>
          <p:nvPr/>
        </p:nvSpPr>
        <p:spPr>
          <a:xfrm>
            <a:off x="363211" y="248194"/>
            <a:ext cx="4026552" cy="4401205"/>
          </a:xfrm>
          <a:prstGeom prst="rect">
            <a:avLst/>
          </a:prstGeom>
          <a:noFill/>
        </p:spPr>
        <p:txBody>
          <a:bodyPr wrap="none" rtlCol="0">
            <a:spAutoFit/>
          </a:bodyPr>
          <a:lstStyle/>
          <a:p>
            <a:r>
              <a:rPr lang="en-US" sz="4000" dirty="0"/>
              <a:t>Research activities</a:t>
            </a:r>
          </a:p>
          <a:p>
            <a:endParaRPr lang="en-US" sz="4000" dirty="0"/>
          </a:p>
          <a:p>
            <a:r>
              <a:rPr lang="en-US" sz="4000" dirty="0"/>
              <a:t>Centers</a:t>
            </a:r>
          </a:p>
          <a:p>
            <a:r>
              <a:rPr lang="en-US" sz="4000" dirty="0"/>
              <a:t>Laboratories</a:t>
            </a:r>
          </a:p>
          <a:p>
            <a:endParaRPr lang="en-US" sz="4000" dirty="0"/>
          </a:p>
          <a:p>
            <a:r>
              <a:rPr lang="en-US" sz="4000" dirty="0"/>
              <a:t>Departments</a:t>
            </a:r>
          </a:p>
          <a:p>
            <a:r>
              <a:rPr lang="en-US" sz="4000" dirty="0"/>
              <a:t>Research groups</a:t>
            </a:r>
          </a:p>
        </p:txBody>
      </p:sp>
      <p:pic>
        <p:nvPicPr>
          <p:cNvPr id="3" name="Picture 2">
            <a:extLst>
              <a:ext uri="{FF2B5EF4-FFF2-40B4-BE49-F238E27FC236}">
                <a16:creationId xmlns:a16="http://schemas.microsoft.com/office/drawing/2014/main" id="{DE21C524-D6A1-E6F8-F5F4-794F39A36C7D}"/>
              </a:ext>
            </a:extLst>
          </p:cNvPr>
          <p:cNvPicPr>
            <a:picLocks noChangeAspect="1"/>
          </p:cNvPicPr>
          <p:nvPr/>
        </p:nvPicPr>
        <p:blipFill>
          <a:blip r:embed="rId4"/>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452443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32359" y="283965"/>
            <a:ext cx="1610249" cy="646331"/>
          </a:xfrm>
          <a:prstGeom prst="rect">
            <a:avLst/>
          </a:prstGeom>
        </p:spPr>
        <p:txBody>
          <a:bodyPr wrap="none">
            <a:spAutoFit/>
          </a:bodyPr>
          <a:lstStyle/>
          <a:p>
            <a:r>
              <a:rPr lang="en-US" sz="3600" dirty="0"/>
              <a:t>Centers</a:t>
            </a:r>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sp>
        <p:nvSpPr>
          <p:cNvPr id="4" name="Rectangle 3"/>
          <p:cNvSpPr/>
          <p:nvPr/>
        </p:nvSpPr>
        <p:spPr>
          <a:xfrm>
            <a:off x="197787" y="1567585"/>
            <a:ext cx="3996942" cy="4154984"/>
          </a:xfrm>
          <a:prstGeom prst="rect">
            <a:avLst/>
          </a:prstGeom>
        </p:spPr>
        <p:txBody>
          <a:bodyPr wrap="square">
            <a:spAutoFit/>
          </a:bodyPr>
          <a:lstStyle/>
          <a:p>
            <a:pPr marL="457200" indent="-457200">
              <a:buFont typeface="Arial" pitchFamily="34" charset="0"/>
              <a:buChar char="•"/>
            </a:pPr>
            <a:r>
              <a:rPr lang="en-US" sz="2400" dirty="0"/>
              <a:t>Sleep Medicine Center</a:t>
            </a:r>
          </a:p>
          <a:p>
            <a:pPr marL="457200" indent="-457200">
              <a:buFont typeface="Arial" pitchFamily="34" charset="0"/>
              <a:buChar char="•"/>
            </a:pPr>
            <a:r>
              <a:rPr lang="en-US" sz="2400" dirty="0"/>
              <a:t>Cytogenetic </a:t>
            </a:r>
            <a:r>
              <a:rPr lang="hr-HR" sz="2400" dirty="0" err="1"/>
              <a:t>Center</a:t>
            </a:r>
            <a:endParaRPr lang="en-US" sz="2400" dirty="0"/>
          </a:p>
          <a:p>
            <a:pPr marL="914400" lvl="1" indent="-457200">
              <a:buFont typeface="Arial" pitchFamily="34" charset="0"/>
              <a:buChar char="•"/>
            </a:pPr>
            <a:r>
              <a:rPr lang="en-US" sz="2400" dirty="0"/>
              <a:t>Laboratory of cytogenetics</a:t>
            </a:r>
          </a:p>
          <a:p>
            <a:pPr marL="914400" lvl="1" indent="-457200">
              <a:buFont typeface="Arial" pitchFamily="34" charset="0"/>
              <a:buChar char="•"/>
            </a:pPr>
            <a:r>
              <a:rPr lang="en-US" sz="2400" dirty="0"/>
              <a:t>Outpatient clinic of medical genetics</a:t>
            </a:r>
          </a:p>
          <a:p>
            <a:pPr marL="914400" lvl="1" indent="-457200">
              <a:buFont typeface="Arial" pitchFamily="34" charset="0"/>
              <a:buChar char="•"/>
            </a:pPr>
            <a:r>
              <a:rPr lang="en-US" sz="2400" dirty="0"/>
              <a:t>Laboratory of</a:t>
            </a:r>
            <a:r>
              <a:rPr lang="hr-HR" sz="2400" dirty="0"/>
              <a:t> </a:t>
            </a:r>
            <a:r>
              <a:rPr lang="en-US" sz="2400" dirty="0"/>
              <a:t>M</a:t>
            </a:r>
            <a:r>
              <a:rPr lang="hr-HR" sz="2400" dirty="0" err="1"/>
              <a:t>olecular</a:t>
            </a:r>
            <a:r>
              <a:rPr lang="hr-HR" sz="2400" dirty="0"/>
              <a:t> </a:t>
            </a:r>
            <a:r>
              <a:rPr lang="en-US" sz="2400" dirty="0"/>
              <a:t>M</a:t>
            </a:r>
            <a:r>
              <a:rPr lang="hr-HR" sz="2400" dirty="0" err="1"/>
              <a:t>edicine</a:t>
            </a:r>
            <a:endParaRPr lang="en-US" sz="2400" dirty="0"/>
          </a:p>
          <a:p>
            <a:pPr marL="457200" indent="-457200">
              <a:buFont typeface="Arial" pitchFamily="34" charset="0"/>
              <a:buChar char="•"/>
            </a:pPr>
            <a:r>
              <a:rPr lang="en-US" sz="2400" dirty="0"/>
              <a:t>Center </a:t>
            </a:r>
            <a:r>
              <a:rPr lang="hr-HR" sz="2400" dirty="0" err="1"/>
              <a:t>of</a:t>
            </a:r>
            <a:r>
              <a:rPr lang="hr-HR" sz="2400" dirty="0"/>
              <a:t> </a:t>
            </a:r>
            <a:r>
              <a:rPr lang="en-US" sz="2400" dirty="0"/>
              <a:t>Continuing Medical E</a:t>
            </a:r>
            <a:r>
              <a:rPr lang="hr-HR" sz="2400" dirty="0" err="1"/>
              <a:t>ducation</a:t>
            </a:r>
            <a:endParaRPr lang="en-US" sz="2400" dirty="0"/>
          </a:p>
          <a:p>
            <a:pPr marL="457200" indent="-457200">
              <a:buFont typeface="Arial" pitchFamily="34" charset="0"/>
              <a:buChar char="•"/>
            </a:pPr>
            <a:r>
              <a:rPr lang="en-US" sz="2400" dirty="0"/>
              <a:t>Cochrane BH</a:t>
            </a:r>
            <a:endParaRPr lang="hr-BA" sz="2400" dirty="0"/>
          </a:p>
        </p:txBody>
      </p:sp>
      <p:pic>
        <p:nvPicPr>
          <p:cNvPr id="9" name="Picture 8"/>
          <p:cNvPicPr>
            <a:picLocks noChangeAspect="1"/>
          </p:cNvPicPr>
          <p:nvPr/>
        </p:nvPicPr>
        <p:blipFill>
          <a:blip r:embed="rId3" cstate="print"/>
          <a:stretch>
            <a:fillRect/>
          </a:stretch>
        </p:blipFill>
        <p:spPr>
          <a:xfrm>
            <a:off x="4194729" y="0"/>
            <a:ext cx="7997271" cy="3081451"/>
          </a:xfrm>
          <a:prstGeom prst="rect">
            <a:avLst/>
          </a:prstGeom>
        </p:spPr>
      </p:pic>
      <p:pic>
        <p:nvPicPr>
          <p:cNvPr id="5" name="Picture 4"/>
          <p:cNvPicPr>
            <a:picLocks noChangeAspect="1"/>
          </p:cNvPicPr>
          <p:nvPr/>
        </p:nvPicPr>
        <p:blipFill>
          <a:blip r:embed="rId4" cstate="print"/>
          <a:stretch>
            <a:fillRect/>
          </a:stretch>
        </p:blipFill>
        <p:spPr>
          <a:xfrm>
            <a:off x="4194729" y="3139330"/>
            <a:ext cx="7964036" cy="2832845"/>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pic>
        <p:nvPicPr>
          <p:cNvPr id="3" name="Picture 2">
            <a:extLst>
              <a:ext uri="{FF2B5EF4-FFF2-40B4-BE49-F238E27FC236}">
                <a16:creationId xmlns:a16="http://schemas.microsoft.com/office/drawing/2014/main" id="{2B6903E4-690C-FDEA-73E2-4E413C982B46}"/>
              </a:ext>
            </a:extLst>
          </p:cNvPr>
          <p:cNvPicPr>
            <a:picLocks noChangeAspect="1"/>
          </p:cNvPicPr>
          <p:nvPr/>
        </p:nvPicPr>
        <p:blipFill>
          <a:blip r:embed="rId6"/>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1827384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3351" y="283965"/>
            <a:ext cx="2522807" cy="646331"/>
          </a:xfrm>
          <a:prstGeom prst="rect">
            <a:avLst/>
          </a:prstGeom>
        </p:spPr>
        <p:txBody>
          <a:bodyPr wrap="none">
            <a:spAutoFit/>
          </a:bodyPr>
          <a:lstStyle/>
          <a:p>
            <a:r>
              <a:rPr lang="en-US" sz="3600" dirty="0"/>
              <a:t>L</a:t>
            </a:r>
            <a:r>
              <a:rPr lang="hr-BA" sz="3600" dirty="0" err="1"/>
              <a:t>aboratories</a:t>
            </a:r>
            <a:endParaRPr lang="en-US" sz="3600" dirty="0"/>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13" name="Picture 12"/>
          <p:cNvPicPr>
            <a:picLocks noChangeAspect="1"/>
          </p:cNvPicPr>
          <p:nvPr/>
        </p:nvPicPr>
        <p:blipFill rotWithShape="1">
          <a:blip r:embed="rId3" cstate="print"/>
          <a:srcRect l="15116" b="10271"/>
          <a:stretch/>
        </p:blipFill>
        <p:spPr>
          <a:xfrm>
            <a:off x="6663114" y="73655"/>
            <a:ext cx="5487080" cy="1843322"/>
          </a:xfrm>
          <a:prstGeom prst="rect">
            <a:avLst/>
          </a:prstGeom>
        </p:spPr>
      </p:pic>
      <p:sp>
        <p:nvSpPr>
          <p:cNvPr id="3" name="Rectangle 2"/>
          <p:cNvSpPr/>
          <p:nvPr/>
        </p:nvSpPr>
        <p:spPr>
          <a:xfrm>
            <a:off x="-408394" y="1601734"/>
            <a:ext cx="7455243" cy="1569660"/>
          </a:xfrm>
          <a:prstGeom prst="rect">
            <a:avLst/>
          </a:prstGeom>
        </p:spPr>
        <p:txBody>
          <a:bodyPr wrap="square">
            <a:spAutoFit/>
          </a:bodyPr>
          <a:lstStyle/>
          <a:p>
            <a:pPr marL="514350" indent="-514350">
              <a:buFont typeface="Arial" pitchFamily="34" charset="0"/>
              <a:buChar char="•"/>
            </a:pPr>
            <a:r>
              <a:rPr lang="bs-Latn-BA" sz="2400" dirty="0"/>
              <a:t>L</a:t>
            </a:r>
            <a:r>
              <a:rPr lang="en-US" sz="2400" dirty="0" err="1"/>
              <a:t>aboratory</a:t>
            </a:r>
            <a:r>
              <a:rPr lang="bs-Latn-BA" sz="2400" dirty="0"/>
              <a:t> </a:t>
            </a:r>
            <a:r>
              <a:rPr lang="en-US" sz="2400" dirty="0"/>
              <a:t>of</a:t>
            </a:r>
            <a:r>
              <a:rPr lang="bs-Latn-BA" sz="2400" dirty="0"/>
              <a:t> </a:t>
            </a:r>
            <a:r>
              <a:rPr lang="en-US" sz="2400" dirty="0"/>
              <a:t>Morphological</a:t>
            </a:r>
            <a:r>
              <a:rPr lang="bs-Latn-BA" sz="2400" dirty="0"/>
              <a:t> Sciences</a:t>
            </a:r>
            <a:endParaRPr lang="hr-BA" sz="2400" dirty="0"/>
          </a:p>
          <a:p>
            <a:pPr marL="514350" indent="-514350">
              <a:buFont typeface="Arial" pitchFamily="34" charset="0"/>
              <a:buChar char="•"/>
            </a:pPr>
            <a:r>
              <a:rPr lang="en-US" sz="2400" dirty="0"/>
              <a:t>Laboratory of Applied Biology and</a:t>
            </a:r>
            <a:r>
              <a:rPr lang="bs-Latn-BA" sz="2400" dirty="0"/>
              <a:t> </a:t>
            </a:r>
            <a:r>
              <a:rPr lang="en-US" sz="2400" dirty="0"/>
              <a:t>Immunology</a:t>
            </a:r>
            <a:endParaRPr lang="hr-BA" sz="2400" dirty="0"/>
          </a:p>
          <a:p>
            <a:pPr marL="514350" indent="-514350">
              <a:buFont typeface="Arial" pitchFamily="34" charset="0"/>
              <a:buChar char="•"/>
            </a:pPr>
            <a:r>
              <a:rPr lang="en-US" sz="2400" dirty="0"/>
              <a:t>Laboratory of Applied Physiology and Pharmacology</a:t>
            </a:r>
            <a:endParaRPr lang="hr-BA" sz="2400" dirty="0"/>
          </a:p>
          <a:p>
            <a:pPr marL="514350" indent="-514350">
              <a:buFont typeface="Arial" pitchFamily="34" charset="0"/>
              <a:buChar char="•"/>
            </a:pPr>
            <a:r>
              <a:rPr lang="en-US" sz="2400" dirty="0"/>
              <a:t>Laboratory of </a:t>
            </a:r>
            <a:r>
              <a:rPr lang="hr-HR" sz="2400" dirty="0"/>
              <a:t>C</a:t>
            </a:r>
            <a:r>
              <a:rPr lang="en-US" sz="2400" dirty="0"/>
              <a:t>ell </a:t>
            </a:r>
            <a:r>
              <a:rPr lang="bs-Latn-BA" sz="2400" dirty="0"/>
              <a:t>Culture</a:t>
            </a:r>
            <a:endParaRPr lang="hr-BA" sz="2400" dirty="0"/>
          </a:p>
        </p:txBody>
      </p:sp>
      <p:pic>
        <p:nvPicPr>
          <p:cNvPr id="5" name="Picture 4"/>
          <p:cNvPicPr>
            <a:picLocks noChangeAspect="1"/>
          </p:cNvPicPr>
          <p:nvPr/>
        </p:nvPicPr>
        <p:blipFill>
          <a:blip r:embed="rId4" cstate="print"/>
          <a:stretch>
            <a:fillRect/>
          </a:stretch>
        </p:blipFill>
        <p:spPr>
          <a:xfrm>
            <a:off x="6712483" y="1972800"/>
            <a:ext cx="5388341" cy="2168015"/>
          </a:xfrm>
          <a:prstGeom prst="rect">
            <a:avLst/>
          </a:prstGeom>
        </p:spPr>
      </p:pic>
      <p:pic>
        <p:nvPicPr>
          <p:cNvPr id="9"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pic>
        <p:nvPicPr>
          <p:cNvPr id="4" name="Picture 3"/>
          <p:cNvPicPr>
            <a:picLocks noChangeAspect="1"/>
          </p:cNvPicPr>
          <p:nvPr/>
        </p:nvPicPr>
        <p:blipFill>
          <a:blip r:embed="rId6"/>
          <a:stretch>
            <a:fillRect/>
          </a:stretch>
        </p:blipFill>
        <p:spPr>
          <a:xfrm>
            <a:off x="6712483" y="4221597"/>
            <a:ext cx="2692774" cy="1565250"/>
          </a:xfrm>
          <a:prstGeom prst="rect">
            <a:avLst/>
          </a:prstGeom>
        </p:spPr>
      </p:pic>
      <p:pic>
        <p:nvPicPr>
          <p:cNvPr id="6" name="Picture 5"/>
          <p:cNvPicPr>
            <a:picLocks noChangeAspect="1"/>
          </p:cNvPicPr>
          <p:nvPr/>
        </p:nvPicPr>
        <p:blipFill>
          <a:blip r:embed="rId7"/>
          <a:stretch>
            <a:fillRect/>
          </a:stretch>
        </p:blipFill>
        <p:spPr>
          <a:xfrm>
            <a:off x="9535886" y="4196638"/>
            <a:ext cx="2551731" cy="1590209"/>
          </a:xfrm>
          <a:prstGeom prst="rect">
            <a:avLst/>
          </a:prstGeom>
        </p:spPr>
      </p:pic>
      <p:pic>
        <p:nvPicPr>
          <p:cNvPr id="7" name="Picture 6">
            <a:extLst>
              <a:ext uri="{FF2B5EF4-FFF2-40B4-BE49-F238E27FC236}">
                <a16:creationId xmlns:a16="http://schemas.microsoft.com/office/drawing/2014/main" id="{D4BFBBEC-0507-2875-235A-CB35BC355299}"/>
              </a:ext>
            </a:extLst>
          </p:cNvPr>
          <p:cNvPicPr>
            <a:picLocks noChangeAspect="1"/>
          </p:cNvPicPr>
          <p:nvPr/>
        </p:nvPicPr>
        <p:blipFill>
          <a:blip r:embed="rId8"/>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101114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830997"/>
          </a:xfrm>
          <a:prstGeom prst="rect">
            <a:avLst/>
          </a:prstGeom>
          <a:noFill/>
        </p:spPr>
        <p:txBody>
          <a:bodyPr wrap="square" rtlCol="0">
            <a:spAutoFit/>
          </a:bodyPr>
          <a:lstStyle/>
          <a:p>
            <a:pPr algn="r"/>
            <a:r>
              <a:rPr lang="ta-IN" sz="4800" b="1" dirty="0">
                <a:solidFill>
                  <a:schemeClr val="bg1"/>
                </a:solidFill>
                <a:latin typeface="Trebuchet MS"/>
                <a:cs typeface="Trebuchet MS"/>
              </a:rPr>
              <a:t>Naslov</a:t>
            </a:r>
            <a:endParaRPr lang="en-US" sz="4800" dirty="0">
              <a:solidFill>
                <a:schemeClr val="bg1"/>
              </a:solidFill>
              <a:latin typeface="Trebuchet MS"/>
              <a:cs typeface="Trebuchet MS"/>
            </a:endParaRPr>
          </a:p>
        </p:txBody>
      </p:sp>
      <p:sp>
        <p:nvSpPr>
          <p:cNvPr id="2" name="Rectangle 1"/>
          <p:cNvSpPr/>
          <p:nvPr/>
        </p:nvSpPr>
        <p:spPr>
          <a:xfrm>
            <a:off x="698853" y="292202"/>
            <a:ext cx="1510798" cy="646331"/>
          </a:xfrm>
          <a:prstGeom prst="rect">
            <a:avLst/>
          </a:prstGeom>
        </p:spPr>
        <p:txBody>
          <a:bodyPr wrap="none">
            <a:spAutoFit/>
          </a:bodyPr>
          <a:lstStyle/>
          <a:p>
            <a:r>
              <a:rPr lang="hr-HR" sz="3600" dirty="0" err="1"/>
              <a:t>Faculty</a:t>
            </a:r>
            <a:endParaRPr lang="en-US" sz="3600" dirty="0"/>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12" name="TextBox 11"/>
          <p:cNvSpPr txBox="1"/>
          <p:nvPr/>
        </p:nvSpPr>
        <p:spPr>
          <a:xfrm>
            <a:off x="411892" y="1491049"/>
            <a:ext cx="184731" cy="369332"/>
          </a:xfrm>
          <a:prstGeom prst="rect">
            <a:avLst/>
          </a:prstGeom>
          <a:noFill/>
        </p:spPr>
        <p:txBody>
          <a:bodyPr wrap="none" rtlCol="0">
            <a:spAutoFit/>
          </a:bodyPr>
          <a:lstStyle/>
          <a:p>
            <a:endParaRPr lang="hr-HR" dirty="0"/>
          </a:p>
        </p:txBody>
      </p:sp>
      <p:graphicFrame>
        <p:nvGraphicFramePr>
          <p:cNvPr id="16" name="Table 15"/>
          <p:cNvGraphicFramePr>
            <a:graphicFrameLocks noGrp="1"/>
          </p:cNvGraphicFramePr>
          <p:nvPr>
            <p:extLst>
              <p:ext uri="{D42A27DB-BD31-4B8C-83A1-F6EECF244321}">
                <p14:modId xmlns:p14="http://schemas.microsoft.com/office/powerpoint/2010/main" val="2624391255"/>
              </p:ext>
            </p:extLst>
          </p:nvPr>
        </p:nvGraphicFramePr>
        <p:xfrm>
          <a:off x="1471821" y="1301578"/>
          <a:ext cx="9344454" cy="3926534"/>
        </p:xfrm>
        <a:graphic>
          <a:graphicData uri="http://schemas.openxmlformats.org/drawingml/2006/table">
            <a:tbl>
              <a:tblPr firstRow="1" firstCol="1" bandRow="1">
                <a:tableStyleId>{5C22544A-7EE6-4342-B048-85BDC9FD1C3A}</a:tableStyleId>
              </a:tblPr>
              <a:tblGrid>
                <a:gridCol w="4624173">
                  <a:extLst>
                    <a:ext uri="{9D8B030D-6E8A-4147-A177-3AD203B41FA5}">
                      <a16:colId xmlns:a16="http://schemas.microsoft.com/office/drawing/2014/main" val="20000"/>
                    </a:ext>
                  </a:extLst>
                </a:gridCol>
                <a:gridCol w="2372497">
                  <a:extLst>
                    <a:ext uri="{9D8B030D-6E8A-4147-A177-3AD203B41FA5}">
                      <a16:colId xmlns:a16="http://schemas.microsoft.com/office/drawing/2014/main" val="20001"/>
                    </a:ext>
                  </a:extLst>
                </a:gridCol>
                <a:gridCol w="2347784">
                  <a:extLst>
                    <a:ext uri="{9D8B030D-6E8A-4147-A177-3AD203B41FA5}">
                      <a16:colId xmlns:a16="http://schemas.microsoft.com/office/drawing/2014/main" val="20002"/>
                    </a:ext>
                  </a:extLst>
                </a:gridCol>
              </a:tblGrid>
              <a:tr h="958507">
                <a:tc>
                  <a:txBody>
                    <a:bodyPr/>
                    <a:lstStyle/>
                    <a:p>
                      <a:pPr>
                        <a:lnSpc>
                          <a:spcPct val="115000"/>
                        </a:lnSpc>
                        <a:spcAft>
                          <a:spcPts val="0"/>
                        </a:spcAft>
                      </a:pPr>
                      <a:r>
                        <a:rPr lang="hr-HR" sz="2800" dirty="0">
                          <a:solidFill>
                            <a:schemeClr val="bg1"/>
                          </a:solidFill>
                          <a:latin typeface="+mn-lt"/>
                          <a:ea typeface="Calibri"/>
                          <a:cs typeface="Times New Roman"/>
                        </a:rPr>
                        <a:t>Title</a:t>
                      </a:r>
                    </a:p>
                  </a:txBody>
                  <a:tcPr marL="68580" marR="68580" marT="0" marB="0" anchor="b"/>
                </a:tc>
                <a:tc>
                  <a:txBody>
                    <a:bodyPr/>
                    <a:lstStyle/>
                    <a:p>
                      <a:pPr algn="ctr">
                        <a:lnSpc>
                          <a:spcPct val="115000"/>
                        </a:lnSpc>
                        <a:spcAft>
                          <a:spcPts val="0"/>
                        </a:spcAft>
                      </a:pPr>
                      <a:r>
                        <a:rPr lang="hr-HR" sz="2800" dirty="0" err="1">
                          <a:solidFill>
                            <a:schemeClr val="bg1"/>
                          </a:solidFill>
                          <a:latin typeface="+mn-lt"/>
                          <a:ea typeface="Times New Roman"/>
                          <a:cs typeface="Times New Roman"/>
                        </a:rPr>
                        <a:t>Domestic</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bg1"/>
                          </a:solidFill>
                          <a:latin typeface="+mn-lt"/>
                          <a:ea typeface="Times New Roman"/>
                          <a:cs typeface="Times New Roman"/>
                        </a:rPr>
                        <a:t>Total</a:t>
                      </a:r>
                      <a:endParaRPr lang="hr-HR" sz="2800" dirty="0">
                        <a:solidFill>
                          <a:schemeClr val="bg1"/>
                        </a:solidFill>
                        <a:latin typeface="+mn-lt"/>
                        <a:ea typeface="Calibri"/>
                        <a:cs typeface="Times New Roman"/>
                      </a:endParaRPr>
                    </a:p>
                  </a:txBody>
                  <a:tcPr marL="68580" marR="68580" marT="0" marB="0" anchor="b"/>
                </a:tc>
                <a:extLst>
                  <a:ext uri="{0D108BD9-81ED-4DB2-BD59-A6C34878D82A}">
                    <a16:rowId xmlns:a16="http://schemas.microsoft.com/office/drawing/2014/main" val="10000"/>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Full</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tenure</a:t>
                      </a:r>
                      <a:r>
                        <a:rPr lang="hr-HR" sz="2800" dirty="0">
                          <a:solidFill>
                            <a:schemeClr val="bg1"/>
                          </a:solidFill>
                          <a:latin typeface="+mn-lt"/>
                          <a:ea typeface="Times New Roman"/>
                          <a:cs typeface="Times New Roman"/>
                        </a:rPr>
                        <a:t>)</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en-US" sz="2800" dirty="0">
                          <a:solidFill>
                            <a:schemeClr val="tx1"/>
                          </a:solidFill>
                          <a:latin typeface="+mn-lt"/>
                          <a:ea typeface="Calibri"/>
                          <a:cs typeface="Times New Roman"/>
                        </a:rPr>
                        <a:t>10</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a:solidFill>
                            <a:schemeClr val="tx1"/>
                          </a:solidFill>
                          <a:latin typeface="+mn-lt"/>
                          <a:ea typeface="Times New Roman"/>
                          <a:cs typeface="Times New Roman"/>
                        </a:rPr>
                        <a:t>37</a:t>
                      </a:r>
                      <a:endParaRPr lang="hr-HR" sz="280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1"/>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Associate</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en-US" sz="2800" dirty="0">
                          <a:solidFill>
                            <a:schemeClr val="tx1"/>
                          </a:solidFill>
                          <a:latin typeface="+mn-lt"/>
                          <a:ea typeface="Calibri"/>
                          <a:cs typeface="Times New Roman"/>
                        </a:rPr>
                        <a:t>22</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a:solidFill>
                            <a:schemeClr val="tx1"/>
                          </a:solidFill>
                          <a:latin typeface="+mn-lt"/>
                          <a:ea typeface="Times New Roman"/>
                          <a:cs typeface="Times New Roman"/>
                        </a:rPr>
                        <a:t>22</a:t>
                      </a:r>
                      <a:endParaRPr lang="hr-HR" sz="280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2"/>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Assistant</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3</a:t>
                      </a:r>
                      <a:r>
                        <a:rPr lang="en-US" sz="2800" dirty="0">
                          <a:solidFill>
                            <a:schemeClr val="tx1"/>
                          </a:solidFill>
                          <a:latin typeface="+mn-lt"/>
                          <a:ea typeface="Times New Roman"/>
                          <a:cs typeface="Times New Roman"/>
                        </a:rPr>
                        <a:t>8</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49</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3"/>
                  </a:ext>
                </a:extLst>
              </a:tr>
              <a:tr h="485482">
                <a:tc>
                  <a:txBody>
                    <a:bodyPr/>
                    <a:lstStyle/>
                    <a:p>
                      <a:pPr>
                        <a:lnSpc>
                          <a:spcPct val="115000"/>
                        </a:lnSpc>
                        <a:spcAft>
                          <a:spcPts val="0"/>
                        </a:spcAft>
                      </a:pPr>
                      <a:r>
                        <a:rPr lang="hr-HR" sz="2800" dirty="0">
                          <a:solidFill>
                            <a:schemeClr val="bg1"/>
                          </a:solidFill>
                          <a:latin typeface="+mn-lt"/>
                          <a:ea typeface="Times New Roman"/>
                          <a:cs typeface="Times New Roman"/>
                        </a:rPr>
                        <a:t>Senior </a:t>
                      </a:r>
                      <a:r>
                        <a:rPr lang="hr-HR" sz="2800" dirty="0" err="1">
                          <a:solidFill>
                            <a:schemeClr val="bg1"/>
                          </a:solidFill>
                          <a:latin typeface="+mn-lt"/>
                          <a:ea typeface="Times New Roman"/>
                          <a:cs typeface="Times New Roman"/>
                        </a:rPr>
                        <a:t>assistants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79</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79</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4"/>
                  </a:ext>
                </a:extLst>
              </a:tr>
              <a:tr h="540617">
                <a:tc>
                  <a:txBody>
                    <a:bodyPr/>
                    <a:lstStyle/>
                    <a:p>
                      <a:pPr>
                        <a:lnSpc>
                          <a:spcPct val="115000"/>
                        </a:lnSpc>
                        <a:spcAft>
                          <a:spcPts val="0"/>
                        </a:spcAft>
                      </a:pPr>
                      <a:r>
                        <a:rPr lang="hr-HR" sz="2800" dirty="0" err="1">
                          <a:solidFill>
                            <a:schemeClr val="bg1"/>
                          </a:solidFill>
                          <a:latin typeface="+mn-lt"/>
                          <a:ea typeface="Times New Roman"/>
                          <a:cs typeface="Times New Roman"/>
                        </a:rPr>
                        <a:t>Asistants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en-US" sz="2800" dirty="0">
                          <a:solidFill>
                            <a:schemeClr val="tx1"/>
                          </a:solidFill>
                          <a:latin typeface="+mn-lt"/>
                          <a:ea typeface="Calibri"/>
                          <a:cs typeface="Times New Roman"/>
                        </a:rPr>
                        <a:t>40</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37</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5"/>
                  </a:ext>
                </a:extLst>
              </a:tr>
              <a:tr h="485482">
                <a:tc>
                  <a:txBody>
                    <a:bodyPr/>
                    <a:lstStyle/>
                    <a:p>
                      <a:pPr>
                        <a:lnSpc>
                          <a:spcPct val="115000"/>
                        </a:lnSpc>
                        <a:spcAft>
                          <a:spcPts val="0"/>
                        </a:spcAft>
                      </a:pPr>
                      <a:r>
                        <a:rPr lang="hr-HR" sz="2800" b="1" dirty="0">
                          <a:solidFill>
                            <a:schemeClr val="bg1"/>
                          </a:solidFill>
                          <a:latin typeface="+mn-lt"/>
                          <a:ea typeface="Times New Roman"/>
                          <a:cs typeface="Times New Roman"/>
                        </a:rPr>
                        <a:t>Total</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b="1" dirty="0">
                          <a:solidFill>
                            <a:schemeClr val="tx1"/>
                          </a:solidFill>
                          <a:latin typeface="+mn-lt"/>
                          <a:ea typeface="Times New Roman"/>
                          <a:cs typeface="Times New Roman"/>
                        </a:rPr>
                        <a:t>1</a:t>
                      </a:r>
                      <a:r>
                        <a:rPr lang="en-US" sz="2800" b="1" dirty="0">
                          <a:solidFill>
                            <a:schemeClr val="tx1"/>
                          </a:solidFill>
                          <a:latin typeface="+mn-lt"/>
                          <a:ea typeface="Times New Roman"/>
                          <a:cs typeface="Times New Roman"/>
                        </a:rPr>
                        <a:t>89</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b="1" dirty="0">
                          <a:solidFill>
                            <a:schemeClr val="tx1"/>
                          </a:solidFill>
                          <a:latin typeface="+mn-lt"/>
                          <a:ea typeface="Times New Roman"/>
                          <a:cs typeface="Times New Roman"/>
                        </a:rPr>
                        <a:t>224</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6"/>
                  </a:ext>
                </a:extLst>
              </a:tr>
            </a:tbl>
          </a:graphicData>
        </a:graphic>
      </p:graphicFrame>
      <p:sp>
        <p:nvSpPr>
          <p:cNvPr id="3" name="TextBox 2"/>
          <p:cNvSpPr txBox="1"/>
          <p:nvPr/>
        </p:nvSpPr>
        <p:spPr>
          <a:xfrm>
            <a:off x="411892" y="5579457"/>
            <a:ext cx="1727845" cy="369332"/>
          </a:xfrm>
          <a:prstGeom prst="rect">
            <a:avLst/>
          </a:prstGeom>
          <a:noFill/>
        </p:spPr>
        <p:txBody>
          <a:bodyPr wrap="none" rtlCol="0">
            <a:spAutoFit/>
          </a:bodyPr>
          <a:lstStyle/>
          <a:p>
            <a:r>
              <a:rPr lang="en-US" b="1" dirty="0"/>
              <a:t>36 Departments</a:t>
            </a:r>
          </a:p>
        </p:txBody>
      </p:sp>
      <p:pic>
        <p:nvPicPr>
          <p:cNvPr id="4" name="Picture 3">
            <a:extLst>
              <a:ext uri="{FF2B5EF4-FFF2-40B4-BE49-F238E27FC236}">
                <a16:creationId xmlns:a16="http://schemas.microsoft.com/office/drawing/2014/main" id="{043B0FF1-DE5A-C50F-B1B3-FE817D7C36F2}"/>
              </a:ext>
            </a:extLst>
          </p:cNvPr>
          <p:cNvPicPr>
            <a:picLocks noChangeAspect="1"/>
          </p:cNvPicPr>
          <p:nvPr/>
        </p:nvPicPr>
        <p:blipFill>
          <a:blip r:embed="rId4"/>
          <a:stretch>
            <a:fillRect/>
          </a:stretch>
        </p:blipFill>
        <p:spPr>
          <a:xfrm>
            <a:off x="5641145" y="5886188"/>
            <a:ext cx="4188335" cy="957743"/>
          </a:xfrm>
          <a:prstGeom prst="rect">
            <a:avLst/>
          </a:prstGeom>
        </p:spPr>
      </p:pic>
    </p:spTree>
    <p:extLst>
      <p:ext uri="{BB962C8B-B14F-4D97-AF65-F5344CB8AC3E}">
        <p14:creationId xmlns:p14="http://schemas.microsoft.com/office/powerpoint/2010/main" val="31011146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849</TotalTime>
  <Words>653</Words>
  <Application>Microsoft Macintosh PowerPoint</Application>
  <PresentationFormat>Widescreen</PresentationFormat>
  <Paragraphs>122</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Google Sans</vt:lpstr>
      <vt:lpstr>Trebuchet MS</vt:lpstr>
      <vt:lpstr>Office Theme</vt:lpstr>
      <vt:lpstr>International cooperation and research projects of the School of Medicine University of Mostar</vt:lpstr>
      <vt:lpstr>PowerPoint Presentation</vt:lpstr>
      <vt:lpstr>PowerPoint Presentation</vt:lpstr>
      <vt:lpstr>PowerPoint Presentation</vt:lpstr>
      <vt:lpstr>Teaching bases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Acknowledgement and disclaimer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MEFMO</dc:creator>
  <cp:lastModifiedBy>Katarina Vukojević</cp:lastModifiedBy>
  <cp:revision>75</cp:revision>
  <dcterms:created xsi:type="dcterms:W3CDTF">2018-03-23T18:32:38Z</dcterms:created>
  <dcterms:modified xsi:type="dcterms:W3CDTF">2024-04-03T08:19:40Z</dcterms:modified>
</cp:coreProperties>
</file>