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11"/>
  </p:notesMasterIdLst>
  <p:handoutMasterIdLst>
    <p:handoutMasterId r:id="rId12"/>
  </p:handoutMasterIdLst>
  <p:sldIdLst>
    <p:sldId id="261" r:id="rId3"/>
    <p:sldId id="268" r:id="rId4"/>
    <p:sldId id="269" r:id="rId5"/>
    <p:sldId id="270" r:id="rId6"/>
    <p:sldId id="271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D5D"/>
    <a:srgbClr val="DCE7F0"/>
    <a:srgbClr val="1D8DB0"/>
    <a:srgbClr val="005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59" autoAdjust="0"/>
    <p:restoredTop sz="94652"/>
  </p:normalViewPr>
  <p:slideViewPr>
    <p:cSldViewPr snapToGrid="0" snapToObjects="1">
      <p:cViewPr varScale="1">
        <p:scale>
          <a:sx n="104" d="100"/>
          <a:sy n="104" d="100"/>
        </p:scale>
        <p:origin x="126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301834"/>
            <a:ext cx="6096524" cy="3802964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353B4D9-608B-4A7E-9F44-63B5BA3716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0000" y="360000"/>
            <a:ext cx="2962662" cy="94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pic>
        <p:nvPicPr>
          <p:cNvPr id="10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A48F634-9304-455D-B05C-BE8EFFBB22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0000" y="360000"/>
            <a:ext cx="2962662" cy="94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7081-D270-4FBF-AE40-A52D674243CC}" type="datetime1">
              <a:rPr lang="nl-BE" smtClean="0"/>
              <a:t>19/06/2023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Faculteit, departement, dienst …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415A-EEF6-439C-A913-189A8C067023}" type="datetime1">
              <a:rPr lang="nl-BE" smtClean="0"/>
              <a:t>19/06/2023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Faculteit, departement, dienst …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DF125-8D2F-407C-A946-0B214A077F46}" type="datetime1">
              <a:rPr lang="nl-BE" smtClean="0"/>
              <a:t>19/06/2023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Faculteit, departement, dienst …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66779-A426-4C6E-B33F-12BA9B572EC4}" type="datetime1">
              <a:rPr lang="nl-BE" smtClean="0"/>
              <a:t>19/06/2023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Faculteit, departement, dienst …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DF61B-1080-4D20-8EAC-F5AC55182461}" type="datetime1">
              <a:rPr lang="nl-BE" smtClean="0"/>
              <a:t>19/06/2023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Faculteit, departement, dienst …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4F625-24B7-4F40-98BC-AFA043082CE9}" type="datetime1">
              <a:rPr lang="nl-BE" smtClean="0"/>
              <a:t>19/06/2023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Faculteit, departement, dienst …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342B6-1303-46D4-9581-5E95FC0B22E4}" type="datetime1">
              <a:rPr lang="nl-BE" smtClean="0"/>
              <a:t>19/06/2023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Faculteit, departement, dienst …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3976-FDFC-4D8C-ACD3-BCE6A597C36A}" type="datetime1">
              <a:rPr lang="nl-BE" smtClean="0"/>
              <a:t>19/06/2023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Faculteit, departement, dienst …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FEA79-DE61-4EF0-8C65-B83CEE2687EB}" type="datetime1">
              <a:rPr lang="nl-BE" smtClean="0"/>
              <a:t>19/06/2023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Faculteit, departement, dienst …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EC5B9-2DE2-43DC-AAE2-5679419BAC4A}" type="datetime1">
              <a:rPr lang="nl-BE" smtClean="0"/>
              <a:t>19/06/2023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Faculteit, departement, dienst …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BB46EC33-4D1A-4426-91DF-270C2E654CCE}" type="datetime1">
              <a:rPr lang="nl-BE" smtClean="0"/>
              <a:t>19/06/2023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842634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 dirty="0"/>
              <a:t>Faculteit, departement, dienst …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16A2FFA-59F9-492D-AF1E-A2F0414F5115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876234" y="6349455"/>
            <a:ext cx="1149837" cy="36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48C250A7-EEA6-4BD5-AB95-D7BF57F3506B}" type="datetime1">
              <a:rPr lang="nl-BE" smtClean="0"/>
              <a:t>19/06/2023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842634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 dirty="0"/>
              <a:t>Faculteit, departement, dienst …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00E25E4-1B21-4F5C-9E0C-F9AF58B2D96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876234" y="6349455"/>
            <a:ext cx="1149837" cy="36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575999" y="1301834"/>
            <a:ext cx="11040002" cy="3802964"/>
          </a:xfrm>
        </p:spPr>
        <p:txBody>
          <a:bodyPr/>
          <a:lstStyle/>
          <a:p>
            <a:r>
              <a:rPr lang="nl-NL" dirty="0"/>
              <a:t>BIOSINT </a:t>
            </a:r>
            <a:br>
              <a:rPr lang="nl-NL" dirty="0"/>
            </a:br>
            <a:r>
              <a:rPr lang="nl-NL" dirty="0"/>
              <a:t>INTERNATIONALISATION STRATEGY</a:t>
            </a:r>
            <a:br>
              <a:rPr lang="nl-NL" dirty="0"/>
            </a:br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7AF7ABF6-5508-48C6-95C7-E8F7068951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460" y="5147373"/>
            <a:ext cx="1698716" cy="1362706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CA8ACFD1-ABB6-4EAA-9683-E198CFA762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8858" y="5276856"/>
            <a:ext cx="2857143" cy="704762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7AA2C05B-F31A-4BCB-9C1E-B5E9204187F3}"/>
              </a:ext>
            </a:extLst>
          </p:cNvPr>
          <p:cNvSpPr/>
          <p:nvPr/>
        </p:nvSpPr>
        <p:spPr>
          <a:xfrm>
            <a:off x="147783" y="5048334"/>
            <a:ext cx="657667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/>
              <a:t>Erasmus+ KA2 Capacity Building in the field of Higher Education</a:t>
            </a:r>
          </a:p>
          <a:p>
            <a:r>
              <a:rPr lang="en-US" sz="1500" dirty="0"/>
              <a:t>Strengthening capacities and digital competences in biomedical education through internationalization at home BIOSINT</a:t>
            </a:r>
          </a:p>
          <a:p>
            <a:r>
              <a:rPr lang="en-US" sz="1500" dirty="0"/>
              <a:t>101082863-BIOSINT-ERASMUS-EDU-2022-CBHE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FD170FB1-FEC7-4A52-968B-41889737CCD8}"/>
              </a:ext>
            </a:extLst>
          </p:cNvPr>
          <p:cNvSpPr/>
          <p:nvPr/>
        </p:nvSpPr>
        <p:spPr>
          <a:xfrm>
            <a:off x="119550" y="6510079"/>
            <a:ext cx="1169323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" indent="-1270">
              <a:spcAft>
                <a:spcPts val="0"/>
              </a:spcAft>
            </a:pPr>
            <a:r>
              <a:rPr lang="en-US" sz="1000" i="1" dirty="0">
                <a:latin typeface="Calibri" panose="020F0502020204030204" pitchFamily="34" charset="0"/>
                <a:ea typeface="Calibri" panose="020F0502020204030204" pitchFamily="34" charset="0"/>
              </a:rPr>
              <a:t>"This project has been funded with support from the European Commission. This publication [communication] reflects the views only of the author, and the Commission cannot be held responsible for any use which may be made of the information contained therein"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ijdelijke aanduiding voor inhoud 5">
            <a:extLst>
              <a:ext uri="{FF2B5EF4-FFF2-40B4-BE49-F238E27FC236}">
                <a16:creationId xmlns:a16="http://schemas.microsoft.com/office/drawing/2014/main" id="{8D9DFB93-9A93-4A58-9515-0028CAF9CB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8026805"/>
              </p:ext>
            </p:extLst>
          </p:nvPr>
        </p:nvGraphicFramePr>
        <p:xfrm>
          <a:off x="437357" y="250086"/>
          <a:ext cx="11192485" cy="6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92485">
                  <a:extLst>
                    <a:ext uri="{9D8B030D-6E8A-4147-A177-3AD203B41FA5}">
                      <a16:colId xmlns:a16="http://schemas.microsoft.com/office/drawing/2014/main" val="468346867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Strategic target 1: offer an international experience for all students during their study programme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0283211"/>
                  </a:ext>
                </a:extLst>
              </a:tr>
            </a:tbl>
          </a:graphicData>
        </a:graphic>
      </p:graphicFrame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405B353-B47E-4640-A896-FA1D1424E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err="1"/>
              <a:t>Faculty</a:t>
            </a:r>
            <a:r>
              <a:rPr lang="nl-NL" dirty="0"/>
              <a:t> of Engineering Technology – Campus </a:t>
            </a:r>
            <a:r>
              <a:rPr lang="nl-NL" dirty="0" err="1"/>
              <a:t>Ghent</a:t>
            </a:r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2932BA-139F-491A-9619-9CA6951D0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D701398E-8912-4780-BFAD-905738A899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7661"/>
          <a:stretch/>
        </p:blipFill>
        <p:spPr>
          <a:xfrm>
            <a:off x="1046748" y="814718"/>
            <a:ext cx="6087978" cy="5851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797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3E22B29D-AA4A-4A07-B655-59D1657A47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8380" y="1652907"/>
            <a:ext cx="6856840" cy="3460431"/>
          </a:xfrm>
          <a:prstGeom prst="rect">
            <a:avLst/>
          </a:prstGeo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9E53CB2-EA1F-4B25-871C-F178E53E5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err="1"/>
              <a:t>Faculty</a:t>
            </a:r>
            <a:r>
              <a:rPr lang="nl-NL" dirty="0"/>
              <a:t> of Engineering Technology – Campus </a:t>
            </a:r>
            <a:r>
              <a:rPr lang="nl-NL" dirty="0" err="1"/>
              <a:t>Ghent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3F900FD-F76C-4966-8222-E8E179FDB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74D013F8-51B2-4990-90F4-E51BE0503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697" y="124777"/>
            <a:ext cx="11229805" cy="688908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57913B3D-C52E-4D1D-ADFC-D1D537A789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9175" y="1098849"/>
            <a:ext cx="6856045" cy="96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842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B16EF6F-4EEB-42CE-AD39-9D92C612E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err="1"/>
              <a:t>Faculty</a:t>
            </a:r>
            <a:r>
              <a:rPr lang="nl-NL" dirty="0"/>
              <a:t> of Engineering Technology – Campus </a:t>
            </a:r>
            <a:r>
              <a:rPr lang="nl-NL" dirty="0" err="1"/>
              <a:t>Ghent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3DC40D7-C6C0-44F1-AAC6-B0635D7A4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graphicFrame>
        <p:nvGraphicFramePr>
          <p:cNvPr id="9" name="Tijdelijke aanduiding voor inhoud 8">
            <a:extLst>
              <a:ext uri="{FF2B5EF4-FFF2-40B4-BE49-F238E27FC236}">
                <a16:creationId xmlns:a16="http://schemas.microsoft.com/office/drawing/2014/main" id="{8F8936F5-BE3C-4A3A-A459-DF73046229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3742189"/>
              </p:ext>
            </p:extLst>
          </p:nvPr>
        </p:nvGraphicFramePr>
        <p:xfrm>
          <a:off x="574800" y="198842"/>
          <a:ext cx="10717200" cy="372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7200">
                  <a:extLst>
                    <a:ext uri="{9D8B030D-6E8A-4147-A177-3AD203B41FA5}">
                      <a16:colId xmlns:a16="http://schemas.microsoft.com/office/drawing/2014/main" val="1061706274"/>
                    </a:ext>
                  </a:extLst>
                </a:gridCol>
              </a:tblGrid>
              <a:tr h="3727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Strategic target 2:  involve all staff members actively in  internationalisation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3374939"/>
                  </a:ext>
                </a:extLst>
              </a:tr>
            </a:tbl>
          </a:graphicData>
        </a:graphic>
      </p:graphicFrame>
      <p:graphicFrame>
        <p:nvGraphicFramePr>
          <p:cNvPr id="10" name="Tabel 9">
            <a:extLst>
              <a:ext uri="{FF2B5EF4-FFF2-40B4-BE49-F238E27FC236}">
                <a16:creationId xmlns:a16="http://schemas.microsoft.com/office/drawing/2014/main" id="{1174B4FE-36CF-484B-A66E-683941776E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678411"/>
              </p:ext>
            </p:extLst>
          </p:nvPr>
        </p:nvGraphicFramePr>
        <p:xfrm>
          <a:off x="576000" y="762000"/>
          <a:ext cx="7990484" cy="5285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6453">
                  <a:extLst>
                    <a:ext uri="{9D8B030D-6E8A-4147-A177-3AD203B41FA5}">
                      <a16:colId xmlns:a16="http://schemas.microsoft.com/office/drawing/2014/main" val="287054363"/>
                    </a:ext>
                  </a:extLst>
                </a:gridCol>
                <a:gridCol w="2893290">
                  <a:extLst>
                    <a:ext uri="{9D8B030D-6E8A-4147-A177-3AD203B41FA5}">
                      <a16:colId xmlns:a16="http://schemas.microsoft.com/office/drawing/2014/main" val="4188587848"/>
                    </a:ext>
                  </a:extLst>
                </a:gridCol>
                <a:gridCol w="2590741">
                  <a:extLst>
                    <a:ext uri="{9D8B030D-6E8A-4147-A177-3AD203B41FA5}">
                      <a16:colId xmlns:a16="http://schemas.microsoft.com/office/drawing/2014/main" val="3746608136"/>
                    </a:ext>
                  </a:extLst>
                </a:gridCol>
              </a:tblGrid>
              <a:tr h="5396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BE" sz="1100">
                          <a:effectLst/>
                        </a:rPr>
                        <a:t>Strategic objective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BE" sz="1100">
                          <a:effectLst/>
                        </a:rPr>
                        <a:t>Action points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Output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170" marR="90170" marT="46990" marB="46990" anchor="ctr"/>
                </a:tc>
                <a:extLst>
                  <a:ext uri="{0D108BD9-81ED-4DB2-BD59-A6C34878D82A}">
                    <a16:rowId xmlns:a16="http://schemas.microsoft.com/office/drawing/2014/main" val="3258428491"/>
                  </a:ext>
                </a:extLst>
              </a:tr>
              <a:tr h="1121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20% of our staff participates in an international mobility annually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Has been achieved (indicator 4), no further concrete actions needed (but this indicator will still be measured)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Internationally mobile staff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170" marR="90170" marT="46990" marB="46990"/>
                </a:tc>
                <a:extLst>
                  <a:ext uri="{0D108BD9-81ED-4DB2-BD59-A6C34878D82A}">
                    <a16:rowId xmlns:a16="http://schemas.microsoft.com/office/drawing/2014/main" val="3878633630"/>
                  </a:ext>
                </a:extLst>
              </a:tr>
              <a:tr h="11254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Sufficient language attestation for English language teaching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C1 language levels – ongoing operation for international programmes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All permanent staff in international programmes achieves the required language attestation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170" marR="90170" marT="46990" marB="46990"/>
                </a:tc>
                <a:extLst>
                  <a:ext uri="{0D108BD9-81ED-4DB2-BD59-A6C34878D82A}">
                    <a16:rowId xmlns:a16="http://schemas.microsoft.com/office/drawing/2014/main" val="571472099"/>
                  </a:ext>
                </a:extLst>
              </a:tr>
              <a:tr h="1625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Validation of international engagement in the staff member’s professional career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Negotiations with faculty doctoral committee and university evaluation committees for validation of international engagement in evaluation schemes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International engagement is better recognized and rewarded in staff appointment and promotion 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170" marR="90170" marT="46990" marB="46990"/>
                </a:tc>
                <a:extLst>
                  <a:ext uri="{0D108BD9-81ED-4DB2-BD59-A6C34878D82A}">
                    <a16:rowId xmlns:a16="http://schemas.microsoft.com/office/drawing/2014/main" val="256131574"/>
                  </a:ext>
                </a:extLst>
              </a:tr>
              <a:tr h="8738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Support for integration of international staff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Set up actions for international staff (onboarding new colleagues)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Develop a variety of support measures for international staff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170" marR="90170" marT="46990" marB="46990"/>
                </a:tc>
                <a:extLst>
                  <a:ext uri="{0D108BD9-81ED-4DB2-BD59-A6C34878D82A}">
                    <a16:rowId xmlns:a16="http://schemas.microsoft.com/office/drawing/2014/main" val="32482763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7772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ijdelijke aanduiding voor inhoud 5">
            <a:extLst>
              <a:ext uri="{FF2B5EF4-FFF2-40B4-BE49-F238E27FC236}">
                <a16:creationId xmlns:a16="http://schemas.microsoft.com/office/drawing/2014/main" id="{889BCA3C-A24C-4E5F-AD1B-DEBF322D6C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5541244"/>
              </p:ext>
            </p:extLst>
          </p:nvPr>
        </p:nvGraphicFramePr>
        <p:xfrm>
          <a:off x="293663" y="266033"/>
          <a:ext cx="10053496" cy="372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53496">
                  <a:extLst>
                    <a:ext uri="{9D8B030D-6E8A-4147-A177-3AD203B41FA5}">
                      <a16:colId xmlns:a16="http://schemas.microsoft.com/office/drawing/2014/main" val="2937960039"/>
                    </a:ext>
                  </a:extLst>
                </a:gridCol>
              </a:tblGrid>
              <a:tr h="3727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Strategic target 3:  the faculty provides the framework, means, agreements and procedures for internationalisation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0733780"/>
                  </a:ext>
                </a:extLst>
              </a:tr>
            </a:tbl>
          </a:graphicData>
        </a:graphic>
      </p:graphicFrame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CB3B49B-1552-4006-A816-EEAA19322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err="1"/>
              <a:t>Faculty</a:t>
            </a:r>
            <a:r>
              <a:rPr lang="nl-NL" dirty="0"/>
              <a:t> of Engineering Technology – Campus </a:t>
            </a:r>
            <a:r>
              <a:rPr lang="nl-NL" dirty="0" err="1"/>
              <a:t>Ghent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5268E03-C51F-4576-825A-886932A4B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graphicFrame>
        <p:nvGraphicFramePr>
          <p:cNvPr id="8" name="Tabel 7">
            <a:extLst>
              <a:ext uri="{FF2B5EF4-FFF2-40B4-BE49-F238E27FC236}">
                <a16:creationId xmlns:a16="http://schemas.microsoft.com/office/drawing/2014/main" id="{215D1489-36F5-4818-9B01-0C71FCE95B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692329"/>
              </p:ext>
            </p:extLst>
          </p:nvPr>
        </p:nvGraphicFramePr>
        <p:xfrm>
          <a:off x="900000" y="1349916"/>
          <a:ext cx="6275735" cy="52420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8571">
                  <a:extLst>
                    <a:ext uri="{9D8B030D-6E8A-4147-A177-3AD203B41FA5}">
                      <a16:colId xmlns:a16="http://schemas.microsoft.com/office/drawing/2014/main" val="3159564207"/>
                    </a:ext>
                  </a:extLst>
                </a:gridCol>
                <a:gridCol w="2272393">
                  <a:extLst>
                    <a:ext uri="{9D8B030D-6E8A-4147-A177-3AD203B41FA5}">
                      <a16:colId xmlns:a16="http://schemas.microsoft.com/office/drawing/2014/main" val="3702970616"/>
                    </a:ext>
                  </a:extLst>
                </a:gridCol>
                <a:gridCol w="2034771">
                  <a:extLst>
                    <a:ext uri="{9D8B030D-6E8A-4147-A177-3AD203B41FA5}">
                      <a16:colId xmlns:a16="http://schemas.microsoft.com/office/drawing/2014/main" val="2056892468"/>
                    </a:ext>
                  </a:extLst>
                </a:gridCol>
              </a:tblGrid>
              <a:tr h="20358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All students in FET receive equal opportunities for participation in international activities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effectLst/>
                        </a:rPr>
                        <a:t>Guarantee an equal level of support for students on all campuses (capacity building where needed)</a:t>
                      </a:r>
                      <a:endParaRPr lang="en-US" sz="10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effectLst/>
                        </a:rPr>
                        <a:t>Organisation function design concerning internationalisation (OFD) is ongoing 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All students in FET receive equal opportunities for participation in international activities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170" marR="90170" marT="46990" marB="46990"/>
                </a:tc>
                <a:extLst>
                  <a:ext uri="{0D108BD9-81ED-4DB2-BD59-A6C34878D82A}">
                    <a16:rowId xmlns:a16="http://schemas.microsoft.com/office/drawing/2014/main" val="3955308086"/>
                  </a:ext>
                </a:extLst>
              </a:tr>
              <a:tr h="3206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Monitor international levels of achievements with a set of indicators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100">
                          <a:effectLst/>
                        </a:rPr>
                        <a:t>Annual measurement of performance indicators </a:t>
                      </a:r>
                      <a:endParaRPr lang="en-US" sz="10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100">
                          <a:effectLst/>
                        </a:rPr>
                        <a:t>8 indicators have been measured since 2015 :</a:t>
                      </a:r>
                      <a:endParaRPr lang="en-US" sz="10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100">
                          <a:effectLst/>
                        </a:rPr>
                        <a:t>Outgoing exchange students</a:t>
                      </a:r>
                      <a:endParaRPr lang="en-US" sz="10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100">
                          <a:effectLst/>
                        </a:rPr>
                        <a:t>Incoming exchange students</a:t>
                      </a:r>
                      <a:endParaRPr lang="en-US" sz="10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100">
                          <a:effectLst/>
                        </a:rPr>
                        <a:t>International students</a:t>
                      </a:r>
                      <a:endParaRPr lang="en-US" sz="10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100">
                          <a:effectLst/>
                        </a:rPr>
                        <a:t>Outgoing staff </a:t>
                      </a:r>
                      <a:endParaRPr lang="en-US" sz="10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100">
                          <a:effectLst/>
                        </a:rPr>
                        <a:t>International staff @ FET</a:t>
                      </a:r>
                      <a:endParaRPr lang="en-US" sz="10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100">
                          <a:effectLst/>
                        </a:rPr>
                        <a:t>International educational projects (list)</a:t>
                      </a:r>
                      <a:endParaRPr lang="en-US" sz="10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100">
                          <a:effectLst/>
                        </a:rPr>
                        <a:t>I@H activities</a:t>
                      </a:r>
                      <a:r>
                        <a:rPr lang="en-GB" sz="1100" baseline="30000">
                          <a:effectLst/>
                        </a:rPr>
                        <a:t>1</a:t>
                      </a:r>
                      <a:r>
                        <a:rPr lang="en-GB" sz="1100">
                          <a:effectLst/>
                        </a:rPr>
                        <a:t> (list)</a:t>
                      </a:r>
                      <a:endParaRPr lang="en-US" sz="10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100">
                          <a:effectLst/>
                        </a:rPr>
                        <a:t>International agreements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8 international indicators are in use and provide a basis for an evidence based international policy</a:t>
                      </a:r>
                      <a:endParaRPr lang="en-US" sz="1100" dirty="0">
                        <a:effectLst/>
                      </a:endParaRPr>
                    </a:p>
                    <a:p>
                      <a:pPr marL="457200" indent="-22860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170" marR="90170" marT="46990" marB="46990"/>
                </a:tc>
                <a:extLst>
                  <a:ext uri="{0D108BD9-81ED-4DB2-BD59-A6C34878D82A}">
                    <a16:rowId xmlns:a16="http://schemas.microsoft.com/office/drawing/2014/main" val="2714959773"/>
                  </a:ext>
                </a:extLst>
              </a:tr>
            </a:tbl>
          </a:graphicData>
        </a:graphic>
      </p:graphicFrame>
      <p:graphicFrame>
        <p:nvGraphicFramePr>
          <p:cNvPr id="9" name="Tabel 8">
            <a:extLst>
              <a:ext uri="{FF2B5EF4-FFF2-40B4-BE49-F238E27FC236}">
                <a16:creationId xmlns:a16="http://schemas.microsoft.com/office/drawing/2014/main" id="{DDF99146-710B-4456-B490-4DD6456D70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442800"/>
              </p:ext>
            </p:extLst>
          </p:nvPr>
        </p:nvGraphicFramePr>
        <p:xfrm>
          <a:off x="900001" y="695360"/>
          <a:ext cx="6483294" cy="559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678">
                  <a:extLst>
                    <a:ext uri="{9D8B030D-6E8A-4147-A177-3AD203B41FA5}">
                      <a16:colId xmlns:a16="http://schemas.microsoft.com/office/drawing/2014/main" val="3178209558"/>
                    </a:ext>
                  </a:extLst>
                </a:gridCol>
                <a:gridCol w="2347549">
                  <a:extLst>
                    <a:ext uri="{9D8B030D-6E8A-4147-A177-3AD203B41FA5}">
                      <a16:colId xmlns:a16="http://schemas.microsoft.com/office/drawing/2014/main" val="1692719791"/>
                    </a:ext>
                  </a:extLst>
                </a:gridCol>
                <a:gridCol w="2102067">
                  <a:extLst>
                    <a:ext uri="{9D8B030D-6E8A-4147-A177-3AD203B41FA5}">
                      <a16:colId xmlns:a16="http://schemas.microsoft.com/office/drawing/2014/main" val="1774890699"/>
                    </a:ext>
                  </a:extLst>
                </a:gridCol>
              </a:tblGrid>
              <a:tr h="5595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BE" sz="1100">
                          <a:effectLst/>
                        </a:rPr>
                        <a:t>Strategic objective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BE" sz="1100">
                          <a:effectLst/>
                        </a:rPr>
                        <a:t>Action points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Output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170" marR="90170" marT="46990" marB="46990" anchor="ctr"/>
                </a:tc>
                <a:extLst>
                  <a:ext uri="{0D108BD9-81ED-4DB2-BD59-A6C34878D82A}">
                    <a16:rowId xmlns:a16="http://schemas.microsoft.com/office/drawing/2014/main" val="23527386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9710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ijdelijke aanduiding voor inhoud 5">
            <a:extLst>
              <a:ext uri="{FF2B5EF4-FFF2-40B4-BE49-F238E27FC236}">
                <a16:creationId xmlns:a16="http://schemas.microsoft.com/office/drawing/2014/main" id="{889BCA3C-A24C-4E5F-AD1B-DEBF322D6CA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93663" y="266033"/>
          <a:ext cx="10053496" cy="372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53496">
                  <a:extLst>
                    <a:ext uri="{9D8B030D-6E8A-4147-A177-3AD203B41FA5}">
                      <a16:colId xmlns:a16="http://schemas.microsoft.com/office/drawing/2014/main" val="2937960039"/>
                    </a:ext>
                  </a:extLst>
                </a:gridCol>
              </a:tblGrid>
              <a:tr h="3727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Strategic target 3:  the faculty provides the framework, means, agreements and procedures for internationalisation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0733780"/>
                  </a:ext>
                </a:extLst>
              </a:tr>
            </a:tbl>
          </a:graphicData>
        </a:graphic>
      </p:graphicFrame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CB3B49B-1552-4006-A816-EEAA19322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err="1"/>
              <a:t>Faculty</a:t>
            </a:r>
            <a:r>
              <a:rPr lang="nl-NL" dirty="0"/>
              <a:t> of Engineering Technology – Campus </a:t>
            </a:r>
            <a:r>
              <a:rPr lang="nl-NL" dirty="0" err="1"/>
              <a:t>Ghent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5268E03-C51F-4576-825A-886932A4B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7D77CB93-900E-4B1D-9961-59CF2063E4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062770"/>
              </p:ext>
            </p:extLst>
          </p:nvPr>
        </p:nvGraphicFramePr>
        <p:xfrm>
          <a:off x="1118682" y="1311450"/>
          <a:ext cx="5787956" cy="5420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65">
                  <a:extLst>
                    <a:ext uri="{9D8B030D-6E8A-4147-A177-3AD203B41FA5}">
                      <a16:colId xmlns:a16="http://schemas.microsoft.com/office/drawing/2014/main" val="1930751700"/>
                    </a:ext>
                  </a:extLst>
                </a:gridCol>
                <a:gridCol w="2095772">
                  <a:extLst>
                    <a:ext uri="{9D8B030D-6E8A-4147-A177-3AD203B41FA5}">
                      <a16:colId xmlns:a16="http://schemas.microsoft.com/office/drawing/2014/main" val="2972501284"/>
                    </a:ext>
                  </a:extLst>
                </a:gridCol>
                <a:gridCol w="1876619">
                  <a:extLst>
                    <a:ext uri="{9D8B030D-6E8A-4147-A177-3AD203B41FA5}">
                      <a16:colId xmlns:a16="http://schemas.microsoft.com/office/drawing/2014/main" val="14997100"/>
                    </a:ext>
                  </a:extLst>
                </a:gridCol>
              </a:tblGrid>
              <a:tr h="26838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effectLst/>
                        </a:rPr>
                        <a:t>Develop a partner policy plan with priority partners for course </a:t>
                      </a:r>
                      <a:r>
                        <a:rPr lang="en-GB" sz="1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packages</a:t>
                      </a:r>
                      <a:endParaRPr lang="en-US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242" marR="80242" marT="40121" marB="4012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The international partner policy plan will focus on several  categories of partners :</a:t>
                      </a:r>
                      <a:endParaRPr lang="en-US" sz="10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457200" algn="l"/>
                        </a:tabLst>
                      </a:pPr>
                      <a:r>
                        <a:rPr lang="en-GB" sz="1000">
                          <a:effectLst/>
                        </a:rPr>
                        <a:t>Priority partners for intensive collaboration and course packages</a:t>
                      </a:r>
                      <a:endParaRPr lang="en-US" sz="9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457200" algn="l"/>
                        </a:tabLst>
                      </a:pPr>
                      <a:r>
                        <a:rPr lang="en-GB" sz="1000">
                          <a:effectLst/>
                        </a:rPr>
                        <a:t>A qualitative network of partners for international dual-degree programmes</a:t>
                      </a:r>
                      <a:endParaRPr lang="en-US" sz="9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457200" algn="l"/>
                        </a:tabLst>
                      </a:pPr>
                      <a:r>
                        <a:rPr lang="en-GB" sz="1000">
                          <a:effectLst/>
                        </a:rPr>
                        <a:t>A comprehensive network of exchange partners within and outside the EU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42" marR="80242" marT="40121" marB="40121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GB" sz="1000" dirty="0">
                          <a:effectLst/>
                        </a:rPr>
                        <a:t>2021-2022 : renewal of all exchange agreements</a:t>
                      </a:r>
                      <a:endParaRPr lang="en-US" sz="9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GB" sz="1000" dirty="0">
                          <a:effectLst/>
                        </a:rPr>
                        <a:t>2021-2022 : set up an international course package for each POC</a:t>
                      </a:r>
                      <a:endParaRPr lang="en-US" sz="9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GB" sz="1000" dirty="0">
                          <a:effectLst/>
                        </a:rPr>
                        <a:t>Further development of a qualitative international network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9127" marR="79127" marT="41235" marB="41235"/>
                </a:tc>
                <a:extLst>
                  <a:ext uri="{0D108BD9-81ED-4DB2-BD59-A6C34878D82A}">
                    <a16:rowId xmlns:a16="http://schemas.microsoft.com/office/drawing/2014/main" val="2388456956"/>
                  </a:ext>
                </a:extLst>
              </a:tr>
              <a:tr h="27362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effectLst/>
                        </a:rPr>
                        <a:t>International benchmarking of our programmes and international networks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42" marR="80242" marT="40121" marB="40121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effectLst/>
                        </a:rPr>
                        <a:t>Participation in International networks is a working point (focus on existing networks in the SET group) </a:t>
                      </a:r>
                      <a:endParaRPr lang="en-US" sz="9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effectLst/>
                        </a:rPr>
                        <a:t>Cf. output international benchmarking meeting by </a:t>
                      </a:r>
                      <a:r>
                        <a:rPr lang="en-US" sz="1000" dirty="0">
                          <a:effectLst/>
                        </a:rPr>
                        <a:t>the FET work group </a:t>
                      </a:r>
                      <a:r>
                        <a:rPr lang="en-US" sz="1000" dirty="0" err="1">
                          <a:effectLst/>
                        </a:rPr>
                        <a:t>programme</a:t>
                      </a:r>
                      <a:r>
                        <a:rPr lang="en-US" sz="1000" dirty="0">
                          <a:effectLst/>
                        </a:rPr>
                        <a:t> reforms</a:t>
                      </a:r>
                      <a:endParaRPr lang="en-US" sz="900" dirty="0">
                        <a:effectLst/>
                      </a:endParaRPr>
                    </a:p>
                    <a:p>
                      <a:pPr marL="180340" indent="-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242" marR="80242" marT="40121" marB="40121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effectLst/>
                        </a:rPr>
                        <a:t>Exploring ways to offer 2-year master tracks for our (international) degree-seeking students and achieve international recognition of our (1-year master) programmes</a:t>
                      </a:r>
                      <a:endParaRPr lang="en-US" sz="9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effectLst/>
                        </a:rPr>
                        <a:t>More active participation in university networks (focusing on our profile), such as Cluster, …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9127" marR="79127" marT="41235" marB="41235"/>
                </a:tc>
                <a:extLst>
                  <a:ext uri="{0D108BD9-81ED-4DB2-BD59-A6C34878D82A}">
                    <a16:rowId xmlns:a16="http://schemas.microsoft.com/office/drawing/2014/main" val="755274274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8AB51A06-F4B3-4BAA-A2DF-F175228F4A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063346"/>
              </p:ext>
            </p:extLst>
          </p:nvPr>
        </p:nvGraphicFramePr>
        <p:xfrm>
          <a:off x="1118683" y="695360"/>
          <a:ext cx="5787956" cy="489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65">
                  <a:extLst>
                    <a:ext uri="{9D8B030D-6E8A-4147-A177-3AD203B41FA5}">
                      <a16:colId xmlns:a16="http://schemas.microsoft.com/office/drawing/2014/main" val="3178209558"/>
                    </a:ext>
                  </a:extLst>
                </a:gridCol>
                <a:gridCol w="2095773">
                  <a:extLst>
                    <a:ext uri="{9D8B030D-6E8A-4147-A177-3AD203B41FA5}">
                      <a16:colId xmlns:a16="http://schemas.microsoft.com/office/drawing/2014/main" val="1692719791"/>
                    </a:ext>
                  </a:extLst>
                </a:gridCol>
                <a:gridCol w="1876618">
                  <a:extLst>
                    <a:ext uri="{9D8B030D-6E8A-4147-A177-3AD203B41FA5}">
                      <a16:colId xmlns:a16="http://schemas.microsoft.com/office/drawing/2014/main" val="1774890699"/>
                    </a:ext>
                  </a:extLst>
                </a:gridCol>
              </a:tblGrid>
              <a:tr h="4896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BE" sz="1100" dirty="0">
                          <a:effectLst/>
                        </a:rPr>
                        <a:t>Strategic </a:t>
                      </a:r>
                      <a:r>
                        <a:rPr lang="nl-BE" sz="1100" dirty="0" err="1">
                          <a:effectLst/>
                        </a:rPr>
                        <a:t>objective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BE" sz="1100" dirty="0">
                          <a:effectLst/>
                        </a:rPr>
                        <a:t>Action points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Output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170" marR="90170" marT="46990" marB="46990" anchor="ctr"/>
                </a:tc>
                <a:extLst>
                  <a:ext uri="{0D108BD9-81ED-4DB2-BD59-A6C34878D82A}">
                    <a16:rowId xmlns:a16="http://schemas.microsoft.com/office/drawing/2014/main" val="23527386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202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ijdelijke aanduiding voor inhoud 5">
            <a:extLst>
              <a:ext uri="{FF2B5EF4-FFF2-40B4-BE49-F238E27FC236}">
                <a16:creationId xmlns:a16="http://schemas.microsoft.com/office/drawing/2014/main" id="{889BCA3C-A24C-4E5F-AD1B-DEBF322D6CA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93663" y="266033"/>
          <a:ext cx="10053496" cy="372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53496">
                  <a:extLst>
                    <a:ext uri="{9D8B030D-6E8A-4147-A177-3AD203B41FA5}">
                      <a16:colId xmlns:a16="http://schemas.microsoft.com/office/drawing/2014/main" val="2937960039"/>
                    </a:ext>
                  </a:extLst>
                </a:gridCol>
              </a:tblGrid>
              <a:tr h="3727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Strategic target 3:  the faculty provides the framework, means, agreements and procedures for internationalisation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0733780"/>
                  </a:ext>
                </a:extLst>
              </a:tr>
            </a:tbl>
          </a:graphicData>
        </a:graphic>
      </p:graphicFrame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CB3B49B-1552-4006-A816-EEAA19322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err="1"/>
              <a:t>Faculty</a:t>
            </a:r>
            <a:r>
              <a:rPr lang="nl-NL" dirty="0"/>
              <a:t> of Engineering Technology – Campus </a:t>
            </a:r>
            <a:r>
              <a:rPr lang="nl-NL" dirty="0" err="1"/>
              <a:t>Ghent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5268E03-C51F-4576-825A-886932A4B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D698544C-300E-434E-BC0A-0EC6A17525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951195"/>
              </p:ext>
            </p:extLst>
          </p:nvPr>
        </p:nvGraphicFramePr>
        <p:xfrm>
          <a:off x="900002" y="1702341"/>
          <a:ext cx="8056198" cy="4592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346">
                  <a:extLst>
                    <a:ext uri="{9D8B030D-6E8A-4147-A177-3AD203B41FA5}">
                      <a16:colId xmlns:a16="http://schemas.microsoft.com/office/drawing/2014/main" val="3059522264"/>
                    </a:ext>
                  </a:extLst>
                </a:gridCol>
                <a:gridCol w="3014013">
                  <a:extLst>
                    <a:ext uri="{9D8B030D-6E8A-4147-A177-3AD203B41FA5}">
                      <a16:colId xmlns:a16="http://schemas.microsoft.com/office/drawing/2014/main" val="3988899784"/>
                    </a:ext>
                  </a:extLst>
                </a:gridCol>
                <a:gridCol w="2698839">
                  <a:extLst>
                    <a:ext uri="{9D8B030D-6E8A-4147-A177-3AD203B41FA5}">
                      <a16:colId xmlns:a16="http://schemas.microsoft.com/office/drawing/2014/main" val="2159527616"/>
                    </a:ext>
                  </a:extLst>
                </a:gridCol>
              </a:tblGrid>
              <a:tr h="35629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Develop international communication plan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effectLst/>
                        </a:rPr>
                        <a:t>English websites and communication will be further upgraded and expanded</a:t>
                      </a:r>
                      <a:endParaRPr lang="en-US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effectLst/>
                        </a:rPr>
                        <a:t>PR materials for all English programmes</a:t>
                      </a:r>
                      <a:endParaRPr lang="en-US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effectLst/>
                        </a:rPr>
                        <a:t>Better communication to disseminate outputs of international contacts</a:t>
                      </a:r>
                      <a:endParaRPr lang="en-US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effectLst/>
                        </a:rPr>
                        <a:t>Set up better internal communication with different stakeholders (students, staff, other faculties)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170" marR="90170" marT="46990" marB="46990"/>
                </a:tc>
                <a:extLst>
                  <a:ext uri="{0D108BD9-81ED-4DB2-BD59-A6C34878D82A}">
                    <a16:rowId xmlns:a16="http://schemas.microsoft.com/office/drawing/2014/main" val="3646915918"/>
                  </a:ext>
                </a:extLst>
              </a:tr>
              <a:tr h="10292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Create a stronger connection between research and international mobility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Is ongoing, via master theses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Set up regular contact with the research departments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170" marR="90170" marT="46990" marB="46990"/>
                </a:tc>
                <a:extLst>
                  <a:ext uri="{0D108BD9-81ED-4DB2-BD59-A6C34878D82A}">
                    <a16:rowId xmlns:a16="http://schemas.microsoft.com/office/drawing/2014/main" val="1826499739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AE080CC3-2358-4C47-B530-FE9CF1B627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914812"/>
              </p:ext>
            </p:extLst>
          </p:nvPr>
        </p:nvGraphicFramePr>
        <p:xfrm>
          <a:off x="900001" y="695359"/>
          <a:ext cx="8056198" cy="822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7066">
                  <a:extLst>
                    <a:ext uri="{9D8B030D-6E8A-4147-A177-3AD203B41FA5}">
                      <a16:colId xmlns:a16="http://schemas.microsoft.com/office/drawing/2014/main" val="3178209558"/>
                    </a:ext>
                  </a:extLst>
                </a:gridCol>
                <a:gridCol w="2917085">
                  <a:extLst>
                    <a:ext uri="{9D8B030D-6E8A-4147-A177-3AD203B41FA5}">
                      <a16:colId xmlns:a16="http://schemas.microsoft.com/office/drawing/2014/main" val="1692719791"/>
                    </a:ext>
                  </a:extLst>
                </a:gridCol>
                <a:gridCol w="2612047">
                  <a:extLst>
                    <a:ext uri="{9D8B030D-6E8A-4147-A177-3AD203B41FA5}">
                      <a16:colId xmlns:a16="http://schemas.microsoft.com/office/drawing/2014/main" val="1774890699"/>
                    </a:ext>
                  </a:extLst>
                </a:gridCol>
              </a:tblGrid>
              <a:tr h="8221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BE" sz="1400" dirty="0">
                          <a:effectLst/>
                        </a:rPr>
                        <a:t>Strategic </a:t>
                      </a:r>
                      <a:r>
                        <a:rPr lang="nl-BE" sz="1400" dirty="0" err="1">
                          <a:effectLst/>
                        </a:rPr>
                        <a:t>objective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BE" sz="1400" dirty="0">
                          <a:effectLst/>
                        </a:rPr>
                        <a:t>Action points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Output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170" marR="90170" marT="46990" marB="46990" anchor="ctr"/>
                </a:tc>
                <a:extLst>
                  <a:ext uri="{0D108BD9-81ED-4DB2-BD59-A6C34878D82A}">
                    <a16:rowId xmlns:a16="http://schemas.microsoft.com/office/drawing/2014/main" val="23527386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7697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ijdelijke aanduiding voor inhoud 5">
            <a:extLst>
              <a:ext uri="{FF2B5EF4-FFF2-40B4-BE49-F238E27FC236}">
                <a16:creationId xmlns:a16="http://schemas.microsoft.com/office/drawing/2014/main" id="{D283E779-CE20-46F5-B22D-277C2AB2E5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2901656"/>
              </p:ext>
            </p:extLst>
          </p:nvPr>
        </p:nvGraphicFramePr>
        <p:xfrm>
          <a:off x="574799" y="220383"/>
          <a:ext cx="10693565" cy="53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93565">
                  <a:extLst>
                    <a:ext uri="{9D8B030D-6E8A-4147-A177-3AD203B41FA5}">
                      <a16:colId xmlns:a16="http://schemas.microsoft.com/office/drawing/2014/main" val="3867602722"/>
                    </a:ext>
                  </a:extLst>
                </a:gridCol>
              </a:tblGrid>
              <a:tr h="3727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Strategic target 4: FET engages to perform its societal role of internationalisation regarding sustainability, multiculturality and capacity building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3822047"/>
                  </a:ext>
                </a:extLst>
              </a:tr>
            </a:tbl>
          </a:graphicData>
        </a:graphic>
      </p:graphicFrame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F118A41-1A50-4120-BE26-4D07ACA2B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Faculteit, departement, dienst …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56D4D92-3752-45C7-A36C-B530AC182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graphicFrame>
        <p:nvGraphicFramePr>
          <p:cNvPr id="8" name="Tabel 7">
            <a:extLst>
              <a:ext uri="{FF2B5EF4-FFF2-40B4-BE49-F238E27FC236}">
                <a16:creationId xmlns:a16="http://schemas.microsoft.com/office/drawing/2014/main" id="{3632A59E-5C8C-4109-B19B-8482EBD21C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939055"/>
              </p:ext>
            </p:extLst>
          </p:nvPr>
        </p:nvGraphicFramePr>
        <p:xfrm>
          <a:off x="858298" y="789121"/>
          <a:ext cx="7255301" cy="54786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5841">
                  <a:extLst>
                    <a:ext uri="{9D8B030D-6E8A-4147-A177-3AD203B41FA5}">
                      <a16:colId xmlns:a16="http://schemas.microsoft.com/office/drawing/2014/main" val="1898816383"/>
                    </a:ext>
                  </a:extLst>
                </a:gridCol>
                <a:gridCol w="2869497">
                  <a:extLst>
                    <a:ext uri="{9D8B030D-6E8A-4147-A177-3AD203B41FA5}">
                      <a16:colId xmlns:a16="http://schemas.microsoft.com/office/drawing/2014/main" val="2718136187"/>
                    </a:ext>
                  </a:extLst>
                </a:gridCol>
                <a:gridCol w="2109963">
                  <a:extLst>
                    <a:ext uri="{9D8B030D-6E8A-4147-A177-3AD203B41FA5}">
                      <a16:colId xmlns:a16="http://schemas.microsoft.com/office/drawing/2014/main" val="32420793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BE" sz="1200" dirty="0">
                          <a:effectLst/>
                        </a:rPr>
                        <a:t>Strategic </a:t>
                      </a:r>
                      <a:r>
                        <a:rPr lang="nl-BE" sz="1200" dirty="0" err="1">
                          <a:effectLst/>
                        </a:rPr>
                        <a:t>objective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32" marR="78532" marT="39266" marB="392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BE" sz="1200" dirty="0">
                          <a:effectLst/>
                        </a:rPr>
                        <a:t>Action points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32" marR="78532" marT="39266" marB="392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</a:rPr>
                        <a:t>Output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40357" marB="40357"/>
                </a:tc>
                <a:extLst>
                  <a:ext uri="{0D108BD9-81ED-4DB2-BD59-A6C34878D82A}">
                    <a16:rowId xmlns:a16="http://schemas.microsoft.com/office/drawing/2014/main" val="3012260868"/>
                  </a:ext>
                </a:extLst>
              </a:tr>
              <a:tr h="521202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effectLst/>
                        </a:rPr>
                        <a:t>Selective participation in projects</a:t>
                      </a:r>
                      <a:endParaRPr lang="en-US" sz="1200" dirty="0">
                        <a:effectLst/>
                      </a:endParaRPr>
                    </a:p>
                    <a:p>
                      <a:pPr marL="180340" indent="-1803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180340" indent="-1803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180340" indent="-1803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180340" indent="-1803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effectLst/>
                        </a:rPr>
                        <a:t>Develop collaboration in the Global South</a:t>
                      </a:r>
                      <a:endParaRPr lang="en-US" sz="1200" dirty="0">
                        <a:effectLst/>
                      </a:endParaRPr>
                    </a:p>
                    <a:p>
                      <a:pPr marL="180340" indent="-1803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180340" indent="-1803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180340" indent="-1803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180340" indent="-1803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180340" indent="-18034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180340" indent="-1803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effectLst/>
                        </a:rPr>
                        <a:t>Green Erasmus/Erasmus without Paper projects</a:t>
                      </a:r>
                      <a:endParaRPr lang="en-US" sz="1200" dirty="0">
                        <a:effectLst/>
                      </a:endParaRPr>
                    </a:p>
                    <a:p>
                      <a:pPr marL="457200" indent="-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457200" indent="-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457200" indent="-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457200" indent="-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457200" indent="-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457200" indent="-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457200" indent="449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32" marR="78532" marT="39266" marB="39266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effectLst/>
                        </a:rPr>
                        <a:t>Selective participation in larger projects (e.g. GEP programme, Global E3, SISSTEM, Erasmus+, VLIR-UOS …)</a:t>
                      </a:r>
                      <a:endParaRPr lang="en-US" sz="1200" dirty="0">
                        <a:effectLst/>
                      </a:endParaRPr>
                    </a:p>
                    <a:p>
                      <a:pPr marL="180340" indent="-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effectLst/>
                        </a:rPr>
                        <a:t>C</a:t>
                      </a:r>
                      <a:r>
                        <a:rPr lang="en-GB" sz="1200" dirty="0" err="1">
                          <a:effectLst/>
                        </a:rPr>
                        <a:t>ollaboration</a:t>
                      </a:r>
                      <a:r>
                        <a:rPr lang="en-GB" sz="1200" dirty="0">
                          <a:effectLst/>
                        </a:rPr>
                        <a:t> with the Global South : </a:t>
                      </a:r>
                      <a:endParaRPr lang="en-US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effectLst/>
                        </a:rPr>
                        <a:t>Organise small events with partners in the Global South (meeting sessions, networking events) and offer information, networking, validation</a:t>
                      </a:r>
                      <a:endParaRPr lang="en-US" sz="1200" dirty="0">
                        <a:effectLst/>
                      </a:endParaRPr>
                    </a:p>
                    <a:p>
                      <a:pPr marL="457200" indent="-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effectLst/>
                        </a:rPr>
                        <a:t>FET will participate in the university wide actions which will be developed in the course of 2021-2026 in the framework of Green Erasmus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32" marR="78532" marT="39266" marB="3926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601383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1614897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746</Words>
  <Application>Microsoft Office PowerPoint</Application>
  <PresentationFormat>Breedbeeld</PresentationFormat>
  <Paragraphs>121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Calibri</vt:lpstr>
      <vt:lpstr>Courier New</vt:lpstr>
      <vt:lpstr>Times New Roman</vt:lpstr>
      <vt:lpstr>KU Leuven</vt:lpstr>
      <vt:lpstr>KU Leuven Sedes</vt:lpstr>
      <vt:lpstr>BIOSINT  INTERNATIONALISATION STRATEGY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2022-11-30T14:53:22Z</dcterms:created>
  <dcterms:modified xsi:type="dcterms:W3CDTF">2023-06-19T14:13:29Z</dcterms:modified>
</cp:coreProperties>
</file>