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nad Markovic" initials="NM" lastIdx="1" clrIdx="0">
    <p:extLst>
      <p:ext uri="{19B8F6BF-5375-455C-9EA6-DF929625EA0E}">
        <p15:presenceInfo xmlns:p15="http://schemas.microsoft.com/office/powerpoint/2012/main" userId="Nenad Markovi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76" autoAdjust="0"/>
    <p:restoredTop sz="94660"/>
  </p:normalViewPr>
  <p:slideViewPr>
    <p:cSldViewPr snapToGrid="0">
      <p:cViewPr varScale="1">
        <p:scale>
          <a:sx n="50" d="100"/>
          <a:sy n="50" d="100"/>
        </p:scale>
        <p:origin x="29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628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910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891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208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240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189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686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063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838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306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745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25D5E-8795-4679-A15D-B8EED37A0C96}" type="datetimeFigureOut">
              <a:rPr lang="en-GB" smtClean="0"/>
              <a:t>25/06/2023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D2974-2E47-4AAE-A6E8-7134DEB339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459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-%20-%20Self-audit_ATIAH%20EN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00443"/>
            <a:ext cx="9144000" cy="1117917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sr-Latn-BA" sz="3600" dirty="0" smtClean="0">
                <a:solidFill>
                  <a:srgbClr val="C00000"/>
                </a:solidFill>
              </a:rPr>
              <a:t>BIOSINT</a:t>
            </a:r>
            <a:r>
              <a:rPr lang="sr-Latn-BA" sz="4800" dirty="0" smtClean="0">
                <a:solidFill>
                  <a:srgbClr val="C00000"/>
                </a:solidFill>
              </a:rPr>
              <a:t/>
            </a:r>
            <a:br>
              <a:rPr lang="sr-Latn-BA" sz="4800" dirty="0" smtClean="0">
                <a:solidFill>
                  <a:srgbClr val="C00000"/>
                </a:solidFill>
              </a:rPr>
            </a:br>
            <a:r>
              <a:rPr lang="en-US" sz="2000" dirty="0" smtClean="0">
                <a:solidFill>
                  <a:srgbClr val="C00000"/>
                </a:solidFill>
              </a:rPr>
              <a:t>Strengthening capacities and digital competences in biomedical education through internationalization at</a:t>
            </a:r>
            <a:r>
              <a:rPr lang="sr-Latn-BA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home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50678"/>
            <a:ext cx="9144000" cy="159803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dirty="0">
                <a:solidFill>
                  <a:srgbClr val="C00000"/>
                </a:solidFill>
              </a:rPr>
              <a:t>E2.3 Framework development for </a:t>
            </a:r>
            <a:r>
              <a:rPr lang="en-US" b="1" dirty="0" err="1">
                <a:solidFill>
                  <a:srgbClr val="C00000"/>
                </a:solidFill>
              </a:rPr>
              <a:t>IaH</a:t>
            </a:r>
            <a:r>
              <a:rPr lang="en-US" b="1" dirty="0">
                <a:solidFill>
                  <a:srgbClr val="C00000"/>
                </a:solidFill>
              </a:rPr>
              <a:t> at WB </a:t>
            </a:r>
            <a:r>
              <a:rPr lang="en-US" b="1" dirty="0" smtClean="0">
                <a:solidFill>
                  <a:srgbClr val="C00000"/>
                </a:solidFill>
              </a:rPr>
              <a:t>universities</a:t>
            </a:r>
            <a:endParaRPr lang="sr-Latn-BA" b="1" dirty="0" smtClean="0">
              <a:solidFill>
                <a:srgbClr val="C0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BA" dirty="0" smtClean="0">
                <a:solidFill>
                  <a:srgbClr val="C00000"/>
                </a:solidFill>
              </a:rPr>
              <a:t>June 27-28, 2023.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BA" dirty="0" smtClean="0"/>
              <a:t>Faculty of Medicine of the University of Montenegro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931" y="5827712"/>
            <a:ext cx="10464617" cy="1030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957" y="27183"/>
            <a:ext cx="3334043" cy="830703"/>
          </a:xfrm>
          <a:prstGeom prst="rect">
            <a:avLst/>
          </a:prstGeom>
          <a:noFill/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0" y="2772413"/>
            <a:ext cx="12192000" cy="748028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BA" sz="3200" b="1" dirty="0" smtClean="0">
                <a:solidFill>
                  <a:schemeClr val="bg1"/>
                </a:solidFill>
              </a:rPr>
              <a:t>Framework map proposal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183"/>
            <a:ext cx="1706880" cy="157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74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SUPPORT TO CREATION STRATEGIC OBJECTIVES AND INDICATORS</a:t>
            </a:r>
            <a:endParaRPr lang="sr-Latn-BA" sz="2000" b="1" dirty="0" smtClean="0">
              <a:solidFill>
                <a:srgbClr val="C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b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BA" sz="2000" dirty="0" smtClean="0"/>
              <a:t>Self analysis with support of </a:t>
            </a:r>
            <a:r>
              <a:rPr lang="sr-Latn-BA" sz="2000" smtClean="0">
                <a:hlinkClick r:id="rId2" action="ppaction://hlinkfile"/>
              </a:rPr>
              <a:t>SELF-AUDIT TOOL</a:t>
            </a:r>
            <a:r>
              <a:rPr lang="sr-Latn-BA" sz="2000" smtClean="0"/>
              <a:t> </a:t>
            </a:r>
            <a:endParaRPr lang="sr-Latn-BA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7133" y="2431732"/>
            <a:ext cx="7483587" cy="442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86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ABOUT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b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BA" sz="2000" b="1" dirty="0" smtClean="0"/>
              <a:t>Framework map is based on the analysis of the current situation (surveys, EU IaH reports)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BA" sz="2000" dirty="0" smtClean="0"/>
              <a:t>Framework map offers elements/ tools/ strategic themes/ strategic pillars to support WB universities in the creation of Internationalization strategies.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BA" sz="2000" b="1" dirty="0" smtClean="0"/>
              <a:t>Framework map contains tools to support WB universities, staff and students to develop skills and competences to operate successfully in an international environment.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While </a:t>
            </a:r>
            <a:r>
              <a:rPr lang="en-US" sz="2000" dirty="0" err="1"/>
              <a:t>IaH</a:t>
            </a:r>
            <a:r>
              <a:rPr lang="en-US" sz="2000" dirty="0"/>
              <a:t> has gained momentum in supranational policy, namely via the first comprehensive EU policy on </a:t>
            </a:r>
            <a:r>
              <a:rPr lang="en-US" sz="2000" dirty="0" err="1"/>
              <a:t>internationalisation</a:t>
            </a:r>
            <a:r>
              <a:rPr lang="en-US" sz="2000" dirty="0"/>
              <a:t>, “European Higher Education in the World” (COM/2013/499), there is a need for a structured approach for implementing sustained </a:t>
            </a:r>
            <a:r>
              <a:rPr lang="en-US" sz="2000" dirty="0" err="1"/>
              <a:t>IaH</a:t>
            </a:r>
            <a:r>
              <a:rPr lang="en-US" sz="2000" dirty="0"/>
              <a:t> agendas in contemporary higher </a:t>
            </a:r>
            <a:r>
              <a:rPr lang="en-US" sz="2000" dirty="0" smtClean="0"/>
              <a:t>education</a:t>
            </a:r>
            <a:r>
              <a:rPr lang="sr-Latn-BA" sz="2000" dirty="0" smtClean="0"/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8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PURPOSE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b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 smtClean="0"/>
              <a:t>The </a:t>
            </a:r>
            <a:r>
              <a:rPr lang="sr-Latn-BA" sz="2000" b="1" dirty="0" smtClean="0"/>
              <a:t>F</a:t>
            </a:r>
            <a:r>
              <a:rPr lang="en-US" sz="2000" b="1" dirty="0" err="1" smtClean="0"/>
              <a:t>ramework</a:t>
            </a:r>
            <a:r>
              <a:rPr lang="en-US" sz="2000" b="1" dirty="0" smtClean="0"/>
              <a:t> </a:t>
            </a:r>
            <a:r>
              <a:rPr lang="sr-Latn-BA" sz="2000" b="1" dirty="0" smtClean="0"/>
              <a:t>map is </a:t>
            </a:r>
            <a:r>
              <a:rPr lang="en-US" sz="2000" b="1" dirty="0" smtClean="0"/>
              <a:t>intended </a:t>
            </a:r>
            <a:r>
              <a:rPr lang="en-US" sz="2000" b="1" dirty="0"/>
              <a:t>to assist HEIs </a:t>
            </a:r>
            <a:r>
              <a:rPr lang="en-US" sz="2000" b="1" dirty="0" smtClean="0"/>
              <a:t>to</a:t>
            </a:r>
            <a:r>
              <a:rPr lang="sr-Latn-BA" sz="2000" b="1" dirty="0" smtClean="0"/>
              <a:t> </a:t>
            </a:r>
            <a:r>
              <a:rPr lang="en-US" sz="2000" b="1" dirty="0" smtClean="0"/>
              <a:t>determine </a:t>
            </a:r>
            <a:r>
              <a:rPr lang="en-US" sz="2000" b="1" dirty="0"/>
              <a:t>their approach to </a:t>
            </a:r>
            <a:r>
              <a:rPr lang="en-US" sz="2000" b="1" dirty="0" err="1"/>
              <a:t>IaH</a:t>
            </a:r>
            <a:r>
              <a:rPr lang="en-US" sz="2000" b="1" dirty="0"/>
              <a:t> and how it can be evidenced and communicated according to </a:t>
            </a:r>
            <a:r>
              <a:rPr lang="en-US" sz="2000" b="1" dirty="0" smtClean="0"/>
              <a:t>its</a:t>
            </a:r>
            <a:r>
              <a:rPr lang="sr-Latn-BA" sz="2000" b="1" dirty="0" smtClean="0"/>
              <a:t> </a:t>
            </a:r>
            <a:r>
              <a:rPr lang="en-US" sz="2000" b="1" dirty="0" smtClean="0"/>
              <a:t>key </a:t>
            </a:r>
            <a:r>
              <a:rPr lang="en-US" sz="2000" b="1" dirty="0"/>
              <a:t>actors: students and staff</a:t>
            </a:r>
            <a:r>
              <a:rPr lang="en-US" sz="2000" b="1" dirty="0" smtClean="0"/>
              <a:t>.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b="1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The </a:t>
            </a:r>
            <a:r>
              <a:rPr lang="sr-Latn-BA" sz="2000" dirty="0" smtClean="0"/>
              <a:t>F</a:t>
            </a:r>
            <a:r>
              <a:rPr lang="en-US" sz="2000" dirty="0" err="1" smtClean="0"/>
              <a:t>ramework</a:t>
            </a:r>
            <a:r>
              <a:rPr lang="sr-Latn-BA" sz="2000" dirty="0" smtClean="0"/>
              <a:t> map</a:t>
            </a:r>
            <a:r>
              <a:rPr lang="en-US" sz="2000" dirty="0" smtClean="0"/>
              <a:t> </a:t>
            </a:r>
            <a:r>
              <a:rPr lang="en-US" sz="2000" dirty="0"/>
              <a:t>is intended to assist universities to clarify evidence of progress, </a:t>
            </a:r>
            <a:r>
              <a:rPr lang="en-US" sz="2000" dirty="0" smtClean="0"/>
              <a:t>innovation,</a:t>
            </a:r>
            <a:r>
              <a:rPr lang="sr-Latn-BA" sz="2000" dirty="0" smtClean="0"/>
              <a:t> </a:t>
            </a:r>
            <a:r>
              <a:rPr lang="en-US" sz="2000" dirty="0" smtClean="0"/>
              <a:t>achievement </a:t>
            </a:r>
            <a:r>
              <a:rPr lang="en-US" sz="2000" dirty="0"/>
              <a:t>and embedding of </a:t>
            </a:r>
            <a:r>
              <a:rPr lang="en-US" sz="2000" dirty="0" err="1"/>
              <a:t>IaH</a:t>
            </a:r>
            <a:r>
              <a:rPr lang="en-US" sz="2000" dirty="0"/>
              <a:t> at different levels: institutional, discipline, </a:t>
            </a:r>
            <a:r>
              <a:rPr lang="en-US" sz="2000" dirty="0" smtClean="0"/>
              <a:t>department,</a:t>
            </a:r>
            <a:r>
              <a:rPr lang="sr-Latn-BA" sz="2000" dirty="0"/>
              <a:t> </a:t>
            </a:r>
            <a:r>
              <a:rPr lang="en-US" sz="2000" dirty="0" err="1" smtClean="0"/>
              <a:t>programme</a:t>
            </a:r>
            <a:r>
              <a:rPr lang="en-US" sz="2000" dirty="0"/>
              <a:t>, module and individual (i.e., those in leadership, teaching and learning positions</a:t>
            </a:r>
            <a:r>
              <a:rPr lang="en-US" sz="2000" dirty="0" smtClean="0"/>
              <a:t>).</a:t>
            </a: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/>
              <a:t>One possible application of the framework would be to stimulate discussion and leverage change on institutional approaches to </a:t>
            </a:r>
            <a:r>
              <a:rPr lang="en-US" sz="2000" b="1" dirty="0" err="1"/>
              <a:t>IaH</a:t>
            </a:r>
            <a:r>
              <a:rPr lang="en-US" sz="2000" b="1" dirty="0"/>
              <a:t>.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35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3955" y="9367"/>
            <a:ext cx="8198046" cy="684863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" y="1036320"/>
            <a:ext cx="4892040" cy="582168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DIMENSIONS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b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/>
              <a:t>The six dimensions outlined in </a:t>
            </a:r>
            <a:r>
              <a:rPr lang="en-US" sz="2000" b="1" dirty="0" smtClean="0"/>
              <a:t>this framework</a:t>
            </a:r>
            <a:r>
              <a:rPr lang="sr-Latn-BA" sz="2000" b="1" dirty="0" smtClean="0"/>
              <a:t> map</a:t>
            </a:r>
            <a:r>
              <a:rPr lang="en-US" sz="2000" b="1" dirty="0" smtClean="0"/>
              <a:t> </a:t>
            </a:r>
            <a:r>
              <a:rPr lang="en-US" sz="2000" b="1" dirty="0"/>
              <a:t>build on a review of the </a:t>
            </a:r>
            <a:r>
              <a:rPr lang="en-US" sz="2000" b="1" dirty="0" err="1" smtClean="0"/>
              <a:t>specialised</a:t>
            </a:r>
            <a:r>
              <a:rPr lang="sr-Latn-BA" sz="2000" b="1" dirty="0" smtClean="0"/>
              <a:t> </a:t>
            </a:r>
            <a:r>
              <a:rPr lang="en-US" sz="2000" b="1" dirty="0" smtClean="0"/>
              <a:t>literature </a:t>
            </a:r>
            <a:r>
              <a:rPr lang="en-US" sz="2000" b="1" dirty="0"/>
              <a:t>and data collected with students and staff on their viewpoints of </a:t>
            </a:r>
            <a:r>
              <a:rPr lang="en-US" sz="2000" b="1" dirty="0" err="1"/>
              <a:t>IaH</a:t>
            </a:r>
            <a:r>
              <a:rPr lang="en-US" sz="2000" b="1" dirty="0"/>
              <a:t> practices. </a:t>
            </a:r>
            <a:endParaRPr lang="sr-Latn-BA" sz="2000" b="1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b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 smtClean="0"/>
              <a:t>These</a:t>
            </a:r>
            <a:r>
              <a:rPr lang="sr-Latn-BA" sz="2000" dirty="0" smtClean="0"/>
              <a:t> </a:t>
            </a:r>
            <a:r>
              <a:rPr lang="en-US" sz="2000" dirty="0" smtClean="0"/>
              <a:t>dimensions </a:t>
            </a:r>
            <a:r>
              <a:rPr lang="en-US" sz="2000" dirty="0"/>
              <a:t>are illustrated in the scheme below (Figure 1</a:t>
            </a:r>
            <a:r>
              <a:rPr lang="en-US" sz="2000" dirty="0" smtClean="0"/>
              <a:t>).</a:t>
            </a: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/>
              <a:t>Each dimension addresses a particular aspect of </a:t>
            </a:r>
            <a:r>
              <a:rPr lang="en-US" sz="2000" b="1" dirty="0" err="1"/>
              <a:t>IaH</a:t>
            </a:r>
            <a:r>
              <a:rPr lang="en-US" sz="2000" b="1" dirty="0"/>
              <a:t> and outlines overall indicators. Taken together, the six dimensions offer a cumulative understanding of an approach to </a:t>
            </a:r>
            <a:r>
              <a:rPr lang="en-US" sz="2000" b="1" dirty="0" err="1"/>
              <a:t>IaH</a:t>
            </a:r>
            <a:r>
              <a:rPr lang="en-US" sz="2000" b="1" dirty="0"/>
              <a:t> at institutional level while addressing it mains beneficiaries but also agents of change: students and staff.</a:t>
            </a: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3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" y="0"/>
            <a:ext cx="701552" cy="555467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3993955" y="238176"/>
            <a:ext cx="1143000" cy="5577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u="sng" dirty="0" smtClean="0"/>
              <a:t>Figure 1.</a:t>
            </a:r>
            <a:endParaRPr lang="en-GB" sz="2000" b="1" u="sng" dirty="0"/>
          </a:p>
        </p:txBody>
      </p:sp>
    </p:spTree>
    <p:extLst>
      <p:ext uri="{BB962C8B-B14F-4D97-AF65-F5344CB8AC3E}">
        <p14:creationId xmlns:p14="http://schemas.microsoft.com/office/powerpoint/2010/main" val="224960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6117" y="0"/>
            <a:ext cx="5470085" cy="4569699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3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" y="0"/>
            <a:ext cx="701552" cy="5554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452546"/>
            <a:ext cx="7617143" cy="437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49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6117" y="0"/>
            <a:ext cx="5470085" cy="4569699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3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" y="0"/>
            <a:ext cx="701552" cy="5554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452546"/>
            <a:ext cx="7617143" cy="43749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79" y="3008013"/>
            <a:ext cx="7586663" cy="383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9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6117" y="0"/>
            <a:ext cx="5470085" cy="4569699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3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" y="0"/>
            <a:ext cx="701552" cy="5554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452546"/>
            <a:ext cx="7617143" cy="43749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" y="3008012"/>
            <a:ext cx="7606000" cy="20364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27" y="4930552"/>
            <a:ext cx="7549516" cy="189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12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1109960" cy="5562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Latn-BA" sz="2000" b="1" dirty="0" smtClean="0">
                <a:solidFill>
                  <a:srgbClr val="C00000"/>
                </a:solidFill>
              </a:rPr>
              <a:t>FOCUS QUESTION AND HOW TO CREATE STRATEGY?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b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gather a team of around 5 to 8 people with different responsibilities at institutional </a:t>
            </a:r>
            <a:r>
              <a:rPr lang="en-US" sz="2000" dirty="0" smtClean="0"/>
              <a:t>level</a:t>
            </a:r>
            <a:r>
              <a:rPr lang="sr-Latn-BA" sz="2000" dirty="0" smtClean="0"/>
              <a:t> </a:t>
            </a:r>
            <a:r>
              <a:rPr lang="en-US" sz="2000" dirty="0" smtClean="0"/>
              <a:t>(e.g</a:t>
            </a:r>
            <a:r>
              <a:rPr lang="en-US" sz="2000" dirty="0"/>
              <a:t>., student representatives, heads of teaching and learning committees, teaching </a:t>
            </a:r>
            <a:r>
              <a:rPr lang="en-US" sz="2000" dirty="0" smtClean="0"/>
              <a:t>staff,</a:t>
            </a:r>
            <a:r>
              <a:rPr lang="sr-Latn-BA" sz="2000" dirty="0" smtClean="0"/>
              <a:t> </a:t>
            </a:r>
            <a:r>
              <a:rPr lang="en-US" sz="2000" dirty="0" smtClean="0"/>
              <a:t>international </a:t>
            </a:r>
            <a:r>
              <a:rPr lang="en-US" sz="2000" dirty="0"/>
              <a:t>officers, etc</a:t>
            </a:r>
            <a:r>
              <a:rPr lang="en-US" sz="2000" dirty="0" smtClean="0"/>
              <a:t>.);</a:t>
            </a: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 smtClean="0"/>
              <a:t>ask </a:t>
            </a:r>
            <a:r>
              <a:rPr lang="en-US" sz="2000" b="1" dirty="0"/>
              <a:t>participants to write down what </a:t>
            </a:r>
            <a:r>
              <a:rPr lang="en-US" sz="2000" b="1" dirty="0" err="1"/>
              <a:t>IaH</a:t>
            </a:r>
            <a:r>
              <a:rPr lang="en-US" sz="2000" b="1" dirty="0"/>
              <a:t> is or should be (give participants around 5-10 min</a:t>
            </a:r>
            <a:r>
              <a:rPr lang="en-US" sz="2000" b="1" dirty="0" smtClean="0"/>
              <a:t>)</a:t>
            </a:r>
            <a:r>
              <a:rPr lang="sr-Latn-BA" sz="2000" b="1" dirty="0" smtClean="0"/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 smtClean="0"/>
              <a:t>invite </a:t>
            </a:r>
            <a:r>
              <a:rPr lang="en-US" sz="2000" dirty="0"/>
              <a:t>participants to share their definition(s) with the rest of the </a:t>
            </a:r>
            <a:r>
              <a:rPr lang="en-US" sz="2000" dirty="0" smtClean="0"/>
              <a:t>group</a:t>
            </a:r>
            <a:r>
              <a:rPr lang="sr-Latn-BA" sz="2000" dirty="0" smtClean="0"/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 smtClean="0"/>
              <a:t>try </a:t>
            </a:r>
            <a:r>
              <a:rPr lang="en-US" sz="2000" b="1" dirty="0"/>
              <a:t>to elicit a group definition and write this on a flip chart</a:t>
            </a:r>
            <a:r>
              <a:rPr lang="en-US" sz="2000" b="1" dirty="0" smtClean="0"/>
              <a:t>;</a:t>
            </a:r>
            <a:endParaRPr lang="sr-Latn-BA" sz="2000" b="1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BA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this way you can create strategic objectives per these 6 dimensions;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sr-Latn-BA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r-Latn-BA" sz="20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72" y="9367"/>
            <a:ext cx="2544568" cy="5461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0"/>
            <a:ext cx="701552" cy="55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9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67"/>
            <a:ext cx="5974080" cy="68715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8840" y="91440"/>
            <a:ext cx="6249308" cy="659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96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2551</TotalTime>
  <Words>466</Words>
  <Application>Microsoft Office PowerPoint</Application>
  <PresentationFormat>Widescreen</PresentationFormat>
  <Paragraphs>61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BIOSINT Strengthening capacities and digital competences in biomedical education through internationalization at home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BIOSINT Strengthening capacities and digital competences in biomedical education through internationalization at home</dc:title>
  <dc:creator>Nenad Markovic</dc:creator>
  <cp:lastModifiedBy>Nenad Markovic</cp:lastModifiedBy>
  <cp:revision>48</cp:revision>
  <dcterms:created xsi:type="dcterms:W3CDTF">2023-01-18T10:51:04Z</dcterms:created>
  <dcterms:modified xsi:type="dcterms:W3CDTF">2023-06-25T17:32:29Z</dcterms:modified>
</cp:coreProperties>
</file>