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3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5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6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7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8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nad Markovic" initials="NM" lastIdx="1" clrIdx="0">
    <p:extLst>
      <p:ext uri="{19B8F6BF-5375-455C-9EA6-DF929625EA0E}">
        <p15:presenceInfo xmlns:p15="http://schemas.microsoft.com/office/powerpoint/2012/main" userId="Nenad Marko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6" autoAdjust="0"/>
    <p:restoredTop sz="94660"/>
  </p:normalViewPr>
  <p:slideViewPr>
    <p:cSldViewPr snapToGrid="0">
      <p:cViewPr varScale="1">
        <p:scale>
          <a:sx n="48" d="100"/>
          <a:sy n="48" d="100"/>
        </p:scale>
        <p:origin x="29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../embeddings/oleObject4.bin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../embeddings/oleObject5.bin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7%20Survey%20for%20teachers\UES\statistic-survey549726.xls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../embeddings/oleObject6.bin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../embeddings/oleObject7.bin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7%20Survey%20for%20teachers\UES\statistic-survey549726.xls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7%20Survey%20for%20teachers\UES\statistic-survey549726.xls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../embeddings/oleObject8.bin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../embeddings/oleObject9.bin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7%20Survey%20for%20teachers\UES\statistic-survey549726.xls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7%20Survey%20for%20teachers\UES\statistic-survey549726.xls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2.bin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../embeddings/oleObject3.bin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nad%20Markovic\Desktop\biosint\6%20students%20survey\-%20UES\statistic-survey229763.xl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Studijski</a:t>
            </a:r>
            <a:r>
              <a:rPr lang="sr-Latn-BA" baseline="0"/>
              <a:t> programi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'[statistic-survey229763.xls]results-survey229763'!$A$9:$A$12</c:f>
              <c:strCache>
                <c:ptCount val="4"/>
                <c:pt idx="0">
                  <c:v>Medicina (A1)</c:v>
                </c:pt>
                <c:pt idx="1">
                  <c:v>Stomatologija (A2)</c:v>
                </c:pt>
                <c:pt idx="2">
                  <c:v>Zdravstvena njega (A3)</c:v>
                </c:pt>
                <c:pt idx="3">
                  <c:v>Specijalna edukacija i rehabilitacija (A4)</c:v>
                </c:pt>
              </c:strCache>
            </c:strRef>
          </c:cat>
          <c:val>
            <c:numRef>
              <c:f>'[statistic-survey229763.xls]results-survey229763'!$B$9:$B$12</c:f>
              <c:numCache>
                <c:formatCode>General</c:formatCode>
                <c:ptCount val="4"/>
                <c:pt idx="0">
                  <c:v>208</c:v>
                </c:pt>
                <c:pt idx="1">
                  <c:v>55</c:v>
                </c:pt>
                <c:pt idx="2">
                  <c:v>32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F8-425E-8FCB-6F31D5B36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9065759"/>
        <c:axId val="575090031"/>
      </c:barChart>
      <c:catAx>
        <c:axId val="579065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90031"/>
        <c:crosses val="autoZero"/>
        <c:auto val="1"/>
        <c:lblAlgn val="ctr"/>
        <c:lblOffset val="100"/>
        <c:noMultiLvlLbl val="0"/>
      </c:catAx>
      <c:valAx>
        <c:axId val="575090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0657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Poznavanje jezika 4-5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'[statistic-survey229763.xls]results-survey229763'!$F$219:$F$225</c:f>
              <c:strCache>
                <c:ptCount val="7"/>
                <c:pt idx="0">
                  <c:v>Engleski jezik</c:v>
                </c:pt>
                <c:pt idx="1">
                  <c:v>Njemački jezik</c:v>
                </c:pt>
                <c:pt idx="2">
                  <c:v>Italijanski jezik</c:v>
                </c:pt>
                <c:pt idx="3">
                  <c:v>Španski jezik</c:v>
                </c:pt>
                <c:pt idx="4">
                  <c:v>Francuski jezik</c:v>
                </c:pt>
                <c:pt idx="5">
                  <c:v>Turski jezik </c:v>
                </c:pt>
                <c:pt idx="6">
                  <c:v>Ruski jezik </c:v>
                </c:pt>
              </c:strCache>
            </c:strRef>
          </c:cat>
          <c:val>
            <c:numRef>
              <c:f>'[statistic-survey229763.xls]results-survey229763'!$G$219:$G$225</c:f>
              <c:numCache>
                <c:formatCode>General</c:formatCode>
                <c:ptCount val="7"/>
                <c:pt idx="0">
                  <c:v>193</c:v>
                </c:pt>
                <c:pt idx="1">
                  <c:v>31</c:v>
                </c:pt>
                <c:pt idx="2">
                  <c:v>6</c:v>
                </c:pt>
                <c:pt idx="3">
                  <c:v>3</c:v>
                </c:pt>
                <c:pt idx="4">
                  <c:v>2</c:v>
                </c:pt>
                <c:pt idx="5">
                  <c:v>8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8D-49DC-840B-06D634F7A3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4340399"/>
        <c:axId val="574335823"/>
      </c:barChart>
      <c:catAx>
        <c:axId val="574340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335823"/>
        <c:crosses val="autoZero"/>
        <c:auto val="1"/>
        <c:lblAlgn val="ctr"/>
        <c:lblOffset val="100"/>
        <c:noMultiLvlLbl val="0"/>
      </c:catAx>
      <c:valAx>
        <c:axId val="5743358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3403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ste, do sada, ijedan period studija boravili na inostranom univerzitetu ili nekoj ustanovi (izvan granica države fakulteta gdje studirate)?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'[statistic-survey229763.xls]results-survey229763'!$A$281:$A$283</c:f>
              <c:strCache>
                <c:ptCount val="3"/>
                <c:pt idx="0">
                  <c:v>Da, jesam (A1)</c:v>
                </c:pt>
                <c:pt idx="1">
                  <c:v>Nisam, ali planiram da se prijavim (A2)</c:v>
                </c:pt>
                <c:pt idx="2">
                  <c:v>Nisam, i ne planiram da idem (A3)</c:v>
                </c:pt>
              </c:strCache>
            </c:strRef>
          </c:cat>
          <c:val>
            <c:numRef>
              <c:f>'[statistic-survey229763.xls]results-survey229763'!$B$281:$B$283</c:f>
              <c:numCache>
                <c:formatCode>General</c:formatCode>
                <c:ptCount val="3"/>
                <c:pt idx="0">
                  <c:v>9</c:v>
                </c:pt>
                <c:pt idx="1">
                  <c:v>197</c:v>
                </c:pt>
                <c:pt idx="2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38-441F-9525-BA369CEAF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9032975"/>
        <c:axId val="649034223"/>
      </c:barChart>
      <c:catAx>
        <c:axId val="649032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9034223"/>
        <c:crosses val="autoZero"/>
        <c:auto val="1"/>
        <c:lblAlgn val="ctr"/>
        <c:lblOffset val="100"/>
        <c:noMultiLvlLbl val="0"/>
      </c:catAx>
      <c:valAx>
        <c:axId val="649034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90329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Vaša studentska razmjena u inostranstvu se odnosila na sljedeće: * Ukoliko ste više puta bili na studijskom boravku u inostranstvu, molimo Vas da odgovorite za poslednji boravak.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'[statistic-survey229763.xls]results-survey229763'!$A$312:$A$318</c:f>
              <c:strCache>
                <c:ptCount val="7"/>
                <c:pt idx="0">
                  <c:v>Prisustvo nastavi, polaganje kolokvijuma, testova i ispita (SQ001)</c:v>
                </c:pt>
                <c:pt idx="1">
                  <c:v>Samo praćenje nastave (SQ002)</c:v>
                </c:pt>
                <c:pt idx="2">
                  <c:v>Istraživački rad (SQ003)</c:v>
                </c:pt>
                <c:pt idx="3">
                  <c:v>Studijska posjeta (SQ004)</c:v>
                </c:pt>
                <c:pt idx="4">
                  <c:v>Studentska praksa (SQ005)</c:v>
                </c:pt>
                <c:pt idx="5">
                  <c:v>Ljetna škola (SQ006)</c:v>
                </c:pt>
                <c:pt idx="6">
                  <c:v>Odgovarajući kurs (SQ007)</c:v>
                </c:pt>
              </c:strCache>
            </c:strRef>
          </c:cat>
          <c:val>
            <c:numRef>
              <c:f>'[statistic-survey229763.xls]results-survey229763'!$B$312:$B$318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6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50-4AD9-A435-CC3F133C9C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2548687"/>
        <c:axId val="412554095"/>
      </c:barChart>
      <c:catAx>
        <c:axId val="4125486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54095"/>
        <c:crosses val="autoZero"/>
        <c:auto val="1"/>
        <c:lblAlgn val="ctr"/>
        <c:lblOffset val="100"/>
        <c:noMultiLvlLbl val="0"/>
      </c:catAx>
      <c:valAx>
        <c:axId val="412554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8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smatrate da je važno imati engleski jezik na svim godinama studija?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'[statistic-survey229763.xls]results-survey229763'!$A$805:$A$806</c:f>
              <c:strCache>
                <c:ptCount val="2"/>
                <c:pt idx="0">
                  <c:v>Da (A1)</c:v>
                </c:pt>
                <c:pt idx="1">
                  <c:v>Ne (A2)</c:v>
                </c:pt>
              </c:strCache>
            </c:strRef>
          </c:cat>
          <c:val>
            <c:numRef>
              <c:f>'[statistic-survey229763.xls]results-survey229763'!$B$805:$B$806</c:f>
              <c:numCache>
                <c:formatCode>General</c:formatCode>
                <c:ptCount val="2"/>
                <c:pt idx="0">
                  <c:v>165</c:v>
                </c:pt>
                <c:pt idx="1">
                  <c:v>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4B-4328-AB9E-F144809AC3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5083375"/>
        <c:axId val="575085039"/>
      </c:barChart>
      <c:catAx>
        <c:axId val="575083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5039"/>
        <c:crosses val="autoZero"/>
        <c:auto val="1"/>
        <c:lblAlgn val="ctr"/>
        <c:lblOffset val="100"/>
        <c:noMultiLvlLbl val="0"/>
      </c:catAx>
      <c:valAx>
        <c:axId val="575085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3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Odaberite opciju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'[statistic-survey229763.xls]results-survey229763'!$A$814:$A$816</c:f>
              <c:strCache>
                <c:ptCount val="3"/>
                <c:pt idx="0">
                  <c:v>Potrebno je imati engleski kao obavezan predmet na svim godinama studija (A1)</c:v>
                </c:pt>
                <c:pt idx="1">
                  <c:v>Potrebno je imati engleski kao izborni predmet na svim godinama studija (A2)</c:v>
                </c:pt>
                <c:pt idx="2">
                  <c:v>Potrebno je imati kombinovano (npr. prve dvije godine obavezan, a u kasnijim godinama studija izborni) (A3)</c:v>
                </c:pt>
              </c:strCache>
            </c:strRef>
          </c:cat>
          <c:val>
            <c:numRef>
              <c:f>'[statistic-survey229763.xls]results-survey229763'!$B$814:$B$816</c:f>
              <c:numCache>
                <c:formatCode>General</c:formatCode>
                <c:ptCount val="3"/>
                <c:pt idx="0">
                  <c:v>37</c:v>
                </c:pt>
                <c:pt idx="1">
                  <c:v>31</c:v>
                </c:pt>
                <c:pt idx="2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5F-4F85-9896-1756F8BA8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2548271"/>
        <c:axId val="412552431"/>
      </c:barChart>
      <c:catAx>
        <c:axId val="4125482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52431"/>
        <c:crosses val="autoZero"/>
        <c:auto val="1"/>
        <c:lblAlgn val="ctr"/>
        <c:lblOffset val="100"/>
        <c:noMultiLvlLbl val="0"/>
      </c:catAx>
      <c:valAx>
        <c:axId val="4125524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8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900" b="0" i="0" u="none" strike="noStrike" baseline="0">
                <a:effectLst/>
              </a:rPr>
              <a:t>U slučaju da vaš fakultet organizuje studije na engleskom jeziku za inostrane studente, da li bi vi kao student prihvatili da budete mentor/ tutor tim inostranim studentima koji bi studirali na vašem fakultetu?     * Ko je mentor/ tutor stranim studentima</a:t>
            </a:r>
            <a:endParaRPr lang="en-GB" sz="9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'[statistic-survey229763.xls]results-survey229763'!$A$889:$A$891</c:f>
              <c:strCache>
                <c:ptCount val="3"/>
                <c:pt idx="0">
                  <c:v>Nisam zainteresovan (A1)</c:v>
                </c:pt>
                <c:pt idx="1">
                  <c:v>Prihvatam uz odgovarajuću finansijsku nadoknadu (A2)</c:v>
                </c:pt>
                <c:pt idx="2">
                  <c:v>Zainteresovan sam, bilo bi mi drago da volonterski pomognem stranim studentima i upoznam te kolege iz drugih zemalja (A3)</c:v>
                </c:pt>
              </c:strCache>
            </c:strRef>
          </c:cat>
          <c:val>
            <c:numRef>
              <c:f>'[statistic-survey229763.xls]results-survey229763'!$B$889:$B$891</c:f>
              <c:numCache>
                <c:formatCode>General</c:formatCode>
                <c:ptCount val="3"/>
                <c:pt idx="0">
                  <c:v>157</c:v>
                </c:pt>
                <c:pt idx="1">
                  <c:v>114</c:v>
                </c:pt>
                <c:pt idx="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A5-4ADD-9D9D-4BF664D475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5008063"/>
        <c:axId val="505007647"/>
      </c:barChart>
      <c:catAx>
        <c:axId val="5050080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007647"/>
        <c:crosses val="autoZero"/>
        <c:auto val="1"/>
        <c:lblAlgn val="ctr"/>
        <c:lblOffset val="100"/>
        <c:noMultiLvlLbl val="0"/>
      </c:catAx>
      <c:valAx>
        <c:axId val="505007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0080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Akademsko zvanje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'[statistic-survey549726.xls]results-survey549726'!$A$9:$A$13</c:f>
              <c:strCache>
                <c:ptCount val="5"/>
                <c:pt idx="0">
                  <c:v>asistent (A1)</c:v>
                </c:pt>
                <c:pt idx="1">
                  <c:v>viši asistent (A2)</c:v>
                </c:pt>
                <c:pt idx="2">
                  <c:v>docent (A3)</c:v>
                </c:pt>
                <c:pt idx="3">
                  <c:v>vanredni profesor (A4)</c:v>
                </c:pt>
                <c:pt idx="4">
                  <c:v>redovni profesor (A5)</c:v>
                </c:pt>
              </c:strCache>
            </c:strRef>
          </c:cat>
          <c:val>
            <c:numRef>
              <c:f>'[statistic-survey549726.xls]results-survey549726'!$B$9:$B$13</c:f>
              <c:numCache>
                <c:formatCode>General</c:formatCode>
                <c:ptCount val="5"/>
                <c:pt idx="0">
                  <c:v>5</c:v>
                </c:pt>
                <c:pt idx="1">
                  <c:v>9</c:v>
                </c:pt>
                <c:pt idx="2">
                  <c:v>15</c:v>
                </c:pt>
                <c:pt idx="3">
                  <c:v>9</c:v>
                </c:pt>
                <c:pt idx="4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65-467E-A5AE-7D662381D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5087535"/>
        <c:axId val="575090031"/>
      </c:barChart>
      <c:catAx>
        <c:axId val="575087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90031"/>
        <c:crosses val="autoZero"/>
        <c:auto val="1"/>
        <c:lblAlgn val="ctr"/>
        <c:lblOffset val="100"/>
        <c:noMultiLvlLbl val="0"/>
      </c:catAx>
      <c:valAx>
        <c:axId val="575090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75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>
                <a:effectLst/>
              </a:rPr>
              <a:t>Da li ste neki dio vašeg školovanja završili u inostranstvu?</a:t>
            </a:r>
            <a:r>
              <a:rPr lang="en-GB" sz="1400" b="0" i="0" u="none" strike="noStrike" baseline="0"/>
              <a:t> 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'[statistic-survey549726.xls]results-survey549726'!$A$21:$A$22</c:f>
              <c:strCache>
                <c:ptCount val="2"/>
                <c:pt idx="0">
                  <c:v>Da (Y)</c:v>
                </c:pt>
                <c:pt idx="1">
                  <c:v>Ne (N)</c:v>
                </c:pt>
              </c:strCache>
            </c:strRef>
          </c:cat>
          <c:val>
            <c:numRef>
              <c:f>'[statistic-survey549726.xls]results-survey549726'!$B$21:$B$22</c:f>
              <c:numCache>
                <c:formatCode>General</c:formatCode>
                <c:ptCount val="2"/>
                <c:pt idx="0">
                  <c:v>6</c:v>
                </c:pt>
                <c:pt idx="1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A1-4615-B21C-77E6C81EC4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9064511"/>
        <c:axId val="579064927"/>
      </c:barChart>
      <c:catAx>
        <c:axId val="579064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064927"/>
        <c:crosses val="autoZero"/>
        <c:auto val="1"/>
        <c:lblAlgn val="ctr"/>
        <c:lblOffset val="100"/>
        <c:noMultiLvlLbl val="0"/>
      </c:catAx>
      <c:valAx>
        <c:axId val="579064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0645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U vašoj oblasti/ profesiji, u kojoj mjeri mislite da je potrebno da studenti razviju snažnu globalnu orijentaciju i tečno govore engleski kako bi napredovali u karijeri?  Skala ocjenjivanja: 1 - nimalo/ najmanje... 5 - najviše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'[statistic-survey549726.xls]results-survey549726'!$A$46:$A$50</c:f>
              <c:strCache>
                <c:ptCount val="5"/>
                <c:pt idx="0">
                  <c:v>1 (1)</c:v>
                </c:pt>
                <c:pt idx="1">
                  <c:v>2 (2)</c:v>
                </c:pt>
                <c:pt idx="2">
                  <c:v>3 (3)</c:v>
                </c:pt>
                <c:pt idx="3">
                  <c:v>4 (4)</c:v>
                </c:pt>
                <c:pt idx="4">
                  <c:v>5 (5)</c:v>
                </c:pt>
              </c:strCache>
            </c:strRef>
          </c:cat>
          <c:val>
            <c:numRef>
              <c:f>'[statistic-survey549726.xls]results-survey549726'!$B$46:$B$50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4</c:v>
                </c:pt>
                <c:pt idx="3">
                  <c:v>19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48-4895-AE18-4A1FAE948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5085039"/>
        <c:axId val="575085455"/>
      </c:barChart>
      <c:catAx>
        <c:axId val="5750850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5455"/>
        <c:crosses val="autoZero"/>
        <c:auto val="1"/>
        <c:lblAlgn val="ctr"/>
        <c:lblOffset val="100"/>
        <c:noMultiLvlLbl val="0"/>
      </c:catAx>
      <c:valAx>
        <c:axId val="57508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50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Mislite li da je važno da naši domaći studenti uče neke predmete sa intenzivnim sadržajem engleskog?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'[statistic-survey549726.xls]results-survey549726'!$A$126:$A$127</c:f>
              <c:strCache>
                <c:ptCount val="2"/>
                <c:pt idx="0">
                  <c:v>Da (Y)</c:v>
                </c:pt>
                <c:pt idx="1">
                  <c:v>Ne (N)</c:v>
                </c:pt>
              </c:strCache>
            </c:strRef>
          </c:cat>
          <c:val>
            <c:numRef>
              <c:f>'[statistic-survey549726.xls]results-survey549726'!$B$126:$B$127</c:f>
              <c:numCache>
                <c:formatCode>General</c:formatCode>
                <c:ptCount val="2"/>
                <c:pt idx="0">
                  <c:v>41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F1-4BA6-8352-19A0783F4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2546191"/>
        <c:axId val="412554511"/>
      </c:barChart>
      <c:catAx>
        <c:axId val="4125461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54511"/>
        <c:crosses val="autoZero"/>
        <c:auto val="1"/>
        <c:lblAlgn val="ctr"/>
        <c:lblOffset val="100"/>
        <c:noMultiLvlLbl val="0"/>
      </c:catAx>
      <c:valAx>
        <c:axId val="412554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6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Godina studija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'[statistic-survey229763.xls]results-survey229763'!$A$20:$A$25</c:f>
              <c:strCache>
                <c:ptCount val="6"/>
                <c:pt idx="0">
                  <c:v>1 (A1)</c:v>
                </c:pt>
                <c:pt idx="1">
                  <c:v>2 (A2)</c:v>
                </c:pt>
                <c:pt idx="2">
                  <c:v>3 (A3)</c:v>
                </c:pt>
                <c:pt idx="3">
                  <c:v>4 (A4)</c:v>
                </c:pt>
                <c:pt idx="4">
                  <c:v>5 (A5)</c:v>
                </c:pt>
                <c:pt idx="5">
                  <c:v>6 (A6)</c:v>
                </c:pt>
              </c:strCache>
            </c:strRef>
          </c:cat>
          <c:val>
            <c:numRef>
              <c:f>'[statistic-survey229763.xls]results-survey229763'!$B$20:$B$25</c:f>
              <c:numCache>
                <c:formatCode>General</c:formatCode>
                <c:ptCount val="6"/>
                <c:pt idx="0">
                  <c:v>107</c:v>
                </c:pt>
                <c:pt idx="1">
                  <c:v>58</c:v>
                </c:pt>
                <c:pt idx="2">
                  <c:v>57</c:v>
                </c:pt>
                <c:pt idx="3">
                  <c:v>50</c:v>
                </c:pt>
                <c:pt idx="4">
                  <c:v>33</c:v>
                </c:pt>
                <c:pt idx="5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54-4151-9DCB-29974F8C8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540783"/>
        <c:axId val="412546191"/>
      </c:barChart>
      <c:catAx>
        <c:axId val="412540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6191"/>
        <c:crosses val="autoZero"/>
        <c:auto val="1"/>
        <c:lblAlgn val="ctr"/>
        <c:lblOffset val="100"/>
        <c:noMultiLvlLbl val="0"/>
      </c:catAx>
      <c:valAx>
        <c:axId val="412546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07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Molimo da označite u čemu bi studenti željeli uzeti učešće ukoliko bi postojale mogućnosti: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'[statistic-survey549726.xls]results-survey549726'!$A$144:$A$148</c:f>
              <c:strCache>
                <c:ptCount val="5"/>
                <c:pt idx="0">
                  <c:v>studiranje u inostranstvu (semestar ili letnji kurs) (SQ001)</c:v>
                </c:pt>
                <c:pt idx="1">
                  <c:v>praksa u inostranstvu ili u međunarodnoj organizaciji u zemlji (SQ002)</c:v>
                </c:pt>
                <c:pt idx="2">
                  <c:v>kratko obrazovno putovanje u inostranstvo (program koji vodi fakultet, studijsko putovanje) (SQ003)</c:v>
                </c:pt>
                <c:pt idx="3">
                  <c:v>Digitalni/ virtuelni program u saradnji sa institucijom u inostranstvu (SQ004)</c:v>
                </c:pt>
                <c:pt idx="4">
                  <c:v>Interakcija sa međunarodnim studentima na kampusu (SQ005)</c:v>
                </c:pt>
              </c:strCache>
            </c:strRef>
          </c:cat>
          <c:val>
            <c:numRef>
              <c:f>'[statistic-survey549726.xls]results-survey549726'!$B$144:$B$148</c:f>
              <c:numCache>
                <c:formatCode>General</c:formatCode>
                <c:ptCount val="5"/>
                <c:pt idx="0">
                  <c:v>38</c:v>
                </c:pt>
                <c:pt idx="1">
                  <c:v>42</c:v>
                </c:pt>
                <c:pt idx="2">
                  <c:v>36</c:v>
                </c:pt>
                <c:pt idx="3">
                  <c:v>27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B5-4AE4-9801-FC67AE2A2A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75086287"/>
        <c:axId val="575087119"/>
      </c:barChart>
      <c:catAx>
        <c:axId val="5750862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7119"/>
        <c:crosses val="autoZero"/>
        <c:auto val="1"/>
        <c:lblAlgn val="ctr"/>
        <c:lblOffset val="100"/>
        <c:noMultiLvlLbl val="0"/>
      </c:catAx>
      <c:valAx>
        <c:axId val="5750871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6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ste tokom svoje profesionalne karijere živjeli/ radili u inostranstvu godinu dana ili duže?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'[statistic-survey549726.xls]results-survey549726'!$A$159:$A$160</c:f>
              <c:strCache>
                <c:ptCount val="2"/>
                <c:pt idx="0">
                  <c:v>Da (Y)</c:v>
                </c:pt>
                <c:pt idx="1">
                  <c:v>Ne (N)</c:v>
                </c:pt>
              </c:strCache>
            </c:strRef>
          </c:cat>
          <c:val>
            <c:numRef>
              <c:f>'[statistic-survey549726.xls]results-survey549726'!$B$159:$B$160</c:f>
              <c:numCache>
                <c:formatCode>General</c:formatCode>
                <c:ptCount val="2"/>
                <c:pt idx="0">
                  <c:v>8</c:v>
                </c:pt>
                <c:pt idx="1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94-43A2-A416-AD196D0EE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3237727"/>
        <c:axId val="503234399"/>
      </c:barChart>
      <c:catAx>
        <c:axId val="5032377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234399"/>
        <c:crosses val="autoZero"/>
        <c:auto val="1"/>
        <c:lblAlgn val="ctr"/>
        <c:lblOffset val="100"/>
        <c:noMultiLvlLbl val="0"/>
      </c:catAx>
      <c:valAx>
        <c:axId val="5032343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2377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ste u protekle 3 godine bili dio projekta koji uključuje blisku međunarodnu saradnju?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'[statistic-survey549726.xls]results-survey549726'!$A$183:$A$184</c:f>
              <c:strCache>
                <c:ptCount val="2"/>
                <c:pt idx="0">
                  <c:v>Da (Y)</c:v>
                </c:pt>
                <c:pt idx="1">
                  <c:v>Ne (N)</c:v>
                </c:pt>
              </c:strCache>
            </c:strRef>
          </c:cat>
          <c:val>
            <c:numRef>
              <c:f>'[statistic-survey549726.xls]results-survey549726'!$B$183:$B$184</c:f>
              <c:numCache>
                <c:formatCode>General</c:formatCode>
                <c:ptCount val="2"/>
                <c:pt idx="0">
                  <c:v>17</c:v>
                </c:pt>
                <c:pt idx="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65-4B74-81C0-B1E75D868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555759"/>
        <c:axId val="412545359"/>
      </c:barChart>
      <c:catAx>
        <c:axId val="412555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5359"/>
        <c:crosses val="autoZero"/>
        <c:auto val="1"/>
        <c:lblAlgn val="ctr"/>
        <c:lblOffset val="100"/>
        <c:noMultiLvlLbl val="0"/>
      </c:catAx>
      <c:valAx>
        <c:axId val="412545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557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Koliko često pohađate konferencije/ obuke/ seminare u inostranstvu u vašoj oblasti/ profesiji?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'[statistic-survey549726.xls]results-survey549726'!$A$213:$A$216</c:f>
              <c:strCache>
                <c:ptCount val="4"/>
                <c:pt idx="0">
                  <c:v>Najmanje jednom ili dva puta godišnje (A1)</c:v>
                </c:pt>
                <c:pt idx="1">
                  <c:v>Jednom svake 2 godine (A2)</c:v>
                </c:pt>
                <c:pt idx="2">
                  <c:v>Neredovno, ali sam prisustvovao/ la konferenciji u inostranstvu u posljednje 3 godine (A3)</c:v>
                </c:pt>
                <c:pt idx="3">
                  <c:v>Ne putujem u inostranstvo radi profesionalnog posla (A4)</c:v>
                </c:pt>
              </c:strCache>
            </c:strRef>
          </c:cat>
          <c:val>
            <c:numRef>
              <c:f>'[statistic-survey549726.xls]results-survey549726'!$B$213:$B$216</c:f>
              <c:numCache>
                <c:formatCode>General</c:formatCode>
                <c:ptCount val="4"/>
                <c:pt idx="0">
                  <c:v>20</c:v>
                </c:pt>
                <c:pt idx="1">
                  <c:v>4</c:v>
                </c:pt>
                <c:pt idx="2">
                  <c:v>20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FE-4307-BB2E-222E68B96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2547023"/>
        <c:axId val="412548271"/>
      </c:barChart>
      <c:catAx>
        <c:axId val="4125470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8271"/>
        <c:crosses val="autoZero"/>
        <c:auto val="1"/>
        <c:lblAlgn val="ctr"/>
        <c:lblOffset val="100"/>
        <c:noMultiLvlLbl val="0"/>
      </c:catAx>
      <c:valAx>
        <c:axId val="4125482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ste predavali na ljetnoj školi ili semestralni predmet na engleskom jeziku međunarodnim studentima u zemlji ili kao gostujući predavač na instituciji u inostranstvu?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'[statistic-survey549726.xls]results-survey549726'!$A$228:$A$229</c:f>
              <c:strCache>
                <c:ptCount val="2"/>
                <c:pt idx="0">
                  <c:v>Da (Y)</c:v>
                </c:pt>
                <c:pt idx="1">
                  <c:v>Ne (N)</c:v>
                </c:pt>
              </c:strCache>
            </c:strRef>
          </c:cat>
          <c:val>
            <c:numRef>
              <c:f>'[statistic-survey549726.xls]results-survey549726'!$B$228:$B$229</c:f>
              <c:numCache>
                <c:formatCode>General</c:formatCode>
                <c:ptCount val="2"/>
                <c:pt idx="0">
                  <c:v>16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89-4B39-9407-7F1BBFC8F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9107903"/>
        <c:axId val="579104991"/>
      </c:barChart>
      <c:catAx>
        <c:axId val="579107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104991"/>
        <c:crosses val="autoZero"/>
        <c:auto val="1"/>
        <c:lblAlgn val="ctr"/>
        <c:lblOffset val="100"/>
        <c:noMultiLvlLbl val="0"/>
      </c:catAx>
      <c:valAx>
        <c:axId val="5791049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107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BA"/>
              <a:t>Pol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'[statistic-survey229763.xls]results-survey229763'!$A$33:$A$35</c:f>
              <c:strCache>
                <c:ptCount val="3"/>
                <c:pt idx="0">
                  <c:v>Muški (A1)</c:v>
                </c:pt>
                <c:pt idx="1">
                  <c:v>Ženski (A2)</c:v>
                </c:pt>
                <c:pt idx="2">
                  <c:v>Bez odgovora</c:v>
                </c:pt>
              </c:strCache>
            </c:strRef>
          </c:cat>
          <c:val>
            <c:numRef>
              <c:f>'[statistic-survey229763.xls]results-survey229763'!$B$33:$B$35</c:f>
              <c:numCache>
                <c:formatCode>General</c:formatCode>
                <c:ptCount val="3"/>
                <c:pt idx="0">
                  <c:v>66</c:v>
                </c:pt>
                <c:pt idx="1">
                  <c:v>239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D2-4426-8D2E-64621896B8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5083791"/>
        <c:axId val="575085455"/>
      </c:barChart>
      <c:catAx>
        <c:axId val="575083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5455"/>
        <c:crosses val="autoZero"/>
        <c:auto val="1"/>
        <c:lblAlgn val="ctr"/>
        <c:lblOffset val="100"/>
        <c:noMultiLvlLbl val="0"/>
      </c:catAx>
      <c:valAx>
        <c:axId val="57508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37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Koliko ste zainteresovani za studiranje u inostranstvu (izvan granica mjesta studiranja) ukoliko bi takva opcija bila dostupna tokom vaših studija?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'[statistic-survey229763.xls]results-survey229763'!$A$54:$A$56</c:f>
              <c:strCache>
                <c:ptCount val="3"/>
                <c:pt idx="0">
                  <c:v>U potpunosti sam zainteresovan (A1)</c:v>
                </c:pt>
                <c:pt idx="1">
                  <c:v>Djelimično sam zainteresovan (A2)</c:v>
                </c:pt>
                <c:pt idx="2">
                  <c:v>Nezainteresovan sam (A3)</c:v>
                </c:pt>
              </c:strCache>
            </c:strRef>
          </c:cat>
          <c:val>
            <c:numRef>
              <c:f>'[statistic-survey229763.xls]results-survey229763'!$B$54:$B$56</c:f>
              <c:numCache>
                <c:formatCode>General</c:formatCode>
                <c:ptCount val="3"/>
                <c:pt idx="0">
                  <c:v>114</c:v>
                </c:pt>
                <c:pt idx="1">
                  <c:v>146</c:v>
                </c:pt>
                <c:pt idx="2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88-4D0E-85C9-D2E3FE13C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551183"/>
        <c:axId val="412543695"/>
      </c:barChart>
      <c:catAx>
        <c:axId val="4125511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43695"/>
        <c:crosses val="autoZero"/>
        <c:auto val="1"/>
        <c:lblAlgn val="ctr"/>
        <c:lblOffset val="100"/>
        <c:noMultiLvlLbl val="0"/>
      </c:catAx>
      <c:valAx>
        <c:axId val="412543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5511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Koje je optimalno vrijeme koje bi proveli u inostranstvu na nekoj visokoškolskoj ustanovi/ zdravstvenoj ustanovi za neku opciju studiranja u inostranstvu?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'[statistic-survey229763.xls]results-survey229763'!$A$64:$A$67</c:f>
              <c:strCache>
                <c:ptCount val="4"/>
                <c:pt idx="0">
                  <c:v>Kratka posjeta u trajanju od 1 do 2 sedmice (A1)</c:v>
                </c:pt>
                <c:pt idx="1">
                  <c:v>Ljetna praksa u trajanju od 1 do 2 mjeseca (A2)</c:v>
                </c:pt>
                <c:pt idx="2">
                  <c:v>Cijeli semestar u trajanju od 4 do 5 mjeseci (A3)</c:v>
                </c:pt>
                <c:pt idx="3">
                  <c:v>Stručna praksa u trajanju od 2 mjeseca (A4)</c:v>
                </c:pt>
              </c:strCache>
            </c:strRef>
          </c:cat>
          <c:val>
            <c:numRef>
              <c:f>'[statistic-survey229763.xls]results-survey229763'!$B$64:$B$67</c:f>
              <c:numCache>
                <c:formatCode>General</c:formatCode>
                <c:ptCount val="4"/>
                <c:pt idx="0">
                  <c:v>25</c:v>
                </c:pt>
                <c:pt idx="1">
                  <c:v>104</c:v>
                </c:pt>
                <c:pt idx="2">
                  <c:v>86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36-4CB1-9CE6-D5F9961B3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9107071"/>
        <c:axId val="579103743"/>
      </c:barChart>
      <c:catAx>
        <c:axId val="5791070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103743"/>
        <c:crosses val="autoZero"/>
        <c:auto val="1"/>
        <c:lblAlgn val="ctr"/>
        <c:lblOffset val="100"/>
        <c:noMultiLvlLbl val="0"/>
      </c:catAx>
      <c:valAx>
        <c:axId val="5791037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107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Koja je vaša glavna motivacija za studiranje u inostrantstvu?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'[statistic-survey229763.xls]results-survey229763'!$A$75:$A$80</c:f>
              <c:strCache>
                <c:ptCount val="6"/>
                <c:pt idx="0">
                  <c:v>To je iskustvo koje će mi pomoći da se izdvojim i napredujem na tržištu rada (SQ001)</c:v>
                </c:pt>
                <c:pt idx="1">
                  <c:v>Zanimaju me druge kulture i putovanja (SQ002)</c:v>
                </c:pt>
                <c:pt idx="2">
                  <c:v>Dobra prilika da poboljšam engleski / inostrani jezik (SQ003)</c:v>
                </c:pt>
                <c:pt idx="3">
                  <c:v>Poboljšanje interkulturalnih vještina (SQ004)</c:v>
                </c:pt>
                <c:pt idx="4">
                  <c:v>Da poboljšam praktična i teorijska znanja (SQ005)</c:v>
                </c:pt>
                <c:pt idx="5">
                  <c:v>Uopšte me ne zanima studiranje u inostranstvu (SQ006)</c:v>
                </c:pt>
              </c:strCache>
            </c:strRef>
          </c:cat>
          <c:val>
            <c:numRef>
              <c:f>'[statistic-survey229763.xls]results-survey229763'!$B$75:$B$80</c:f>
              <c:numCache>
                <c:formatCode>General</c:formatCode>
                <c:ptCount val="6"/>
                <c:pt idx="0">
                  <c:v>149</c:v>
                </c:pt>
                <c:pt idx="1">
                  <c:v>147</c:v>
                </c:pt>
                <c:pt idx="2">
                  <c:v>129</c:v>
                </c:pt>
                <c:pt idx="3">
                  <c:v>98</c:v>
                </c:pt>
                <c:pt idx="4">
                  <c:v>186</c:v>
                </c:pt>
                <c:pt idx="5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7D-4498-8195-7A0A4F2811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79102495"/>
        <c:axId val="577172623"/>
      </c:barChart>
      <c:catAx>
        <c:axId val="579102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172623"/>
        <c:crosses val="autoZero"/>
        <c:auto val="1"/>
        <c:lblAlgn val="ctr"/>
        <c:lblOffset val="100"/>
        <c:noMultiLvlLbl val="0"/>
      </c:catAx>
      <c:valAx>
        <c:axId val="5771726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91024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Poznato mi je da postoje programi studentske mobilnosti u kojem učestvuje i naš fakultet, a kojima se omogućuje da studenti provedu jedan semestar ili kraći period na nekom fakultetu/ univerzitetu/ ustanovi u inostranstvu.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'[statistic-survey229763.xls]results-survey229763'!$A$95:$A$96</c:f>
              <c:strCache>
                <c:ptCount val="2"/>
                <c:pt idx="0">
                  <c:v>Da (A1)</c:v>
                </c:pt>
                <c:pt idx="1">
                  <c:v>Ne (A2)</c:v>
                </c:pt>
              </c:strCache>
            </c:strRef>
          </c:cat>
          <c:val>
            <c:numRef>
              <c:f>'[statistic-survey229763.xls]results-survey229763'!$B$95:$B$96</c:f>
              <c:numCache>
                <c:formatCode>General</c:formatCode>
                <c:ptCount val="2"/>
                <c:pt idx="0">
                  <c:v>152</c:v>
                </c:pt>
                <c:pt idx="1">
                  <c:v>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98-4B9B-830F-F60A1E51F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75087951"/>
        <c:axId val="575088367"/>
      </c:barChart>
      <c:catAx>
        <c:axId val="5750879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8367"/>
        <c:crosses val="autoZero"/>
        <c:auto val="1"/>
        <c:lblAlgn val="ctr"/>
        <c:lblOffset val="100"/>
        <c:noMultiLvlLbl val="0"/>
      </c:catAx>
      <c:valAx>
        <c:axId val="5750883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5087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Smatram da je bitno da tokom studija provedem jedan semestar ili kraći period u programu mobilnosti na nekom inostranom univerzitetu ili ustanovi.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'[statistic-survey229763.xls]results-survey229763'!$A$122:$A$124</c:f>
              <c:strCache>
                <c:ptCount val="3"/>
                <c:pt idx="0">
                  <c:v>Da (A1)</c:v>
                </c:pt>
                <c:pt idx="1">
                  <c:v>Ne (A2)</c:v>
                </c:pt>
                <c:pt idx="2">
                  <c:v>Bez odgovora</c:v>
                </c:pt>
              </c:strCache>
            </c:strRef>
          </c:cat>
          <c:val>
            <c:numRef>
              <c:f>'[statistic-survey229763.xls]results-survey229763'!$B$122:$B$124</c:f>
              <c:numCache>
                <c:formatCode>General</c:formatCode>
                <c:ptCount val="3"/>
                <c:pt idx="0">
                  <c:v>176</c:v>
                </c:pt>
                <c:pt idx="1">
                  <c:v>66</c:v>
                </c:pt>
                <c:pt idx="2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C-4FDC-86FE-976505D835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7166383"/>
        <c:axId val="577169711"/>
      </c:barChart>
      <c:catAx>
        <c:axId val="577166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169711"/>
        <c:crosses val="autoZero"/>
        <c:auto val="1"/>
        <c:lblAlgn val="ctr"/>
        <c:lblOffset val="100"/>
        <c:noMultiLvlLbl val="0"/>
      </c:catAx>
      <c:valAx>
        <c:axId val="577169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166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0" i="0" u="none" strike="noStrike" baseline="0">
                <a:effectLst/>
              </a:rPr>
              <a:t>Da li bi ste se prijavili za studentsku mobilnost (da provedete jedan semestar ili kraći period studija) na nekom univerzitetu ili ustanovi u inostranstvu sljedeću akademsku godinu?</a:t>
            </a:r>
            <a:r>
              <a:rPr lang="en-GB" sz="1000" b="0" i="0" u="none" strike="noStrike" baseline="0"/>
              <a:t> </a:t>
            </a:r>
            <a:endParaRPr lang="en-GB" sz="1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25-4DBA-B11D-E1FC7D5945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25-4DBA-B11D-E1FC7D59459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'[statistic-survey229763.xls]results-survey229763'!$A$131:$A$132</c:f>
              <c:strCache>
                <c:ptCount val="2"/>
                <c:pt idx="0">
                  <c:v>Da (A1)</c:v>
                </c:pt>
                <c:pt idx="1">
                  <c:v>Ne (A2)</c:v>
                </c:pt>
              </c:strCache>
            </c:strRef>
          </c:cat>
          <c:val>
            <c:numRef>
              <c:f>'[statistic-survey229763.xls]results-survey229763'!$B$131:$B$132</c:f>
              <c:numCache>
                <c:formatCode>General</c:formatCode>
                <c:ptCount val="2"/>
                <c:pt idx="0">
                  <c:v>191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25-4DBA-B11D-E1FC7D594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8158573928258973E-2"/>
          <c:y val="0.54687445319335071"/>
          <c:w val="0.15646062992125981"/>
          <c:h val="0.397569991251093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2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91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9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0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4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18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68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06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83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30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4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45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0443"/>
            <a:ext cx="9144000" cy="111791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sr-Latn-BA" sz="3600" dirty="0" smtClean="0">
                <a:solidFill>
                  <a:srgbClr val="C00000"/>
                </a:solidFill>
              </a:rPr>
              <a:t>BIOSINT</a:t>
            </a:r>
            <a:r>
              <a:rPr lang="sr-Latn-BA" sz="4800" dirty="0" smtClean="0">
                <a:solidFill>
                  <a:srgbClr val="C00000"/>
                </a:solidFill>
              </a:rPr>
              <a:t/>
            </a:r>
            <a:br>
              <a:rPr lang="sr-Latn-BA" sz="48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</a:rPr>
              <a:t>Strengthening capacities and digital competences in biomedical education through internationalization at</a:t>
            </a:r>
            <a:r>
              <a:rPr lang="sr-Latn-BA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home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0678"/>
            <a:ext cx="9144000" cy="159803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C00000"/>
                </a:solidFill>
              </a:rPr>
              <a:t>E2.3 Framework development for </a:t>
            </a:r>
            <a:r>
              <a:rPr lang="en-US" b="1" dirty="0" err="1">
                <a:solidFill>
                  <a:srgbClr val="C00000"/>
                </a:solidFill>
              </a:rPr>
              <a:t>IaH</a:t>
            </a:r>
            <a:r>
              <a:rPr lang="en-US" b="1" dirty="0">
                <a:solidFill>
                  <a:srgbClr val="C00000"/>
                </a:solidFill>
              </a:rPr>
              <a:t> at WB </a:t>
            </a:r>
            <a:r>
              <a:rPr lang="en-US" b="1" dirty="0" smtClean="0">
                <a:solidFill>
                  <a:srgbClr val="C00000"/>
                </a:solidFill>
              </a:rPr>
              <a:t>universities</a:t>
            </a:r>
            <a:endParaRPr lang="sr-Latn-BA" b="1" dirty="0" smtClean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 smtClean="0">
                <a:solidFill>
                  <a:srgbClr val="C00000"/>
                </a:solidFill>
              </a:rPr>
              <a:t>June 27-28, 2023.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 smtClean="0"/>
              <a:t>Faculty of Medicine of the University of Montenegro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931" y="5827712"/>
            <a:ext cx="10464617" cy="1030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957" y="27183"/>
            <a:ext cx="3334043" cy="830703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0" y="2772413"/>
            <a:ext cx="12192000" cy="7480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3200" b="1" dirty="0" smtClean="0">
                <a:solidFill>
                  <a:schemeClr val="bg1"/>
                </a:solidFill>
              </a:rPr>
              <a:t>Survey analyses and SWOT analysis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83"/>
            <a:ext cx="1706880" cy="157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626397"/>
              </p:ext>
            </p:extLst>
          </p:nvPr>
        </p:nvGraphicFramePr>
        <p:xfrm>
          <a:off x="1835949" y="1825625"/>
          <a:ext cx="8520102" cy="41099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3840">
                  <a:extLst>
                    <a:ext uri="{9D8B030D-6E8A-4147-A177-3AD203B41FA5}">
                      <a16:colId xmlns:a16="http://schemas.microsoft.com/office/drawing/2014/main" val="899625465"/>
                    </a:ext>
                  </a:extLst>
                </a:gridCol>
                <a:gridCol w="513348">
                  <a:extLst>
                    <a:ext uri="{9D8B030D-6E8A-4147-A177-3AD203B41FA5}">
                      <a16:colId xmlns:a16="http://schemas.microsoft.com/office/drawing/2014/main" val="4293154184"/>
                    </a:ext>
                  </a:extLst>
                </a:gridCol>
                <a:gridCol w="593558">
                  <a:extLst>
                    <a:ext uri="{9D8B030D-6E8A-4147-A177-3AD203B41FA5}">
                      <a16:colId xmlns:a16="http://schemas.microsoft.com/office/drawing/2014/main" val="221231817"/>
                    </a:ext>
                  </a:extLst>
                </a:gridCol>
                <a:gridCol w="561473">
                  <a:extLst>
                    <a:ext uri="{9D8B030D-6E8A-4147-A177-3AD203B41FA5}">
                      <a16:colId xmlns:a16="http://schemas.microsoft.com/office/drawing/2014/main" val="3193641134"/>
                    </a:ext>
                  </a:extLst>
                </a:gridCol>
                <a:gridCol w="593558">
                  <a:extLst>
                    <a:ext uri="{9D8B030D-6E8A-4147-A177-3AD203B41FA5}">
                      <a16:colId xmlns:a16="http://schemas.microsoft.com/office/drawing/2014/main" val="18726839"/>
                    </a:ext>
                  </a:extLst>
                </a:gridCol>
                <a:gridCol w="554325">
                  <a:extLst>
                    <a:ext uri="{9D8B030D-6E8A-4147-A177-3AD203B41FA5}">
                      <a16:colId xmlns:a16="http://schemas.microsoft.com/office/drawing/2014/main" val="1047778856"/>
                    </a:ext>
                  </a:extLst>
                </a:gridCol>
              </a:tblGrid>
              <a:tr h="175034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2403788483"/>
                  </a:ext>
                </a:extLst>
              </a:tr>
              <a:tr h="7869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Sticanje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međunarodnog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iskustva</a:t>
                      </a:r>
                      <a:r>
                        <a:rPr lang="en-GB" sz="1600" u="none" strike="noStrike" dirty="0">
                          <a:effectLst/>
                        </a:rPr>
                        <a:t> (</a:t>
                      </a:r>
                      <a:r>
                        <a:rPr lang="en-GB" sz="1600" u="none" strike="noStrike" dirty="0" err="1">
                          <a:effectLst/>
                        </a:rPr>
                        <a:t>studiranje</a:t>
                      </a:r>
                      <a:r>
                        <a:rPr lang="en-GB" sz="1600" u="none" strike="noStrike" dirty="0">
                          <a:effectLst/>
                        </a:rPr>
                        <a:t>, </a:t>
                      </a:r>
                      <a:r>
                        <a:rPr lang="en-GB" sz="1600" u="none" strike="noStrike" dirty="0" err="1">
                          <a:effectLst/>
                        </a:rPr>
                        <a:t>praksa</a:t>
                      </a:r>
                      <a:r>
                        <a:rPr lang="en-GB" sz="1600" u="none" strike="noStrike" dirty="0">
                          <a:effectLst/>
                        </a:rPr>
                        <a:t>) je </a:t>
                      </a:r>
                      <a:r>
                        <a:rPr lang="en-GB" sz="1600" u="none" strike="noStrike" dirty="0" err="1">
                          <a:effectLst/>
                        </a:rPr>
                        <a:t>prednost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prilikom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zapošljavanja</a:t>
                      </a:r>
                      <a:r>
                        <a:rPr lang="en-GB" sz="1600" u="none" strike="noStrike" dirty="0">
                          <a:effectLst/>
                        </a:rPr>
                        <a:t>/ u </a:t>
                      </a:r>
                      <a:r>
                        <a:rPr lang="en-GB" sz="1600" u="none" strike="noStrike" dirty="0" err="1">
                          <a:effectLst/>
                        </a:rPr>
                        <a:t>poslu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4.00%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5.23%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13.23%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16.00%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56.00%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3529819190"/>
                  </a:ext>
                </a:extLst>
              </a:tr>
              <a:tr h="4721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Važno</a:t>
                      </a:r>
                      <a:r>
                        <a:rPr lang="en-GB" sz="1600" u="none" strike="noStrike" dirty="0">
                          <a:effectLst/>
                        </a:rPr>
                        <a:t> je </a:t>
                      </a:r>
                      <a:r>
                        <a:rPr lang="en-GB" sz="1600" u="none" strike="noStrike" dirty="0" err="1">
                          <a:effectLst/>
                        </a:rPr>
                        <a:t>biti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upoznat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različitim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evropskim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svjetskim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kulturama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2.77%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2.15%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11.08%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20.31%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58.15%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234505296"/>
                  </a:ext>
                </a:extLst>
              </a:tr>
              <a:tr h="6295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Važno</a:t>
                      </a:r>
                      <a:r>
                        <a:rPr lang="en-GB" sz="1600" u="none" strike="noStrike" dirty="0">
                          <a:effectLst/>
                        </a:rPr>
                        <a:t> je </a:t>
                      </a:r>
                      <a:r>
                        <a:rPr lang="en-GB" sz="1600" u="none" strike="noStrike" dirty="0" err="1">
                          <a:effectLst/>
                        </a:rPr>
                        <a:t>razviti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veze</a:t>
                      </a:r>
                      <a:r>
                        <a:rPr lang="en-GB" sz="1600" u="none" strike="noStrike" dirty="0">
                          <a:effectLst/>
                        </a:rPr>
                        <a:t> (</a:t>
                      </a:r>
                      <a:r>
                        <a:rPr lang="en-GB" sz="1600" u="none" strike="noStrike" dirty="0" err="1">
                          <a:effectLst/>
                        </a:rPr>
                        <a:t>studentske</a:t>
                      </a:r>
                      <a:r>
                        <a:rPr lang="en-GB" sz="1600" u="none" strike="noStrike" dirty="0">
                          <a:effectLst/>
                        </a:rPr>
                        <a:t>, </a:t>
                      </a:r>
                      <a:r>
                        <a:rPr lang="en-GB" sz="1600" u="none" strike="noStrike" dirty="0" err="1">
                          <a:effectLst/>
                        </a:rPr>
                        <a:t>prijateljske</a:t>
                      </a:r>
                      <a:r>
                        <a:rPr lang="en-GB" sz="1600" u="none" strike="noStrike" dirty="0">
                          <a:effectLst/>
                        </a:rPr>
                        <a:t>, </a:t>
                      </a:r>
                      <a:r>
                        <a:rPr lang="en-GB" sz="1600" u="none" strike="noStrike" dirty="0" err="1">
                          <a:effectLst/>
                        </a:rPr>
                        <a:t>poslovne</a:t>
                      </a:r>
                      <a:r>
                        <a:rPr lang="en-GB" sz="1600" u="none" strike="noStrike" dirty="0">
                          <a:effectLst/>
                        </a:rPr>
                        <a:t>) </a:t>
                      </a:r>
                      <a:r>
                        <a:rPr lang="en-GB" sz="1600" u="none" strike="noStrike" dirty="0" err="1">
                          <a:effectLst/>
                        </a:rPr>
                        <a:t>sa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ljudima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iz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različitih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država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3.38%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1.54%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8.31%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17.85%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63.38%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1598699686"/>
                  </a:ext>
                </a:extLst>
              </a:tr>
              <a:tr h="4721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Tečan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engleski</a:t>
                      </a:r>
                      <a:r>
                        <a:rPr lang="en-GB" sz="1600" u="none" strike="noStrike" dirty="0">
                          <a:effectLst/>
                        </a:rPr>
                        <a:t> je </a:t>
                      </a:r>
                      <a:r>
                        <a:rPr lang="en-GB" sz="1600" u="none" strike="noStrike" dirty="0" err="1">
                          <a:effectLst/>
                        </a:rPr>
                        <a:t>važan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za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napredovanje</a:t>
                      </a:r>
                      <a:r>
                        <a:rPr lang="en-GB" sz="1600" u="none" strike="noStrike" dirty="0">
                          <a:effectLst/>
                        </a:rPr>
                        <a:t> u </a:t>
                      </a:r>
                      <a:r>
                        <a:rPr lang="en-GB" sz="1600" u="none" strike="noStrike" dirty="0" err="1">
                          <a:effectLst/>
                        </a:rPr>
                        <a:t>mojoj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karijeri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4.00%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4.92%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13.85%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18.46%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53.23%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2093628431"/>
                  </a:ext>
                </a:extLst>
              </a:tr>
              <a:tr h="1573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Moj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fakultet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treba</a:t>
                      </a:r>
                      <a:r>
                        <a:rPr lang="en-GB" sz="1600" u="none" strike="noStrike" dirty="0">
                          <a:effectLst/>
                        </a:rPr>
                        <a:t> da </a:t>
                      </a:r>
                      <a:r>
                        <a:rPr lang="en-GB" sz="1600" u="none" strike="noStrike" dirty="0" err="1">
                          <a:effectLst/>
                        </a:rPr>
                        <a:t>razvija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studijske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programe</a:t>
                      </a:r>
                      <a:r>
                        <a:rPr lang="en-GB" sz="1600" u="none" strike="noStrike" dirty="0">
                          <a:effectLst/>
                        </a:rPr>
                        <a:t>/ </a:t>
                      </a:r>
                      <a:r>
                        <a:rPr lang="en-GB" sz="1600" u="none" strike="noStrike" dirty="0" err="1">
                          <a:effectLst/>
                        </a:rPr>
                        <a:t>predmete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koji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imaju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međunarodnu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perspektivu</a:t>
                      </a:r>
                      <a:r>
                        <a:rPr lang="en-GB" sz="1600" u="none" strike="noStrike" dirty="0">
                          <a:effectLst/>
                        </a:rPr>
                        <a:t>, </a:t>
                      </a:r>
                      <a:r>
                        <a:rPr lang="en-GB" sz="1600" u="none" strike="noStrike" dirty="0" err="1">
                          <a:effectLst/>
                        </a:rPr>
                        <a:t>za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domaće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</a:t>
                      </a:r>
                      <a:r>
                        <a:rPr lang="en-GB" sz="1600" u="none" strike="noStrike" dirty="0">
                          <a:effectLst/>
                        </a:rPr>
                        <a:t>/ </a:t>
                      </a:r>
                      <a:r>
                        <a:rPr lang="en-GB" sz="1600" u="none" strike="noStrike" dirty="0" err="1">
                          <a:effectLst/>
                        </a:rPr>
                        <a:t>ili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inostrane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studente</a:t>
                      </a:r>
                      <a:r>
                        <a:rPr lang="en-GB" sz="1600" u="none" strike="noStrike" dirty="0">
                          <a:effectLst/>
                        </a:rPr>
                        <a:t>, </a:t>
                      </a:r>
                      <a:r>
                        <a:rPr lang="en-GB" sz="1600" u="none" strike="noStrike" dirty="0" err="1">
                          <a:effectLst/>
                        </a:rPr>
                        <a:t>jer</a:t>
                      </a:r>
                      <a:r>
                        <a:rPr lang="en-GB" sz="1600" u="none" strike="noStrike" dirty="0">
                          <a:effectLst/>
                        </a:rPr>
                        <a:t> je to </a:t>
                      </a:r>
                      <a:r>
                        <a:rPr lang="en-GB" sz="1600" u="none" strike="noStrike" dirty="0" err="1">
                          <a:effectLst/>
                        </a:rPr>
                        <a:t>važno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za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sveukupni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razvoj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univerziteta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čitavog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društva</a:t>
                      </a:r>
                      <a:endParaRPr lang="en-GB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4.31%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3.69%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12.31%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14.15%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60.00%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1177042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9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018280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0639689"/>
              </p:ext>
            </p:extLst>
          </p:nvPr>
        </p:nvGraphicFramePr>
        <p:xfrm>
          <a:off x="6521116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6909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533818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82716"/>
              </p:ext>
            </p:extLst>
          </p:nvPr>
        </p:nvGraphicFramePr>
        <p:xfrm>
          <a:off x="5906267" y="2054584"/>
          <a:ext cx="5638289" cy="3768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9393">
                  <a:extLst>
                    <a:ext uri="{9D8B030D-6E8A-4147-A177-3AD203B41FA5}">
                      <a16:colId xmlns:a16="http://schemas.microsoft.com/office/drawing/2014/main" val="347400316"/>
                    </a:ext>
                  </a:extLst>
                </a:gridCol>
                <a:gridCol w="739448">
                  <a:extLst>
                    <a:ext uri="{9D8B030D-6E8A-4147-A177-3AD203B41FA5}">
                      <a16:colId xmlns:a16="http://schemas.microsoft.com/office/drawing/2014/main" val="2915711924"/>
                    </a:ext>
                  </a:extLst>
                </a:gridCol>
                <a:gridCol w="739448">
                  <a:extLst>
                    <a:ext uri="{9D8B030D-6E8A-4147-A177-3AD203B41FA5}">
                      <a16:colId xmlns:a16="http://schemas.microsoft.com/office/drawing/2014/main" val="532712169"/>
                    </a:ext>
                  </a:extLst>
                </a:gridCol>
              </a:tblGrid>
              <a:tr h="83551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 </a:t>
                      </a:r>
                      <a:r>
                        <a:rPr lang="en-GB" sz="1600" u="none" strike="noStrike" dirty="0" err="1">
                          <a:effectLst/>
                        </a:rPr>
                        <a:t>kojoj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mjeri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mislite</a:t>
                      </a:r>
                      <a:r>
                        <a:rPr lang="en-GB" sz="1600" u="none" strike="noStrike" dirty="0">
                          <a:effectLst/>
                        </a:rPr>
                        <a:t> da </a:t>
                      </a:r>
                      <a:r>
                        <a:rPr lang="en-GB" sz="1600" u="none" strike="noStrike" dirty="0" err="1">
                          <a:effectLst/>
                        </a:rPr>
                        <a:t>predmeti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na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fakultetu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treba</a:t>
                      </a:r>
                      <a:r>
                        <a:rPr lang="en-GB" sz="1600" u="none" strike="noStrike" dirty="0">
                          <a:effectLst/>
                        </a:rPr>
                        <a:t> da </a:t>
                      </a:r>
                      <a:r>
                        <a:rPr lang="en-GB" sz="1600" u="none" strike="noStrike" dirty="0" err="1">
                          <a:effectLst/>
                        </a:rPr>
                        <a:t>pruže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studentima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relevantne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vještine</a:t>
                      </a:r>
                      <a:r>
                        <a:rPr lang="en-GB" sz="1600" u="none" strike="noStrike" dirty="0">
                          <a:effectLst/>
                        </a:rPr>
                        <a:t> u </a:t>
                      </a:r>
                      <a:r>
                        <a:rPr lang="en-GB" sz="1600" u="none" strike="noStrike" dirty="0" err="1">
                          <a:effectLst/>
                        </a:rPr>
                        <a:t>sljedećim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oblastima</a:t>
                      </a:r>
                      <a:r>
                        <a:rPr lang="en-GB" sz="1600" u="none" strike="noStrike" dirty="0">
                          <a:effectLst/>
                        </a:rPr>
                        <a:t>?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009767"/>
                  </a:ext>
                </a:extLst>
              </a:tr>
              <a:tr h="79996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Srednja vr.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St. dev.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97787312"/>
                  </a:ext>
                </a:extLst>
              </a:tr>
              <a:tr h="42664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-Život u multikulturalnom okruženju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39714583"/>
                  </a:ext>
                </a:extLst>
              </a:tr>
              <a:tr h="42664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-Globalno tržište rada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58248680"/>
                  </a:ext>
                </a:extLst>
              </a:tr>
              <a:tr h="42664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-Interakcije sa ljudima iz drugih zemalja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0.85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24087507"/>
                  </a:ext>
                </a:extLst>
              </a:tr>
              <a:tr h="85329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-Produženi boravak u inostranstvu (radi studija ili rada)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44985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32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454734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630650"/>
              </p:ext>
            </p:extLst>
          </p:nvPr>
        </p:nvGraphicFramePr>
        <p:xfrm>
          <a:off x="639318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141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592513"/>
              </p:ext>
            </p:extLst>
          </p:nvPr>
        </p:nvGraphicFramePr>
        <p:xfrm>
          <a:off x="1002631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601029"/>
              </p:ext>
            </p:extLst>
          </p:nvPr>
        </p:nvGraphicFramePr>
        <p:xfrm>
          <a:off x="6475395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452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825751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152687"/>
              </p:ext>
            </p:extLst>
          </p:nvPr>
        </p:nvGraphicFramePr>
        <p:xfrm>
          <a:off x="639318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0161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TEACHERS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097588"/>
              </p:ext>
            </p:extLst>
          </p:nvPr>
        </p:nvGraphicFramePr>
        <p:xfrm>
          <a:off x="838200" y="2068020"/>
          <a:ext cx="7038474" cy="4530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92316">
                  <a:extLst>
                    <a:ext uri="{9D8B030D-6E8A-4147-A177-3AD203B41FA5}">
                      <a16:colId xmlns:a16="http://schemas.microsoft.com/office/drawing/2014/main" val="4269583331"/>
                    </a:ext>
                  </a:extLst>
                </a:gridCol>
                <a:gridCol w="923079">
                  <a:extLst>
                    <a:ext uri="{9D8B030D-6E8A-4147-A177-3AD203B41FA5}">
                      <a16:colId xmlns:a16="http://schemas.microsoft.com/office/drawing/2014/main" val="2879521136"/>
                    </a:ext>
                  </a:extLst>
                </a:gridCol>
                <a:gridCol w="923079">
                  <a:extLst>
                    <a:ext uri="{9D8B030D-6E8A-4147-A177-3AD203B41FA5}">
                      <a16:colId xmlns:a16="http://schemas.microsoft.com/office/drawing/2014/main" val="264647854"/>
                    </a:ext>
                  </a:extLst>
                </a:gridCol>
              </a:tblGrid>
              <a:tr h="4009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  </a:t>
                      </a:r>
                      <a:r>
                        <a:rPr lang="en-GB" sz="1600" u="none" strike="noStrike" dirty="0" err="1">
                          <a:effectLst/>
                        </a:rPr>
                        <a:t>kojoj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mjeri</a:t>
                      </a:r>
                      <a:r>
                        <a:rPr lang="en-GB" sz="1600" u="none" strike="noStrike" dirty="0">
                          <a:effectLst/>
                        </a:rPr>
                        <a:t> se </a:t>
                      </a:r>
                      <a:r>
                        <a:rPr lang="en-GB" sz="1600" u="none" strike="noStrike" dirty="0" err="1">
                          <a:effectLst/>
                        </a:rPr>
                        <a:t>slažete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sa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sljedećim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izjavama</a:t>
                      </a:r>
                      <a:r>
                        <a:rPr lang="en-GB" sz="1600" u="none" strike="noStrike" dirty="0">
                          <a:effectLst/>
                        </a:rPr>
                        <a:t>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230035"/>
                  </a:ext>
                </a:extLst>
              </a:tr>
              <a:tr h="601448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Srednja vr.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St. dev.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04392529"/>
                  </a:ext>
                </a:extLst>
              </a:tr>
              <a:tr h="96231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□ Osjećam se vrlo ugodno predajući domaćim i stranim studentima cijeli predmet na  engleskom jeziku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29512482"/>
                  </a:ext>
                </a:extLst>
              </a:tr>
              <a:tr h="96231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□ Ako mi se pruži prilika, volio bih da predajem predmet na engleskom jeziku domaćim i stranim studentima 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24459580"/>
                  </a:ext>
                </a:extLst>
              </a:tr>
              <a:tr h="962315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□ Ako bih predavao predmet na engleskom jeziku, želio bih neku obuku ili podršku koja će mi pomoći da se pripremim za kurs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57573302"/>
                  </a:ext>
                </a:extLst>
              </a:tr>
              <a:tr h="64154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effectLst/>
                        </a:rPr>
                        <a:t>□ Očekujem dodatnu naknadu za nastavu na engleskom jeziku 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9649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6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685" y="68197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SWOT ANALYSIS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87075"/>
              </p:ext>
            </p:extLst>
          </p:nvPr>
        </p:nvGraphicFramePr>
        <p:xfrm>
          <a:off x="0" y="9366"/>
          <a:ext cx="12191999" cy="684863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092277">
                  <a:extLst>
                    <a:ext uri="{9D8B030D-6E8A-4147-A177-3AD203B41FA5}">
                      <a16:colId xmlns:a16="http://schemas.microsoft.com/office/drawing/2014/main" val="952612362"/>
                    </a:ext>
                  </a:extLst>
                </a:gridCol>
                <a:gridCol w="5017539">
                  <a:extLst>
                    <a:ext uri="{9D8B030D-6E8A-4147-A177-3AD203B41FA5}">
                      <a16:colId xmlns:a16="http://schemas.microsoft.com/office/drawing/2014/main" val="1100569895"/>
                    </a:ext>
                  </a:extLst>
                </a:gridCol>
                <a:gridCol w="5082183">
                  <a:extLst>
                    <a:ext uri="{9D8B030D-6E8A-4147-A177-3AD203B41FA5}">
                      <a16:colId xmlns:a16="http://schemas.microsoft.com/office/drawing/2014/main" val="1072179464"/>
                    </a:ext>
                  </a:extLst>
                </a:gridCol>
              </a:tblGrid>
              <a:tr h="370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 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062671"/>
                  </a:ext>
                </a:extLst>
              </a:tr>
              <a:tr h="3844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 environment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Strengths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Students' interest in mobility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Teachers' interest in participating in international cooperation programs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 knowledge of the English language of students and teachers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Readiness of the faculty and hospital to receive foreign staff and students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Availability of accommodation for incoming teachers and students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Formed a tutoring system for students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 experience of teachers and staff in mobility programs and international projects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existence of a dean's team for writing international projects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Study program in English and the established infrastructure for this type of study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Existence of foreign students from 16 countries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Organization of various cultural events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Weaknesses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Students are not aware of the mobility program due to lack of information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Participation of a small number of students in mobility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small number of mobility agreements available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Absence of a strategy for the internationalization of the faculty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Insufficient number of student volunteers for the tutoring system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Too much busyness of teaching staff in healthcare to deal with international cooperation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International cooperation is not a subject of discussion at the Faculty Council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sr-Latn-B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 academic staff members show resistance towards international programs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311204"/>
                  </a:ext>
                </a:extLst>
              </a:tr>
              <a:tr h="2633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External environment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Opportunities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Launching other study programs in English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Involvement in the IFMSA/ SAMSIC organization for students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Available EU funds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Recognition of the University at the international level and in various ranking lists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 tuition and living costs in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Foca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Attractiveness of natural and tourist resources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readiness of the faculty to receive international teachers and students in the mobility program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Bosnia and Herzegovina becomes a country associated with the Erasmus+ program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Threats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Difficult coordination of curricula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Dependence of international cooperation programs on EU grants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Insufficient funds for mobility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Attractiveness of neighboring universities and countries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Absence of desire of medical faculties from Western Europe for cooperation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Enrollment of quality foreign students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Long procedure for the arrival of students from "third" countries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16" marR="45616" marT="6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21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4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dirty="0" smtClean="0"/>
              <a:t>Total number of students 1320. Number of responses is 327 (24,77%).</a:t>
            </a:r>
            <a:endParaRPr lang="sr-Latn-BA" sz="20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225305"/>
              </p:ext>
            </p:extLst>
          </p:nvPr>
        </p:nvGraphicFramePr>
        <p:xfrm>
          <a:off x="601579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8422587"/>
              </p:ext>
            </p:extLst>
          </p:nvPr>
        </p:nvGraphicFramePr>
        <p:xfrm>
          <a:off x="6274869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395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2862090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478605"/>
              </p:ext>
            </p:extLst>
          </p:nvPr>
        </p:nvGraphicFramePr>
        <p:xfrm>
          <a:off x="639318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562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989397"/>
              </p:ext>
            </p:extLst>
          </p:nvPr>
        </p:nvGraphicFramePr>
        <p:xfrm>
          <a:off x="1082842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234728"/>
              </p:ext>
            </p:extLst>
          </p:nvPr>
        </p:nvGraphicFramePr>
        <p:xfrm>
          <a:off x="6515501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91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369831"/>
              </p:ext>
            </p:extLst>
          </p:nvPr>
        </p:nvGraphicFramePr>
        <p:xfrm>
          <a:off x="585537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406538"/>
              </p:ext>
            </p:extLst>
          </p:nvPr>
        </p:nvGraphicFramePr>
        <p:xfrm>
          <a:off x="6136106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079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440597"/>
              </p:ext>
            </p:extLst>
          </p:nvPr>
        </p:nvGraphicFramePr>
        <p:xfrm>
          <a:off x="838200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151097"/>
              </p:ext>
            </p:extLst>
          </p:nvPr>
        </p:nvGraphicFramePr>
        <p:xfrm>
          <a:off x="6136105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85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117469"/>
              </p:ext>
            </p:extLst>
          </p:nvPr>
        </p:nvGraphicFramePr>
        <p:xfrm>
          <a:off x="1201153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3014080"/>
              </p:ext>
            </p:extLst>
          </p:nvPr>
        </p:nvGraphicFramePr>
        <p:xfrm>
          <a:off x="6574656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53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31112"/>
              </p:ext>
            </p:extLst>
          </p:nvPr>
        </p:nvGraphicFramePr>
        <p:xfrm>
          <a:off x="1201152" y="224990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090263"/>
              </p:ext>
            </p:extLst>
          </p:nvPr>
        </p:nvGraphicFramePr>
        <p:xfrm>
          <a:off x="7168214" y="59356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1852308"/>
              </p:ext>
            </p:extLst>
          </p:nvPr>
        </p:nvGraphicFramePr>
        <p:xfrm>
          <a:off x="6972556" y="37795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872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STUDENTS SURVEY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799231"/>
              </p:ext>
            </p:extLst>
          </p:nvPr>
        </p:nvGraphicFramePr>
        <p:xfrm>
          <a:off x="2276643" y="1825625"/>
          <a:ext cx="7638714" cy="44214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90431">
                  <a:extLst>
                    <a:ext uri="{9D8B030D-6E8A-4147-A177-3AD203B41FA5}">
                      <a16:colId xmlns:a16="http://schemas.microsoft.com/office/drawing/2014/main" val="1787153585"/>
                    </a:ext>
                  </a:extLst>
                </a:gridCol>
                <a:gridCol w="529389">
                  <a:extLst>
                    <a:ext uri="{9D8B030D-6E8A-4147-A177-3AD203B41FA5}">
                      <a16:colId xmlns:a16="http://schemas.microsoft.com/office/drawing/2014/main" val="102729580"/>
                    </a:ext>
                  </a:extLst>
                </a:gridCol>
                <a:gridCol w="529390">
                  <a:extLst>
                    <a:ext uri="{9D8B030D-6E8A-4147-A177-3AD203B41FA5}">
                      <a16:colId xmlns:a16="http://schemas.microsoft.com/office/drawing/2014/main" val="1327241326"/>
                    </a:ext>
                  </a:extLst>
                </a:gridCol>
                <a:gridCol w="497305">
                  <a:extLst>
                    <a:ext uri="{9D8B030D-6E8A-4147-A177-3AD203B41FA5}">
                      <a16:colId xmlns:a16="http://schemas.microsoft.com/office/drawing/2014/main" val="3580528600"/>
                    </a:ext>
                  </a:extLst>
                </a:gridCol>
                <a:gridCol w="529389">
                  <a:extLst>
                    <a:ext uri="{9D8B030D-6E8A-4147-A177-3AD203B41FA5}">
                      <a16:colId xmlns:a16="http://schemas.microsoft.com/office/drawing/2014/main" val="3109546332"/>
                    </a:ext>
                  </a:extLst>
                </a:gridCol>
                <a:gridCol w="562810">
                  <a:extLst>
                    <a:ext uri="{9D8B030D-6E8A-4147-A177-3AD203B41FA5}">
                      <a16:colId xmlns:a16="http://schemas.microsoft.com/office/drawing/2014/main" val="567612543"/>
                    </a:ext>
                  </a:extLst>
                </a:gridCol>
              </a:tblGrid>
              <a:tr h="15004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95249372"/>
                  </a:ext>
                </a:extLst>
              </a:tr>
              <a:tr h="4501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Poznavanje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jezika</a:t>
                      </a:r>
                      <a:r>
                        <a:rPr lang="en-GB" sz="1400" u="none" strike="noStrike" dirty="0">
                          <a:effectLst/>
                        </a:rPr>
                        <a:t> (</a:t>
                      </a:r>
                      <a:r>
                        <a:rPr lang="en-GB" sz="1400" u="none" strike="noStrike" dirty="0" err="1">
                          <a:effectLst/>
                        </a:rPr>
                        <a:t>npr</a:t>
                      </a:r>
                      <a:r>
                        <a:rPr lang="en-GB" sz="1400" u="none" strike="noStrike" dirty="0">
                          <a:effectLst/>
                        </a:rPr>
                        <a:t>. </a:t>
                      </a:r>
                      <a:r>
                        <a:rPr lang="en-GB" sz="1400" u="none" strike="noStrike" dirty="0" err="1">
                          <a:effectLst/>
                        </a:rPr>
                        <a:t>moj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engleski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nije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dovoljno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dobar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44.06%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7.66%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20.31%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13.03%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14.94%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469973021"/>
                  </a:ext>
                </a:extLst>
              </a:tr>
              <a:tr h="450138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dirty="0">
                          <a:effectLst/>
                        </a:rPr>
                        <a:t>Nedostatak informacija o studiranju u inostranstvu</a:t>
                      </a:r>
                      <a:endParaRPr lang="pl-PL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12.65%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15.10%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27.76%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17.55%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26.94%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39305006"/>
                  </a:ext>
                </a:extLst>
              </a:tr>
              <a:tr h="30009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Odvajanje</a:t>
                      </a:r>
                      <a:r>
                        <a:rPr lang="en-GB" sz="1400" u="none" strike="noStrike" dirty="0">
                          <a:effectLst/>
                        </a:rPr>
                        <a:t> od </a:t>
                      </a:r>
                      <a:r>
                        <a:rPr lang="en-GB" sz="1400" u="none" strike="noStrike" dirty="0" err="1">
                          <a:effectLst/>
                        </a:rPr>
                        <a:t>partnera</a:t>
                      </a:r>
                      <a:r>
                        <a:rPr lang="en-GB" sz="1400" u="none" strike="noStrike" dirty="0">
                          <a:effectLst/>
                        </a:rPr>
                        <a:t>, </a:t>
                      </a:r>
                      <a:r>
                        <a:rPr lang="en-GB" sz="1400" u="none" strike="noStrike" dirty="0" err="1">
                          <a:effectLst/>
                        </a:rPr>
                        <a:t>djece</a:t>
                      </a:r>
                      <a:r>
                        <a:rPr lang="en-GB" sz="1400" u="none" strike="noStrike" dirty="0">
                          <a:effectLst/>
                        </a:rPr>
                        <a:t>, </a:t>
                      </a:r>
                      <a:r>
                        <a:rPr lang="en-GB" sz="1400" u="none" strike="noStrike" dirty="0" err="1">
                          <a:effectLst/>
                        </a:rPr>
                        <a:t>prijatelja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44.18%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15.26%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14.06%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8.84%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17.67%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980261284"/>
                  </a:ext>
                </a:extLst>
              </a:tr>
              <a:tr h="30009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Dodatni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finansijski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troškovi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11.46%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9.09%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24.90%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17.79%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36.76%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611107181"/>
                  </a:ext>
                </a:extLst>
              </a:tr>
              <a:tr h="30009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Gubitak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plaćenog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posla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koji</a:t>
                      </a:r>
                      <a:r>
                        <a:rPr lang="en-GB" sz="1400" u="none" strike="noStrike" dirty="0">
                          <a:effectLst/>
                        </a:rPr>
                        <a:t> imam </a:t>
                      </a:r>
                      <a:r>
                        <a:rPr lang="en-GB" sz="1400" u="none" strike="noStrike" dirty="0" err="1">
                          <a:effectLst/>
                        </a:rPr>
                        <a:t>trenutno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82.71%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3.74%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4.21%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3.27%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6.07%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87377241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Nedostatak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motivacije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53.22%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14.59%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19.74%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6.01%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6.44%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201531020"/>
                  </a:ext>
                </a:extLst>
              </a:tr>
              <a:tr h="600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Teško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povezivanje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studija</a:t>
                      </a:r>
                      <a:r>
                        <a:rPr lang="en-GB" sz="1400" u="none" strike="noStrike" dirty="0">
                          <a:effectLst/>
                        </a:rPr>
                        <a:t> u </a:t>
                      </a:r>
                      <a:r>
                        <a:rPr lang="en-GB" sz="1400" u="none" strike="noStrike" dirty="0" err="1">
                          <a:effectLst/>
                        </a:rPr>
                        <a:t>inostranstvu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sa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sadržajem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mog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studijskog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programa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27.07%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12.66%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30.13%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15.28%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14.85%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1849843787"/>
                  </a:ext>
                </a:extLst>
              </a:tr>
              <a:tr h="75023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Problem </a:t>
                      </a:r>
                      <a:r>
                        <a:rPr lang="en-GB" sz="1400" u="none" strike="noStrike" dirty="0" err="1">
                          <a:effectLst/>
                        </a:rPr>
                        <a:t>priznavanja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rezultata</a:t>
                      </a:r>
                      <a:r>
                        <a:rPr lang="en-GB" sz="1400" u="none" strike="noStrike" dirty="0">
                          <a:effectLst/>
                        </a:rPr>
                        <a:t> (ECTS </a:t>
                      </a:r>
                      <a:r>
                        <a:rPr lang="en-GB" sz="1400" u="none" strike="noStrike" dirty="0" err="1">
                          <a:effectLst/>
                        </a:rPr>
                        <a:t>bodova</a:t>
                      </a:r>
                      <a:r>
                        <a:rPr lang="en-GB" sz="1400" u="none" strike="noStrike" dirty="0">
                          <a:effectLst/>
                        </a:rPr>
                        <a:t>) </a:t>
                      </a:r>
                      <a:r>
                        <a:rPr lang="en-GB" sz="1400" u="none" strike="noStrike" dirty="0" err="1">
                          <a:effectLst/>
                        </a:rPr>
                        <a:t>stečenih</a:t>
                      </a:r>
                      <a:r>
                        <a:rPr lang="en-GB" sz="1400" u="none" strike="noStrike" dirty="0">
                          <a:effectLst/>
                        </a:rPr>
                        <a:t> u </a:t>
                      </a:r>
                      <a:r>
                        <a:rPr lang="en-GB" sz="1400" u="none" strike="noStrike" dirty="0" err="1">
                          <a:effectLst/>
                        </a:rPr>
                        <a:t>inostranstvu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po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povratku</a:t>
                      </a:r>
                      <a:r>
                        <a:rPr lang="en-GB" sz="1400" u="none" strike="noStrike" dirty="0">
                          <a:effectLst/>
                        </a:rPr>
                        <a:t> u </a:t>
                      </a:r>
                      <a:r>
                        <a:rPr lang="en-GB" sz="1400" u="none" strike="noStrike" dirty="0" err="1">
                          <a:effectLst/>
                        </a:rPr>
                        <a:t>zemlju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18.27%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10.10%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28.37%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17.79%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25.48%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3125874196"/>
                  </a:ext>
                </a:extLst>
              </a:tr>
              <a:tr h="600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Problemi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nabavljanja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dokumentacije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za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putovanje</a:t>
                      </a:r>
                      <a:r>
                        <a:rPr lang="en-GB" sz="1400" u="none" strike="noStrike" dirty="0">
                          <a:effectLst/>
                        </a:rPr>
                        <a:t> (</a:t>
                      </a:r>
                      <a:r>
                        <a:rPr lang="en-GB" sz="1400" u="none" strike="noStrike" dirty="0" err="1">
                          <a:effectLst/>
                        </a:rPr>
                        <a:t>viza</a:t>
                      </a:r>
                      <a:r>
                        <a:rPr lang="en-GB" sz="1400" u="none" strike="noStrike" dirty="0">
                          <a:effectLst/>
                        </a:rPr>
                        <a:t>, </a:t>
                      </a:r>
                      <a:r>
                        <a:rPr lang="en-GB" sz="1400" u="none" strike="noStrike" dirty="0" err="1">
                          <a:effectLst/>
                        </a:rPr>
                        <a:t>boravišna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dozvola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28.07%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14.47%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25.44%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15.35%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16.67%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121303633"/>
                  </a:ext>
                </a:extLst>
              </a:tr>
              <a:tr h="30009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Niske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ocjena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na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studijama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46.70%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21.23%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21.70%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6.13%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4.25%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20" marR="6820" marT="6820" marB="0" anchor="b"/>
                </a:tc>
                <a:extLst>
                  <a:ext uri="{0D108BD9-81ED-4DB2-BD59-A6C34878D82A}">
                    <a16:rowId xmlns:a16="http://schemas.microsoft.com/office/drawing/2014/main" val="2430352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7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3829</TotalTime>
  <Words>1301</Words>
  <Application>Microsoft Office PowerPoint</Application>
  <PresentationFormat>Widescreen</PresentationFormat>
  <Paragraphs>267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BIOSINT Strengthening capacities and digital competences in biomedical education through internationalization at home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BIOSINT Strengthening capacities and digital competences in biomedical education through internationalization at home</dc:title>
  <dc:creator>Nenad Markovic</dc:creator>
  <cp:lastModifiedBy>Nenad Markovic</cp:lastModifiedBy>
  <cp:revision>57</cp:revision>
  <dcterms:created xsi:type="dcterms:W3CDTF">2023-01-18T10:51:04Z</dcterms:created>
  <dcterms:modified xsi:type="dcterms:W3CDTF">2023-06-26T17:22:50Z</dcterms:modified>
</cp:coreProperties>
</file>