
<file path=[Content_Types].xml><?xml version="1.0" encoding="utf-8"?>
<Types xmlns="http://schemas.openxmlformats.org/package/2006/content-types">
  <Default Extension="png" ContentType="image/png"/>
  <Default Extension="wmf" ContentType="image/x-wmf"/>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notesMasterIdLst>
    <p:notesMasterId r:id="rId37"/>
  </p:notesMasterIdLst>
  <p:sldIdLst>
    <p:sldId id="256" r:id="rId2"/>
    <p:sldId id="294" r:id="rId3"/>
    <p:sldId id="295" r:id="rId4"/>
    <p:sldId id="291" r:id="rId5"/>
    <p:sldId id="296" r:id="rId6"/>
    <p:sldId id="257" r:id="rId7"/>
    <p:sldId id="259" r:id="rId8"/>
    <p:sldId id="260" r:id="rId9"/>
    <p:sldId id="262" r:id="rId10"/>
    <p:sldId id="263" r:id="rId11"/>
    <p:sldId id="265" r:id="rId12"/>
    <p:sldId id="266" r:id="rId13"/>
    <p:sldId id="267" r:id="rId14"/>
    <p:sldId id="268" r:id="rId15"/>
    <p:sldId id="269" r:id="rId16"/>
    <p:sldId id="272" r:id="rId17"/>
    <p:sldId id="273" r:id="rId18"/>
    <p:sldId id="270" r:id="rId19"/>
    <p:sldId id="279" r:id="rId20"/>
    <p:sldId id="271" r:id="rId21"/>
    <p:sldId id="274" r:id="rId22"/>
    <p:sldId id="275" r:id="rId23"/>
    <p:sldId id="276" r:id="rId24"/>
    <p:sldId id="277" r:id="rId25"/>
    <p:sldId id="278" r:id="rId26"/>
    <p:sldId id="280" r:id="rId27"/>
    <p:sldId id="288" r:id="rId28"/>
    <p:sldId id="281" r:id="rId29"/>
    <p:sldId id="289" r:id="rId30"/>
    <p:sldId id="282" r:id="rId31"/>
    <p:sldId id="292" r:id="rId32"/>
    <p:sldId id="293" r:id="rId33"/>
    <p:sldId id="283" r:id="rId34"/>
    <p:sldId id="290" r:id="rId35"/>
    <p:sldId id="258" r:id="rId3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9" d="100"/>
          <a:sy n="59" d="100"/>
        </p:scale>
        <p:origin x="82" y="23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1238897-71C7-42C2-82BA-B1E9B136CA65}" type="doc">
      <dgm:prSet loTypeId="urn:microsoft.com/office/officeart/2005/8/layout/venn3" loCatId="relationship" qsTypeId="urn:microsoft.com/office/officeart/2005/8/quickstyle/simple1" qsCatId="simple" csTypeId="urn:microsoft.com/office/officeart/2005/8/colors/accent1_2" csCatId="accent1" phldr="1"/>
      <dgm:spPr/>
      <dgm:t>
        <a:bodyPr/>
        <a:lstStyle/>
        <a:p>
          <a:endParaRPr lang="en-US"/>
        </a:p>
      </dgm:t>
    </dgm:pt>
    <dgm:pt modelId="{2EFE7B26-8F88-43D0-9502-8C28146490AB}" type="pres">
      <dgm:prSet presAssocID="{41238897-71C7-42C2-82BA-B1E9B136CA65}" presName="Name0" presStyleCnt="0">
        <dgm:presLayoutVars>
          <dgm:dir/>
          <dgm:resizeHandles val="exact"/>
        </dgm:presLayoutVars>
      </dgm:prSet>
      <dgm:spPr/>
      <dgm:t>
        <a:bodyPr/>
        <a:lstStyle/>
        <a:p>
          <a:endParaRPr lang="en-US"/>
        </a:p>
      </dgm:t>
    </dgm:pt>
  </dgm:ptLst>
  <dgm:cxnLst>
    <dgm:cxn modelId="{F44E5AA8-D290-4524-A474-CD8C45980EE6}" type="presOf" srcId="{41238897-71C7-42C2-82BA-B1E9B136CA65}" destId="{2EFE7B26-8F88-43D0-9502-8C28146490AB}" srcOrd="0" destOrd="0" presId="urn:microsoft.com/office/officeart/2005/8/layout/ven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A4015DD-9112-4B4B-8CF7-C6D72EDBBAA0}" type="doc">
      <dgm:prSet loTypeId="urn:microsoft.com/office/officeart/2005/8/layout/cycle3" loCatId="cycle" qsTypeId="urn:microsoft.com/office/officeart/2005/8/quickstyle/simple1" qsCatId="simple" csTypeId="urn:microsoft.com/office/officeart/2005/8/colors/accent1_2" csCatId="accent1" phldr="1"/>
      <dgm:spPr/>
      <dgm:t>
        <a:bodyPr/>
        <a:lstStyle/>
        <a:p>
          <a:endParaRPr lang="en-US"/>
        </a:p>
      </dgm:t>
    </dgm:pt>
    <dgm:pt modelId="{CDC8B1BC-900A-4AB4-8A8D-9D9C14775460}">
      <dgm:prSet phldrT="[Text]" custT="1"/>
      <dgm:spPr/>
      <dgm:t>
        <a:bodyPr/>
        <a:lstStyle/>
        <a:p>
          <a:r>
            <a:rPr lang="sr-Latn-BA" sz="1800" dirty="0" smtClean="0"/>
            <a:t>Strategic development frame/ politics</a:t>
          </a:r>
          <a:endParaRPr lang="en-US" sz="1800" dirty="0"/>
        </a:p>
      </dgm:t>
    </dgm:pt>
    <dgm:pt modelId="{967D9227-FE21-4351-AA3F-482FBB1E542A}" type="parTrans" cxnId="{8C0A402E-7BC8-4D84-8EBE-A14A481717DD}">
      <dgm:prSet/>
      <dgm:spPr/>
      <dgm:t>
        <a:bodyPr/>
        <a:lstStyle/>
        <a:p>
          <a:endParaRPr lang="en-US" sz="1800"/>
        </a:p>
      </dgm:t>
    </dgm:pt>
    <dgm:pt modelId="{3A777F32-966F-4158-BC25-B1F4907AB5B2}" type="sibTrans" cxnId="{8C0A402E-7BC8-4D84-8EBE-A14A481717DD}">
      <dgm:prSet/>
      <dgm:spPr>
        <a:solidFill>
          <a:srgbClr val="FF0000"/>
        </a:solidFill>
      </dgm:spPr>
      <dgm:t>
        <a:bodyPr/>
        <a:lstStyle/>
        <a:p>
          <a:endParaRPr lang="en-US" sz="1800"/>
        </a:p>
      </dgm:t>
    </dgm:pt>
    <dgm:pt modelId="{784B4B6E-793C-4EE4-A42C-57A44E5511BA}">
      <dgm:prSet phldrT="[Text]" custT="1"/>
      <dgm:spPr/>
      <dgm:t>
        <a:bodyPr/>
        <a:lstStyle/>
        <a:p>
          <a:r>
            <a:rPr lang="sr-Latn-BA" sz="1800" dirty="0" smtClean="0"/>
            <a:t>Preparation of strategic plan </a:t>
          </a:r>
          <a:r>
            <a:rPr lang="sr-Latn-BA" sz="1400" dirty="0" smtClean="0"/>
            <a:t>(mission, vision, goals, programs, activities)</a:t>
          </a:r>
          <a:endParaRPr lang="en-US" sz="1800" dirty="0"/>
        </a:p>
      </dgm:t>
    </dgm:pt>
    <dgm:pt modelId="{16CF3183-7238-4F54-804C-DDBF1F16DAC0}" type="parTrans" cxnId="{4CEA58BE-F918-4D03-8971-D8C43375E5F3}">
      <dgm:prSet/>
      <dgm:spPr/>
      <dgm:t>
        <a:bodyPr/>
        <a:lstStyle/>
        <a:p>
          <a:endParaRPr lang="en-US" sz="1800"/>
        </a:p>
      </dgm:t>
    </dgm:pt>
    <dgm:pt modelId="{5B0E2516-4F9C-45AD-9071-9F4F65CA9345}" type="sibTrans" cxnId="{4CEA58BE-F918-4D03-8971-D8C43375E5F3}">
      <dgm:prSet/>
      <dgm:spPr/>
      <dgm:t>
        <a:bodyPr/>
        <a:lstStyle/>
        <a:p>
          <a:endParaRPr lang="en-US" sz="1800"/>
        </a:p>
      </dgm:t>
    </dgm:pt>
    <dgm:pt modelId="{C2FA5507-6317-40EE-9062-7CD12E51262D}">
      <dgm:prSet phldrT="[Text]" custT="1"/>
      <dgm:spPr/>
      <dgm:t>
        <a:bodyPr/>
        <a:lstStyle/>
        <a:p>
          <a:r>
            <a:rPr lang="sr-Latn-BA" sz="1800" dirty="0" smtClean="0"/>
            <a:t>Defining of costs and resources</a:t>
          </a:r>
          <a:endParaRPr lang="en-US" sz="1800" dirty="0"/>
        </a:p>
      </dgm:t>
    </dgm:pt>
    <dgm:pt modelId="{69D53383-052E-4B36-BC72-70323B144118}" type="parTrans" cxnId="{90D0E927-9F9A-46DC-BAC3-CC77DF879991}">
      <dgm:prSet/>
      <dgm:spPr/>
      <dgm:t>
        <a:bodyPr/>
        <a:lstStyle/>
        <a:p>
          <a:endParaRPr lang="en-US" sz="1800"/>
        </a:p>
      </dgm:t>
    </dgm:pt>
    <dgm:pt modelId="{277B4820-6E67-425C-988B-68C16209AB6D}" type="sibTrans" cxnId="{90D0E927-9F9A-46DC-BAC3-CC77DF879991}">
      <dgm:prSet/>
      <dgm:spPr/>
      <dgm:t>
        <a:bodyPr/>
        <a:lstStyle/>
        <a:p>
          <a:endParaRPr lang="en-US" sz="1800"/>
        </a:p>
      </dgm:t>
    </dgm:pt>
    <dgm:pt modelId="{C92EF5F7-F576-4356-8461-D4C3F7CE9421}">
      <dgm:prSet phldrT="[Text]" custT="1"/>
      <dgm:spPr/>
      <dgm:t>
        <a:bodyPr/>
        <a:lstStyle/>
        <a:p>
          <a:r>
            <a:rPr lang="sr-Latn-BA" sz="1800" dirty="0" smtClean="0"/>
            <a:t>Establishing priorities</a:t>
          </a:r>
          <a:endParaRPr lang="en-US" sz="1800" dirty="0"/>
        </a:p>
      </dgm:t>
    </dgm:pt>
    <dgm:pt modelId="{AFE79DA4-1B34-4E83-8BDB-A019B73ADE58}" type="parTrans" cxnId="{3FF77832-1975-45D0-9221-9A9F46D53BAA}">
      <dgm:prSet/>
      <dgm:spPr/>
      <dgm:t>
        <a:bodyPr/>
        <a:lstStyle/>
        <a:p>
          <a:endParaRPr lang="en-US" sz="1800"/>
        </a:p>
      </dgm:t>
    </dgm:pt>
    <dgm:pt modelId="{B08F3909-8965-42CC-91CA-2E6EAB9607D3}" type="sibTrans" cxnId="{3FF77832-1975-45D0-9221-9A9F46D53BAA}">
      <dgm:prSet/>
      <dgm:spPr/>
      <dgm:t>
        <a:bodyPr/>
        <a:lstStyle/>
        <a:p>
          <a:endParaRPr lang="en-US" sz="1800"/>
        </a:p>
      </dgm:t>
    </dgm:pt>
    <dgm:pt modelId="{753BCB85-7B2D-474B-8B11-7BF089982DD2}">
      <dgm:prSet phldrT="[Text]" custT="1"/>
      <dgm:spPr/>
      <dgm:t>
        <a:bodyPr/>
        <a:lstStyle/>
        <a:p>
          <a:r>
            <a:rPr lang="sr-Latn-BA" sz="1800" dirty="0" smtClean="0"/>
            <a:t>Monitoring and evaluation</a:t>
          </a:r>
          <a:endParaRPr lang="en-US" sz="1800" dirty="0"/>
        </a:p>
      </dgm:t>
    </dgm:pt>
    <dgm:pt modelId="{921E34DC-0A07-4B84-A9E3-A5733F789C15}" type="parTrans" cxnId="{79A4935C-6A9A-44A7-8268-C152A6D22580}">
      <dgm:prSet/>
      <dgm:spPr/>
      <dgm:t>
        <a:bodyPr/>
        <a:lstStyle/>
        <a:p>
          <a:endParaRPr lang="en-US" sz="1800"/>
        </a:p>
      </dgm:t>
    </dgm:pt>
    <dgm:pt modelId="{0DC9D068-017E-4197-B763-8B1FA3DDD2A7}" type="sibTrans" cxnId="{79A4935C-6A9A-44A7-8268-C152A6D22580}">
      <dgm:prSet/>
      <dgm:spPr/>
      <dgm:t>
        <a:bodyPr/>
        <a:lstStyle/>
        <a:p>
          <a:endParaRPr lang="en-US" sz="1800"/>
        </a:p>
      </dgm:t>
    </dgm:pt>
    <dgm:pt modelId="{BD6D28B2-DE04-4906-8D84-F94EE0E721A2}" type="pres">
      <dgm:prSet presAssocID="{0A4015DD-9112-4B4B-8CF7-C6D72EDBBAA0}" presName="Name0" presStyleCnt="0">
        <dgm:presLayoutVars>
          <dgm:dir/>
          <dgm:resizeHandles val="exact"/>
        </dgm:presLayoutVars>
      </dgm:prSet>
      <dgm:spPr/>
      <dgm:t>
        <a:bodyPr/>
        <a:lstStyle/>
        <a:p>
          <a:endParaRPr lang="en-US"/>
        </a:p>
      </dgm:t>
    </dgm:pt>
    <dgm:pt modelId="{C99C7AE8-6D84-4E23-9ABF-806581DE3B52}" type="pres">
      <dgm:prSet presAssocID="{0A4015DD-9112-4B4B-8CF7-C6D72EDBBAA0}" presName="cycle" presStyleCnt="0"/>
      <dgm:spPr/>
    </dgm:pt>
    <dgm:pt modelId="{40C1E98D-1B4B-47FD-9290-969B2F6C3C29}" type="pres">
      <dgm:prSet presAssocID="{CDC8B1BC-900A-4AB4-8A8D-9D9C14775460}" presName="nodeFirstNode" presStyleLbl="node1" presStyleIdx="0" presStyleCnt="5">
        <dgm:presLayoutVars>
          <dgm:bulletEnabled val="1"/>
        </dgm:presLayoutVars>
      </dgm:prSet>
      <dgm:spPr/>
      <dgm:t>
        <a:bodyPr/>
        <a:lstStyle/>
        <a:p>
          <a:endParaRPr lang="en-US"/>
        </a:p>
      </dgm:t>
    </dgm:pt>
    <dgm:pt modelId="{942EA53B-BA17-4601-9D5A-F743A41B5B08}" type="pres">
      <dgm:prSet presAssocID="{3A777F32-966F-4158-BC25-B1F4907AB5B2}" presName="sibTransFirstNode" presStyleLbl="bgShp" presStyleIdx="0" presStyleCnt="1"/>
      <dgm:spPr/>
      <dgm:t>
        <a:bodyPr/>
        <a:lstStyle/>
        <a:p>
          <a:endParaRPr lang="en-US"/>
        </a:p>
      </dgm:t>
    </dgm:pt>
    <dgm:pt modelId="{30571D71-8C02-451F-BA0F-ACB609FB46F2}" type="pres">
      <dgm:prSet presAssocID="{784B4B6E-793C-4EE4-A42C-57A44E5511BA}" presName="nodeFollowingNodes" presStyleLbl="node1" presStyleIdx="1" presStyleCnt="5">
        <dgm:presLayoutVars>
          <dgm:bulletEnabled val="1"/>
        </dgm:presLayoutVars>
      </dgm:prSet>
      <dgm:spPr/>
      <dgm:t>
        <a:bodyPr/>
        <a:lstStyle/>
        <a:p>
          <a:endParaRPr lang="en-US"/>
        </a:p>
      </dgm:t>
    </dgm:pt>
    <dgm:pt modelId="{7C49FF4C-C86F-4ED7-AD39-9EED421553F6}" type="pres">
      <dgm:prSet presAssocID="{C2FA5507-6317-40EE-9062-7CD12E51262D}" presName="nodeFollowingNodes" presStyleLbl="node1" presStyleIdx="2" presStyleCnt="5">
        <dgm:presLayoutVars>
          <dgm:bulletEnabled val="1"/>
        </dgm:presLayoutVars>
      </dgm:prSet>
      <dgm:spPr/>
      <dgm:t>
        <a:bodyPr/>
        <a:lstStyle/>
        <a:p>
          <a:endParaRPr lang="en-US"/>
        </a:p>
      </dgm:t>
    </dgm:pt>
    <dgm:pt modelId="{71AB48AC-8484-4F63-B13C-135E948E99C2}" type="pres">
      <dgm:prSet presAssocID="{C92EF5F7-F576-4356-8461-D4C3F7CE9421}" presName="nodeFollowingNodes" presStyleLbl="node1" presStyleIdx="3" presStyleCnt="5">
        <dgm:presLayoutVars>
          <dgm:bulletEnabled val="1"/>
        </dgm:presLayoutVars>
      </dgm:prSet>
      <dgm:spPr/>
      <dgm:t>
        <a:bodyPr/>
        <a:lstStyle/>
        <a:p>
          <a:endParaRPr lang="en-US"/>
        </a:p>
      </dgm:t>
    </dgm:pt>
    <dgm:pt modelId="{4FB791BA-34BD-4C7F-849B-4B88F91964C8}" type="pres">
      <dgm:prSet presAssocID="{753BCB85-7B2D-474B-8B11-7BF089982DD2}" presName="nodeFollowingNodes" presStyleLbl="node1" presStyleIdx="4" presStyleCnt="5">
        <dgm:presLayoutVars>
          <dgm:bulletEnabled val="1"/>
        </dgm:presLayoutVars>
      </dgm:prSet>
      <dgm:spPr/>
      <dgm:t>
        <a:bodyPr/>
        <a:lstStyle/>
        <a:p>
          <a:endParaRPr lang="en-US"/>
        </a:p>
      </dgm:t>
    </dgm:pt>
  </dgm:ptLst>
  <dgm:cxnLst>
    <dgm:cxn modelId="{79A4935C-6A9A-44A7-8268-C152A6D22580}" srcId="{0A4015DD-9112-4B4B-8CF7-C6D72EDBBAA0}" destId="{753BCB85-7B2D-474B-8B11-7BF089982DD2}" srcOrd="4" destOrd="0" parTransId="{921E34DC-0A07-4B84-A9E3-A5733F789C15}" sibTransId="{0DC9D068-017E-4197-B763-8B1FA3DDD2A7}"/>
    <dgm:cxn modelId="{AFF27499-721D-4018-98E2-B44D37B5CB18}" type="presOf" srcId="{784B4B6E-793C-4EE4-A42C-57A44E5511BA}" destId="{30571D71-8C02-451F-BA0F-ACB609FB46F2}" srcOrd="0" destOrd="0" presId="urn:microsoft.com/office/officeart/2005/8/layout/cycle3"/>
    <dgm:cxn modelId="{5D8CD111-3424-405F-8908-ECA54CB4F733}" type="presOf" srcId="{CDC8B1BC-900A-4AB4-8A8D-9D9C14775460}" destId="{40C1E98D-1B4B-47FD-9290-969B2F6C3C29}" srcOrd="0" destOrd="0" presId="urn:microsoft.com/office/officeart/2005/8/layout/cycle3"/>
    <dgm:cxn modelId="{1C798395-E96B-41D4-B9A4-EF93A791102D}" type="presOf" srcId="{753BCB85-7B2D-474B-8B11-7BF089982DD2}" destId="{4FB791BA-34BD-4C7F-849B-4B88F91964C8}" srcOrd="0" destOrd="0" presId="urn:microsoft.com/office/officeart/2005/8/layout/cycle3"/>
    <dgm:cxn modelId="{DFDC9613-7071-409A-88E9-CC43627E82DE}" type="presOf" srcId="{0A4015DD-9112-4B4B-8CF7-C6D72EDBBAA0}" destId="{BD6D28B2-DE04-4906-8D84-F94EE0E721A2}" srcOrd="0" destOrd="0" presId="urn:microsoft.com/office/officeart/2005/8/layout/cycle3"/>
    <dgm:cxn modelId="{90D0E927-9F9A-46DC-BAC3-CC77DF879991}" srcId="{0A4015DD-9112-4B4B-8CF7-C6D72EDBBAA0}" destId="{C2FA5507-6317-40EE-9062-7CD12E51262D}" srcOrd="2" destOrd="0" parTransId="{69D53383-052E-4B36-BC72-70323B144118}" sibTransId="{277B4820-6E67-425C-988B-68C16209AB6D}"/>
    <dgm:cxn modelId="{B8FB95C1-EB59-476D-BB8D-FE313449A050}" type="presOf" srcId="{C92EF5F7-F576-4356-8461-D4C3F7CE9421}" destId="{71AB48AC-8484-4F63-B13C-135E948E99C2}" srcOrd="0" destOrd="0" presId="urn:microsoft.com/office/officeart/2005/8/layout/cycle3"/>
    <dgm:cxn modelId="{6AABFC3B-3302-4424-AE36-69618298F742}" type="presOf" srcId="{3A777F32-966F-4158-BC25-B1F4907AB5B2}" destId="{942EA53B-BA17-4601-9D5A-F743A41B5B08}" srcOrd="0" destOrd="0" presId="urn:microsoft.com/office/officeart/2005/8/layout/cycle3"/>
    <dgm:cxn modelId="{9976912E-7B5D-419D-A99A-A40E5DB173EA}" type="presOf" srcId="{C2FA5507-6317-40EE-9062-7CD12E51262D}" destId="{7C49FF4C-C86F-4ED7-AD39-9EED421553F6}" srcOrd="0" destOrd="0" presId="urn:microsoft.com/office/officeart/2005/8/layout/cycle3"/>
    <dgm:cxn modelId="{3FF77832-1975-45D0-9221-9A9F46D53BAA}" srcId="{0A4015DD-9112-4B4B-8CF7-C6D72EDBBAA0}" destId="{C92EF5F7-F576-4356-8461-D4C3F7CE9421}" srcOrd="3" destOrd="0" parTransId="{AFE79DA4-1B34-4E83-8BDB-A019B73ADE58}" sibTransId="{B08F3909-8965-42CC-91CA-2E6EAB9607D3}"/>
    <dgm:cxn modelId="{4CEA58BE-F918-4D03-8971-D8C43375E5F3}" srcId="{0A4015DD-9112-4B4B-8CF7-C6D72EDBBAA0}" destId="{784B4B6E-793C-4EE4-A42C-57A44E5511BA}" srcOrd="1" destOrd="0" parTransId="{16CF3183-7238-4F54-804C-DDBF1F16DAC0}" sibTransId="{5B0E2516-4F9C-45AD-9071-9F4F65CA9345}"/>
    <dgm:cxn modelId="{8C0A402E-7BC8-4D84-8EBE-A14A481717DD}" srcId="{0A4015DD-9112-4B4B-8CF7-C6D72EDBBAA0}" destId="{CDC8B1BC-900A-4AB4-8A8D-9D9C14775460}" srcOrd="0" destOrd="0" parTransId="{967D9227-FE21-4351-AA3F-482FBB1E542A}" sibTransId="{3A777F32-966F-4158-BC25-B1F4907AB5B2}"/>
    <dgm:cxn modelId="{067167A7-BE67-4037-83BD-16FDADAB241B}" type="presParOf" srcId="{BD6D28B2-DE04-4906-8D84-F94EE0E721A2}" destId="{C99C7AE8-6D84-4E23-9ABF-806581DE3B52}" srcOrd="0" destOrd="0" presId="urn:microsoft.com/office/officeart/2005/8/layout/cycle3"/>
    <dgm:cxn modelId="{0B2F0AF9-9070-40A1-8A80-B4440E2EEFB9}" type="presParOf" srcId="{C99C7AE8-6D84-4E23-9ABF-806581DE3B52}" destId="{40C1E98D-1B4B-47FD-9290-969B2F6C3C29}" srcOrd="0" destOrd="0" presId="urn:microsoft.com/office/officeart/2005/8/layout/cycle3"/>
    <dgm:cxn modelId="{84E7A71F-2338-47D5-A1CD-EC9B689F6AAF}" type="presParOf" srcId="{C99C7AE8-6D84-4E23-9ABF-806581DE3B52}" destId="{942EA53B-BA17-4601-9D5A-F743A41B5B08}" srcOrd="1" destOrd="0" presId="urn:microsoft.com/office/officeart/2005/8/layout/cycle3"/>
    <dgm:cxn modelId="{BCC41D58-E67A-4748-91CB-DFE206AAA7FB}" type="presParOf" srcId="{C99C7AE8-6D84-4E23-9ABF-806581DE3B52}" destId="{30571D71-8C02-451F-BA0F-ACB609FB46F2}" srcOrd="2" destOrd="0" presId="urn:microsoft.com/office/officeart/2005/8/layout/cycle3"/>
    <dgm:cxn modelId="{8177746B-BF02-42AA-B7A8-FDC58237ACAA}" type="presParOf" srcId="{C99C7AE8-6D84-4E23-9ABF-806581DE3B52}" destId="{7C49FF4C-C86F-4ED7-AD39-9EED421553F6}" srcOrd="3" destOrd="0" presId="urn:microsoft.com/office/officeart/2005/8/layout/cycle3"/>
    <dgm:cxn modelId="{5AA63FCE-7044-4B5D-95C1-FBE4EC3CB846}" type="presParOf" srcId="{C99C7AE8-6D84-4E23-9ABF-806581DE3B52}" destId="{71AB48AC-8484-4F63-B13C-135E948E99C2}" srcOrd="4" destOrd="0" presId="urn:microsoft.com/office/officeart/2005/8/layout/cycle3"/>
    <dgm:cxn modelId="{1E3E7FB2-448C-404E-992A-B075C4E8538F}" type="presParOf" srcId="{C99C7AE8-6D84-4E23-9ABF-806581DE3B52}" destId="{4FB791BA-34BD-4C7F-849B-4B88F91964C8}" srcOrd="5" destOrd="0" presId="urn:microsoft.com/office/officeart/2005/8/layout/cycle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962C791-C588-41A5-9940-FCF693EB77CF}" type="doc">
      <dgm:prSet loTypeId="urn:microsoft.com/office/officeart/2005/8/layout/hierarchy4" loCatId="list" qsTypeId="urn:microsoft.com/office/officeart/2005/8/quickstyle/simple1" qsCatId="simple" csTypeId="urn:microsoft.com/office/officeart/2005/8/colors/accent1_2" csCatId="accent1" phldr="1"/>
      <dgm:spPr/>
      <dgm:t>
        <a:bodyPr/>
        <a:lstStyle/>
        <a:p>
          <a:endParaRPr lang="en-US"/>
        </a:p>
      </dgm:t>
    </dgm:pt>
    <dgm:pt modelId="{4BB76A64-702C-42EE-8AD5-58D223C5AB49}">
      <dgm:prSet phldrT="[Text]"/>
      <dgm:spPr/>
      <dgm:t>
        <a:bodyPr/>
        <a:lstStyle/>
        <a:p>
          <a:pPr algn="ctr"/>
          <a:r>
            <a:rPr lang="sr-Latn-BA" dirty="0" smtClean="0"/>
            <a:t>Dean</a:t>
          </a:r>
          <a:endParaRPr lang="en-US" dirty="0"/>
        </a:p>
      </dgm:t>
    </dgm:pt>
    <dgm:pt modelId="{EAAB2ADA-2405-4136-B057-450D31C43036}" type="parTrans" cxnId="{8EE248C1-568F-45D9-B126-B51F7D4625C5}">
      <dgm:prSet/>
      <dgm:spPr/>
      <dgm:t>
        <a:bodyPr/>
        <a:lstStyle/>
        <a:p>
          <a:endParaRPr lang="en-US"/>
        </a:p>
      </dgm:t>
    </dgm:pt>
    <dgm:pt modelId="{78DFC7C2-59F8-443D-A64E-9CBA5622C764}" type="sibTrans" cxnId="{8EE248C1-568F-45D9-B126-B51F7D4625C5}">
      <dgm:prSet/>
      <dgm:spPr/>
      <dgm:t>
        <a:bodyPr/>
        <a:lstStyle/>
        <a:p>
          <a:endParaRPr lang="en-US"/>
        </a:p>
      </dgm:t>
    </dgm:pt>
    <dgm:pt modelId="{060DB43F-39EF-4AC4-8EC6-9AF954F71A6C}">
      <dgm:prSet phldrT="[Text]" custT="1"/>
      <dgm:spPr/>
      <dgm:t>
        <a:bodyPr/>
        <a:lstStyle/>
        <a:p>
          <a:pPr algn="ctr"/>
          <a:r>
            <a:rPr lang="sr-Latn-BA" sz="2400" dirty="0" smtClean="0"/>
            <a:t>Function of strategic planning (coordinator)</a:t>
          </a:r>
          <a:endParaRPr lang="en-US" sz="2400" dirty="0"/>
        </a:p>
      </dgm:t>
    </dgm:pt>
    <dgm:pt modelId="{EEA12D2D-6422-4962-84AB-F8342F443042}" type="parTrans" cxnId="{DBE1C48F-9506-44D0-8FCA-2B22AD76EDB4}">
      <dgm:prSet/>
      <dgm:spPr/>
      <dgm:t>
        <a:bodyPr/>
        <a:lstStyle/>
        <a:p>
          <a:endParaRPr lang="en-US"/>
        </a:p>
      </dgm:t>
    </dgm:pt>
    <dgm:pt modelId="{95A77D1E-C2D6-43E4-9244-F46075A660C9}" type="sibTrans" cxnId="{DBE1C48F-9506-44D0-8FCA-2B22AD76EDB4}">
      <dgm:prSet/>
      <dgm:spPr/>
      <dgm:t>
        <a:bodyPr/>
        <a:lstStyle/>
        <a:p>
          <a:endParaRPr lang="en-US"/>
        </a:p>
      </dgm:t>
    </dgm:pt>
    <dgm:pt modelId="{937BEA89-4437-4CE4-9B99-5A46AEA9486C}">
      <dgm:prSet phldrT="[Text]" custT="1"/>
      <dgm:spPr/>
      <dgm:t>
        <a:bodyPr/>
        <a:lstStyle/>
        <a:p>
          <a:r>
            <a:rPr lang="sr-Latn-BA" sz="1800" dirty="0" smtClean="0"/>
            <a:t>COORDINATION BODY</a:t>
          </a:r>
        </a:p>
        <a:p>
          <a:r>
            <a:rPr lang="sr-Latn-BA" sz="1800" dirty="0" smtClean="0"/>
            <a:t>Representatives of departments</a:t>
          </a:r>
          <a:endParaRPr lang="en-US" sz="1800" dirty="0"/>
        </a:p>
      </dgm:t>
    </dgm:pt>
    <dgm:pt modelId="{36D77B52-3BF3-4B1A-902E-97E1B5AEF106}" type="parTrans" cxnId="{62B6E695-80B7-482C-B638-01C090D24596}">
      <dgm:prSet/>
      <dgm:spPr/>
      <dgm:t>
        <a:bodyPr/>
        <a:lstStyle/>
        <a:p>
          <a:endParaRPr lang="en-US"/>
        </a:p>
      </dgm:t>
    </dgm:pt>
    <dgm:pt modelId="{88409378-0D11-4428-B50E-3F73302E7927}" type="sibTrans" cxnId="{62B6E695-80B7-482C-B638-01C090D24596}">
      <dgm:prSet/>
      <dgm:spPr/>
      <dgm:t>
        <a:bodyPr/>
        <a:lstStyle/>
        <a:p>
          <a:endParaRPr lang="en-US"/>
        </a:p>
      </dgm:t>
    </dgm:pt>
    <dgm:pt modelId="{F9717411-A23B-42AE-A84F-0F7D1CB2FDA9}">
      <dgm:prSet phldrT="[Text]" custT="1"/>
      <dgm:spPr/>
      <dgm:t>
        <a:bodyPr/>
        <a:lstStyle/>
        <a:p>
          <a:r>
            <a:rPr lang="sr-Latn-BA" sz="1800" dirty="0" smtClean="0"/>
            <a:t>Managing of process</a:t>
          </a:r>
          <a:endParaRPr lang="en-US" sz="1800" dirty="0"/>
        </a:p>
      </dgm:t>
    </dgm:pt>
    <dgm:pt modelId="{1FDC5642-8D98-4E21-98A9-62E0B5B12B09}" type="parTrans" cxnId="{4EF46452-2AC7-47F4-9373-9E9A007FD0AA}">
      <dgm:prSet/>
      <dgm:spPr/>
      <dgm:t>
        <a:bodyPr/>
        <a:lstStyle/>
        <a:p>
          <a:endParaRPr lang="en-US"/>
        </a:p>
      </dgm:t>
    </dgm:pt>
    <dgm:pt modelId="{03B869EE-BF0E-47E1-9319-C9341BEF0AD2}" type="sibTrans" cxnId="{4EF46452-2AC7-47F4-9373-9E9A007FD0AA}">
      <dgm:prSet/>
      <dgm:spPr/>
      <dgm:t>
        <a:bodyPr/>
        <a:lstStyle/>
        <a:p>
          <a:endParaRPr lang="en-US"/>
        </a:p>
      </dgm:t>
    </dgm:pt>
    <dgm:pt modelId="{02D30085-75BF-465E-8090-71A68FB7404C}">
      <dgm:prSet phldrT="[Text]" custT="1"/>
      <dgm:spPr/>
      <dgm:t>
        <a:bodyPr/>
        <a:lstStyle/>
        <a:p>
          <a:r>
            <a:rPr lang="sr-Latn-BA" sz="1600" dirty="0" smtClean="0"/>
            <a:t>WORKING GROUP</a:t>
          </a:r>
        </a:p>
        <a:p>
          <a:r>
            <a:rPr lang="sr-Latn-BA" sz="1600" dirty="0" smtClean="0"/>
            <a:t>Technical team</a:t>
          </a:r>
        </a:p>
        <a:p>
          <a:r>
            <a:rPr lang="sr-Latn-BA" sz="1600" dirty="0" smtClean="0"/>
            <a:t>Consultants</a:t>
          </a:r>
        </a:p>
        <a:p>
          <a:r>
            <a:rPr lang="sr-Latn-BA" sz="1600" dirty="0" smtClean="0"/>
            <a:t>Students </a:t>
          </a:r>
          <a:endParaRPr lang="en-US" sz="1600" dirty="0"/>
        </a:p>
      </dgm:t>
    </dgm:pt>
    <dgm:pt modelId="{FE79F62B-D3C7-4C3E-9AF0-D63E150AF951}" type="parTrans" cxnId="{295A8AF8-9FDE-4D79-A827-C88A9B10D296}">
      <dgm:prSet/>
      <dgm:spPr/>
      <dgm:t>
        <a:bodyPr/>
        <a:lstStyle/>
        <a:p>
          <a:endParaRPr lang="en-US"/>
        </a:p>
      </dgm:t>
    </dgm:pt>
    <dgm:pt modelId="{BB108990-FDCE-4A5C-B452-6FE8BE4E172F}" type="sibTrans" cxnId="{295A8AF8-9FDE-4D79-A827-C88A9B10D296}">
      <dgm:prSet/>
      <dgm:spPr/>
      <dgm:t>
        <a:bodyPr/>
        <a:lstStyle/>
        <a:p>
          <a:endParaRPr lang="en-US"/>
        </a:p>
      </dgm:t>
    </dgm:pt>
    <dgm:pt modelId="{3B7F8737-3BCC-4BF5-94E1-3417EF0D3239}">
      <dgm:prSet phldrT="[Text]" custT="1"/>
      <dgm:spPr/>
      <dgm:t>
        <a:bodyPr/>
        <a:lstStyle/>
        <a:p>
          <a:r>
            <a:rPr lang="sr-Latn-BA" sz="1400" dirty="0" smtClean="0"/>
            <a:t>Adoption of results by teamwork and final version of plan</a:t>
          </a:r>
          <a:endParaRPr lang="en-US" sz="1400" dirty="0"/>
        </a:p>
      </dgm:t>
    </dgm:pt>
    <dgm:pt modelId="{E9CE887B-9AAE-4B22-B1F7-AB1A8DE150D1}" type="parTrans" cxnId="{776918E9-4FB8-4168-9F2F-8149DE204311}">
      <dgm:prSet/>
      <dgm:spPr/>
      <dgm:t>
        <a:bodyPr/>
        <a:lstStyle/>
        <a:p>
          <a:endParaRPr lang="en-US"/>
        </a:p>
      </dgm:t>
    </dgm:pt>
    <dgm:pt modelId="{8306DC1B-1238-4B07-9A7B-E4CCB41B12C1}" type="sibTrans" cxnId="{776918E9-4FB8-4168-9F2F-8149DE204311}">
      <dgm:prSet/>
      <dgm:spPr/>
      <dgm:t>
        <a:bodyPr/>
        <a:lstStyle/>
        <a:p>
          <a:endParaRPr lang="en-US"/>
        </a:p>
      </dgm:t>
    </dgm:pt>
    <dgm:pt modelId="{4D89524F-D54A-448C-9A0D-49B22BE5B43C}">
      <dgm:prSet phldrT="[Text]" custT="1"/>
      <dgm:spPr/>
      <dgm:t>
        <a:bodyPr/>
        <a:lstStyle/>
        <a:p>
          <a:r>
            <a:rPr lang="sr-Latn-BA" sz="1800" dirty="0" smtClean="0"/>
            <a:t>Proposals (goals, programs, activities, costs)</a:t>
          </a:r>
          <a:endParaRPr lang="en-US" sz="1800" dirty="0"/>
        </a:p>
      </dgm:t>
    </dgm:pt>
    <dgm:pt modelId="{69A2A75A-A1DE-482A-BB56-EF6FBCDE323E}" type="parTrans" cxnId="{A0742866-241F-4AE3-B575-B77B7554AC04}">
      <dgm:prSet/>
      <dgm:spPr/>
      <dgm:t>
        <a:bodyPr/>
        <a:lstStyle/>
        <a:p>
          <a:endParaRPr lang="en-US"/>
        </a:p>
      </dgm:t>
    </dgm:pt>
    <dgm:pt modelId="{FC9CDAEF-C3CA-4464-8FA5-EEEE12B6559B}" type="sibTrans" cxnId="{A0742866-241F-4AE3-B575-B77B7554AC04}">
      <dgm:prSet/>
      <dgm:spPr/>
      <dgm:t>
        <a:bodyPr/>
        <a:lstStyle/>
        <a:p>
          <a:endParaRPr lang="en-US"/>
        </a:p>
      </dgm:t>
    </dgm:pt>
    <dgm:pt modelId="{1AD790B2-B322-459F-82A4-B1FE87445552}" type="pres">
      <dgm:prSet presAssocID="{7962C791-C588-41A5-9940-FCF693EB77CF}" presName="Name0" presStyleCnt="0">
        <dgm:presLayoutVars>
          <dgm:chPref val="1"/>
          <dgm:dir/>
          <dgm:animOne val="branch"/>
          <dgm:animLvl val="lvl"/>
          <dgm:resizeHandles/>
        </dgm:presLayoutVars>
      </dgm:prSet>
      <dgm:spPr/>
      <dgm:t>
        <a:bodyPr/>
        <a:lstStyle/>
        <a:p>
          <a:endParaRPr lang="en-US"/>
        </a:p>
      </dgm:t>
    </dgm:pt>
    <dgm:pt modelId="{A4A1FD1A-BD73-4993-B618-ABF8D3A3ACD4}" type="pres">
      <dgm:prSet presAssocID="{4BB76A64-702C-42EE-8AD5-58D223C5AB49}" presName="vertOne" presStyleCnt="0"/>
      <dgm:spPr/>
    </dgm:pt>
    <dgm:pt modelId="{4ABD9D81-5032-4761-890D-553EA0058307}" type="pres">
      <dgm:prSet presAssocID="{4BB76A64-702C-42EE-8AD5-58D223C5AB49}" presName="txOne" presStyleLbl="node0" presStyleIdx="0" presStyleCnt="2" custScaleX="87416" custLinFactNeighborX="-30370" custLinFactNeighborY="-666">
        <dgm:presLayoutVars>
          <dgm:chPref val="3"/>
        </dgm:presLayoutVars>
      </dgm:prSet>
      <dgm:spPr/>
      <dgm:t>
        <a:bodyPr/>
        <a:lstStyle/>
        <a:p>
          <a:endParaRPr lang="en-US"/>
        </a:p>
      </dgm:t>
    </dgm:pt>
    <dgm:pt modelId="{18240CF3-98F4-41B2-A518-B993A0741337}" type="pres">
      <dgm:prSet presAssocID="{4BB76A64-702C-42EE-8AD5-58D223C5AB49}" presName="parTransOne" presStyleCnt="0"/>
      <dgm:spPr/>
    </dgm:pt>
    <dgm:pt modelId="{E9592CC9-E89B-4DA0-9E4A-7AB881C63038}" type="pres">
      <dgm:prSet presAssocID="{4BB76A64-702C-42EE-8AD5-58D223C5AB49}" presName="horzOne" presStyleCnt="0"/>
      <dgm:spPr/>
    </dgm:pt>
    <dgm:pt modelId="{8D76A02D-EB1A-457F-BEF0-FA18B4356E51}" type="pres">
      <dgm:prSet presAssocID="{060DB43F-39EF-4AC4-8EC6-9AF954F71A6C}" presName="vertTwo" presStyleCnt="0"/>
      <dgm:spPr/>
    </dgm:pt>
    <dgm:pt modelId="{3871F103-EB92-4806-BF2D-D9C5E32FF810}" type="pres">
      <dgm:prSet presAssocID="{060DB43F-39EF-4AC4-8EC6-9AF954F71A6C}" presName="txTwo" presStyleLbl="node2" presStyleIdx="0" presStyleCnt="2" custScaleX="70267" custScaleY="257183" custLinFactY="67272" custLinFactNeighborX="-10374" custLinFactNeighborY="100000">
        <dgm:presLayoutVars>
          <dgm:chPref val="3"/>
        </dgm:presLayoutVars>
      </dgm:prSet>
      <dgm:spPr/>
      <dgm:t>
        <a:bodyPr/>
        <a:lstStyle/>
        <a:p>
          <a:endParaRPr lang="en-US"/>
        </a:p>
      </dgm:t>
    </dgm:pt>
    <dgm:pt modelId="{E205A758-6A1B-453C-9C65-20A801A78BE5}" type="pres">
      <dgm:prSet presAssocID="{060DB43F-39EF-4AC4-8EC6-9AF954F71A6C}" presName="parTransTwo" presStyleCnt="0"/>
      <dgm:spPr/>
    </dgm:pt>
    <dgm:pt modelId="{5A6214DB-E288-4820-82DE-18A98FB3AB3A}" type="pres">
      <dgm:prSet presAssocID="{060DB43F-39EF-4AC4-8EC6-9AF954F71A6C}" presName="horzTwo" presStyleCnt="0"/>
      <dgm:spPr/>
    </dgm:pt>
    <dgm:pt modelId="{8DB44712-86B3-4F7E-9DC4-3A6222EC5E20}" type="pres">
      <dgm:prSet presAssocID="{937BEA89-4437-4CE4-9B99-5A46AEA9486C}" presName="vertThree" presStyleCnt="0"/>
      <dgm:spPr/>
    </dgm:pt>
    <dgm:pt modelId="{DE671AF6-AE54-42A9-8497-DF20D37CE244}" type="pres">
      <dgm:prSet presAssocID="{937BEA89-4437-4CE4-9B99-5A46AEA9486C}" presName="txThree" presStyleLbl="node3" presStyleIdx="0" presStyleCnt="3" custScaleX="158039" custScaleY="153321" custLinFactX="100000" custLinFactY="-100000" custLinFactNeighborX="135630" custLinFactNeighborY="-111447">
        <dgm:presLayoutVars>
          <dgm:chPref val="3"/>
        </dgm:presLayoutVars>
      </dgm:prSet>
      <dgm:spPr/>
      <dgm:t>
        <a:bodyPr/>
        <a:lstStyle/>
        <a:p>
          <a:endParaRPr lang="en-US"/>
        </a:p>
      </dgm:t>
    </dgm:pt>
    <dgm:pt modelId="{65A9B946-140D-40B9-85CC-CE871B0D1E20}" type="pres">
      <dgm:prSet presAssocID="{937BEA89-4437-4CE4-9B99-5A46AEA9486C}" presName="horzThree" presStyleCnt="0"/>
      <dgm:spPr/>
    </dgm:pt>
    <dgm:pt modelId="{BB4D7CA4-F952-42CE-9B2B-650F5BD39820}" type="pres">
      <dgm:prSet presAssocID="{88409378-0D11-4428-B50E-3F73302E7927}" presName="sibSpaceThree" presStyleCnt="0"/>
      <dgm:spPr/>
    </dgm:pt>
    <dgm:pt modelId="{DA314DF4-27C2-4DCF-AFC3-1F5AE6C794C7}" type="pres">
      <dgm:prSet presAssocID="{F9717411-A23B-42AE-A84F-0F7D1CB2FDA9}" presName="vertThree" presStyleCnt="0"/>
      <dgm:spPr/>
    </dgm:pt>
    <dgm:pt modelId="{9FF4E86D-5A6D-4186-87BE-70F01EB89187}" type="pres">
      <dgm:prSet presAssocID="{F9717411-A23B-42AE-A84F-0F7D1CB2FDA9}" presName="txThree" presStyleLbl="node3" presStyleIdx="1" presStyleCnt="3" custScaleX="125838" custLinFactX="116104" custLinFactY="-73634" custLinFactNeighborX="200000" custLinFactNeighborY="-100000">
        <dgm:presLayoutVars>
          <dgm:chPref val="3"/>
        </dgm:presLayoutVars>
      </dgm:prSet>
      <dgm:spPr/>
      <dgm:t>
        <a:bodyPr/>
        <a:lstStyle/>
        <a:p>
          <a:endParaRPr lang="en-US"/>
        </a:p>
      </dgm:t>
    </dgm:pt>
    <dgm:pt modelId="{B93749E8-D3CB-411A-887B-FB9BC9ABBDE4}" type="pres">
      <dgm:prSet presAssocID="{F9717411-A23B-42AE-A84F-0F7D1CB2FDA9}" presName="horzThree" presStyleCnt="0"/>
      <dgm:spPr/>
    </dgm:pt>
    <dgm:pt modelId="{1AF82D43-F07B-407B-AB1E-3F7D56FD2580}" type="pres">
      <dgm:prSet presAssocID="{95A77D1E-C2D6-43E4-9244-F46075A660C9}" presName="sibSpaceTwo" presStyleCnt="0"/>
      <dgm:spPr/>
    </dgm:pt>
    <dgm:pt modelId="{EC1B718D-C376-4A40-A7EB-4A0414CCCB6B}" type="pres">
      <dgm:prSet presAssocID="{02D30085-75BF-465E-8090-71A68FB7404C}" presName="vertTwo" presStyleCnt="0"/>
      <dgm:spPr/>
    </dgm:pt>
    <dgm:pt modelId="{68D62AC7-29B8-47B7-964A-E5ABC0C10449}" type="pres">
      <dgm:prSet presAssocID="{02D30085-75BF-465E-8090-71A68FB7404C}" presName="txTwo" presStyleLbl="node2" presStyleIdx="1" presStyleCnt="2" custScaleX="131580" custScaleY="139865" custLinFactY="194685" custLinFactNeighborX="-49611" custLinFactNeighborY="200000">
        <dgm:presLayoutVars>
          <dgm:chPref val="3"/>
        </dgm:presLayoutVars>
      </dgm:prSet>
      <dgm:spPr/>
      <dgm:t>
        <a:bodyPr/>
        <a:lstStyle/>
        <a:p>
          <a:endParaRPr lang="en-US"/>
        </a:p>
      </dgm:t>
    </dgm:pt>
    <dgm:pt modelId="{0DEFBE73-7BCB-4DAD-AEDA-B9860898D423}" type="pres">
      <dgm:prSet presAssocID="{02D30085-75BF-465E-8090-71A68FB7404C}" presName="parTransTwo" presStyleCnt="0"/>
      <dgm:spPr/>
    </dgm:pt>
    <dgm:pt modelId="{7AA1E5DA-4B16-4429-ACE2-E5729255824B}" type="pres">
      <dgm:prSet presAssocID="{02D30085-75BF-465E-8090-71A68FB7404C}" presName="horzTwo" presStyleCnt="0"/>
      <dgm:spPr/>
    </dgm:pt>
    <dgm:pt modelId="{11704BDF-57CC-4764-9EA7-0A0A1B5AD065}" type="pres">
      <dgm:prSet presAssocID="{3B7F8737-3BCC-4BF5-94E1-3417EF0D3239}" presName="vertThree" presStyleCnt="0"/>
      <dgm:spPr/>
    </dgm:pt>
    <dgm:pt modelId="{D2D29FFF-CA83-4D06-878A-2190D64F88B8}" type="pres">
      <dgm:prSet presAssocID="{3B7F8737-3BCC-4BF5-94E1-3417EF0D3239}" presName="txThree" presStyleLbl="node3" presStyleIdx="2" presStyleCnt="3" custScaleX="123489" custLinFactX="64716" custLinFactY="-100000" custLinFactNeighborX="100000" custLinFactNeighborY="-160425">
        <dgm:presLayoutVars>
          <dgm:chPref val="3"/>
        </dgm:presLayoutVars>
      </dgm:prSet>
      <dgm:spPr/>
      <dgm:t>
        <a:bodyPr/>
        <a:lstStyle/>
        <a:p>
          <a:endParaRPr lang="en-US"/>
        </a:p>
      </dgm:t>
    </dgm:pt>
    <dgm:pt modelId="{2D4EBEFD-BB35-4127-BF67-50EFBC1702BE}" type="pres">
      <dgm:prSet presAssocID="{3B7F8737-3BCC-4BF5-94E1-3417EF0D3239}" presName="horzThree" presStyleCnt="0"/>
      <dgm:spPr/>
    </dgm:pt>
    <dgm:pt modelId="{14F1F420-8964-4208-B346-F84F864FF8AE}" type="pres">
      <dgm:prSet presAssocID="{78DFC7C2-59F8-443D-A64E-9CBA5622C764}" presName="sibSpaceOne" presStyleCnt="0"/>
      <dgm:spPr/>
    </dgm:pt>
    <dgm:pt modelId="{ECF7287E-49F0-46BF-BAC6-C5751DC9CA6B}" type="pres">
      <dgm:prSet presAssocID="{4D89524F-D54A-448C-9A0D-49B22BE5B43C}" presName="vertOne" presStyleCnt="0"/>
      <dgm:spPr/>
    </dgm:pt>
    <dgm:pt modelId="{9370ACF2-C83C-47EE-8147-09CE850899A2}" type="pres">
      <dgm:prSet presAssocID="{4D89524F-D54A-448C-9A0D-49B22BE5B43C}" presName="txOne" presStyleLbl="node0" presStyleIdx="1" presStyleCnt="2" custScaleX="127784" custLinFactY="148636" custLinFactNeighborX="366" custLinFactNeighborY="200000">
        <dgm:presLayoutVars>
          <dgm:chPref val="3"/>
        </dgm:presLayoutVars>
      </dgm:prSet>
      <dgm:spPr/>
      <dgm:t>
        <a:bodyPr/>
        <a:lstStyle/>
        <a:p>
          <a:endParaRPr lang="en-US"/>
        </a:p>
      </dgm:t>
    </dgm:pt>
    <dgm:pt modelId="{3BB6AE1A-1C28-409B-BC84-FB4B73C973FE}" type="pres">
      <dgm:prSet presAssocID="{4D89524F-D54A-448C-9A0D-49B22BE5B43C}" presName="horzOne" presStyleCnt="0"/>
      <dgm:spPr/>
    </dgm:pt>
  </dgm:ptLst>
  <dgm:cxnLst>
    <dgm:cxn modelId="{2938C46E-8F54-457C-945B-C7509640F8B4}" type="presOf" srcId="{4D89524F-D54A-448C-9A0D-49B22BE5B43C}" destId="{9370ACF2-C83C-47EE-8147-09CE850899A2}" srcOrd="0" destOrd="0" presId="urn:microsoft.com/office/officeart/2005/8/layout/hierarchy4"/>
    <dgm:cxn modelId="{295A8AF8-9FDE-4D79-A827-C88A9B10D296}" srcId="{4BB76A64-702C-42EE-8AD5-58D223C5AB49}" destId="{02D30085-75BF-465E-8090-71A68FB7404C}" srcOrd="1" destOrd="0" parTransId="{FE79F62B-D3C7-4C3E-9AF0-D63E150AF951}" sibTransId="{BB108990-FDCE-4A5C-B452-6FE8BE4E172F}"/>
    <dgm:cxn modelId="{E0133139-E93D-4872-9627-4C28D39FB622}" type="presOf" srcId="{02D30085-75BF-465E-8090-71A68FB7404C}" destId="{68D62AC7-29B8-47B7-964A-E5ABC0C10449}" srcOrd="0" destOrd="0" presId="urn:microsoft.com/office/officeart/2005/8/layout/hierarchy4"/>
    <dgm:cxn modelId="{DBE1C48F-9506-44D0-8FCA-2B22AD76EDB4}" srcId="{4BB76A64-702C-42EE-8AD5-58D223C5AB49}" destId="{060DB43F-39EF-4AC4-8EC6-9AF954F71A6C}" srcOrd="0" destOrd="0" parTransId="{EEA12D2D-6422-4962-84AB-F8342F443042}" sibTransId="{95A77D1E-C2D6-43E4-9244-F46075A660C9}"/>
    <dgm:cxn modelId="{4EF46452-2AC7-47F4-9373-9E9A007FD0AA}" srcId="{060DB43F-39EF-4AC4-8EC6-9AF954F71A6C}" destId="{F9717411-A23B-42AE-A84F-0F7D1CB2FDA9}" srcOrd="1" destOrd="0" parTransId="{1FDC5642-8D98-4E21-98A9-62E0B5B12B09}" sibTransId="{03B869EE-BF0E-47E1-9319-C9341BEF0AD2}"/>
    <dgm:cxn modelId="{8B7A0100-A396-4986-AC40-EBA7C468EE40}" type="presOf" srcId="{F9717411-A23B-42AE-A84F-0F7D1CB2FDA9}" destId="{9FF4E86D-5A6D-4186-87BE-70F01EB89187}" srcOrd="0" destOrd="0" presId="urn:microsoft.com/office/officeart/2005/8/layout/hierarchy4"/>
    <dgm:cxn modelId="{62B6E695-80B7-482C-B638-01C090D24596}" srcId="{060DB43F-39EF-4AC4-8EC6-9AF954F71A6C}" destId="{937BEA89-4437-4CE4-9B99-5A46AEA9486C}" srcOrd="0" destOrd="0" parTransId="{36D77B52-3BF3-4B1A-902E-97E1B5AEF106}" sibTransId="{88409378-0D11-4428-B50E-3F73302E7927}"/>
    <dgm:cxn modelId="{8DDA5E79-AE4D-46B9-94D5-AAC14BE4A807}" type="presOf" srcId="{3B7F8737-3BCC-4BF5-94E1-3417EF0D3239}" destId="{D2D29FFF-CA83-4D06-878A-2190D64F88B8}" srcOrd="0" destOrd="0" presId="urn:microsoft.com/office/officeart/2005/8/layout/hierarchy4"/>
    <dgm:cxn modelId="{C1CB9C4C-A842-4049-8BD6-69D110760F26}" type="presOf" srcId="{4BB76A64-702C-42EE-8AD5-58D223C5AB49}" destId="{4ABD9D81-5032-4761-890D-553EA0058307}" srcOrd="0" destOrd="0" presId="urn:microsoft.com/office/officeart/2005/8/layout/hierarchy4"/>
    <dgm:cxn modelId="{A0742866-241F-4AE3-B575-B77B7554AC04}" srcId="{7962C791-C588-41A5-9940-FCF693EB77CF}" destId="{4D89524F-D54A-448C-9A0D-49B22BE5B43C}" srcOrd="1" destOrd="0" parTransId="{69A2A75A-A1DE-482A-BB56-EF6FBCDE323E}" sibTransId="{FC9CDAEF-C3CA-4464-8FA5-EEEE12B6559B}"/>
    <dgm:cxn modelId="{F429E853-0F12-46D5-AEB4-65FFFB4478ED}" type="presOf" srcId="{7962C791-C588-41A5-9940-FCF693EB77CF}" destId="{1AD790B2-B322-459F-82A4-B1FE87445552}" srcOrd="0" destOrd="0" presId="urn:microsoft.com/office/officeart/2005/8/layout/hierarchy4"/>
    <dgm:cxn modelId="{8EE248C1-568F-45D9-B126-B51F7D4625C5}" srcId="{7962C791-C588-41A5-9940-FCF693EB77CF}" destId="{4BB76A64-702C-42EE-8AD5-58D223C5AB49}" srcOrd="0" destOrd="0" parTransId="{EAAB2ADA-2405-4136-B057-450D31C43036}" sibTransId="{78DFC7C2-59F8-443D-A64E-9CBA5622C764}"/>
    <dgm:cxn modelId="{FBE6A6D2-A86A-438C-8616-E9FCE6752184}" type="presOf" srcId="{060DB43F-39EF-4AC4-8EC6-9AF954F71A6C}" destId="{3871F103-EB92-4806-BF2D-D9C5E32FF810}" srcOrd="0" destOrd="0" presId="urn:microsoft.com/office/officeart/2005/8/layout/hierarchy4"/>
    <dgm:cxn modelId="{776918E9-4FB8-4168-9F2F-8149DE204311}" srcId="{02D30085-75BF-465E-8090-71A68FB7404C}" destId="{3B7F8737-3BCC-4BF5-94E1-3417EF0D3239}" srcOrd="0" destOrd="0" parTransId="{E9CE887B-9AAE-4B22-B1F7-AB1A8DE150D1}" sibTransId="{8306DC1B-1238-4B07-9A7B-E4CCB41B12C1}"/>
    <dgm:cxn modelId="{FC3F5C36-0FB7-4124-BD49-77156B4BEEAF}" type="presOf" srcId="{937BEA89-4437-4CE4-9B99-5A46AEA9486C}" destId="{DE671AF6-AE54-42A9-8497-DF20D37CE244}" srcOrd="0" destOrd="0" presId="urn:microsoft.com/office/officeart/2005/8/layout/hierarchy4"/>
    <dgm:cxn modelId="{07F824E7-C419-48C3-8CC3-F4148EAAF64D}" type="presParOf" srcId="{1AD790B2-B322-459F-82A4-B1FE87445552}" destId="{A4A1FD1A-BD73-4993-B618-ABF8D3A3ACD4}" srcOrd="0" destOrd="0" presId="urn:microsoft.com/office/officeart/2005/8/layout/hierarchy4"/>
    <dgm:cxn modelId="{82713E18-D0FA-40DA-8846-7149E37F8DD0}" type="presParOf" srcId="{A4A1FD1A-BD73-4993-B618-ABF8D3A3ACD4}" destId="{4ABD9D81-5032-4761-890D-553EA0058307}" srcOrd="0" destOrd="0" presId="urn:microsoft.com/office/officeart/2005/8/layout/hierarchy4"/>
    <dgm:cxn modelId="{AC2EEF6C-D2CC-43F5-BA87-AEEEA4FB79D2}" type="presParOf" srcId="{A4A1FD1A-BD73-4993-B618-ABF8D3A3ACD4}" destId="{18240CF3-98F4-41B2-A518-B993A0741337}" srcOrd="1" destOrd="0" presId="urn:microsoft.com/office/officeart/2005/8/layout/hierarchy4"/>
    <dgm:cxn modelId="{1FB660E4-742E-4EE8-ACF9-6D1E3846685B}" type="presParOf" srcId="{A4A1FD1A-BD73-4993-B618-ABF8D3A3ACD4}" destId="{E9592CC9-E89B-4DA0-9E4A-7AB881C63038}" srcOrd="2" destOrd="0" presId="urn:microsoft.com/office/officeart/2005/8/layout/hierarchy4"/>
    <dgm:cxn modelId="{ECBBDB0E-8470-4C01-8A64-363DCAEDE498}" type="presParOf" srcId="{E9592CC9-E89B-4DA0-9E4A-7AB881C63038}" destId="{8D76A02D-EB1A-457F-BEF0-FA18B4356E51}" srcOrd="0" destOrd="0" presId="urn:microsoft.com/office/officeart/2005/8/layout/hierarchy4"/>
    <dgm:cxn modelId="{D4552E42-E5DC-4DB6-8EEF-2DECA0C22DDE}" type="presParOf" srcId="{8D76A02D-EB1A-457F-BEF0-FA18B4356E51}" destId="{3871F103-EB92-4806-BF2D-D9C5E32FF810}" srcOrd="0" destOrd="0" presId="urn:microsoft.com/office/officeart/2005/8/layout/hierarchy4"/>
    <dgm:cxn modelId="{EDF85285-BBF3-4AB0-950C-4D2DC5930AE5}" type="presParOf" srcId="{8D76A02D-EB1A-457F-BEF0-FA18B4356E51}" destId="{E205A758-6A1B-453C-9C65-20A801A78BE5}" srcOrd="1" destOrd="0" presId="urn:microsoft.com/office/officeart/2005/8/layout/hierarchy4"/>
    <dgm:cxn modelId="{22FCA4E9-D8D7-4E37-9640-93B521C7A086}" type="presParOf" srcId="{8D76A02D-EB1A-457F-BEF0-FA18B4356E51}" destId="{5A6214DB-E288-4820-82DE-18A98FB3AB3A}" srcOrd="2" destOrd="0" presId="urn:microsoft.com/office/officeart/2005/8/layout/hierarchy4"/>
    <dgm:cxn modelId="{5013002D-CC6A-466F-98AD-1E6DBC5395D9}" type="presParOf" srcId="{5A6214DB-E288-4820-82DE-18A98FB3AB3A}" destId="{8DB44712-86B3-4F7E-9DC4-3A6222EC5E20}" srcOrd="0" destOrd="0" presId="urn:microsoft.com/office/officeart/2005/8/layout/hierarchy4"/>
    <dgm:cxn modelId="{732B7A52-A6A0-4073-AE34-9DF3B667F49D}" type="presParOf" srcId="{8DB44712-86B3-4F7E-9DC4-3A6222EC5E20}" destId="{DE671AF6-AE54-42A9-8497-DF20D37CE244}" srcOrd="0" destOrd="0" presId="urn:microsoft.com/office/officeart/2005/8/layout/hierarchy4"/>
    <dgm:cxn modelId="{D586131C-9660-48AD-AC88-C8DE4E9C6F12}" type="presParOf" srcId="{8DB44712-86B3-4F7E-9DC4-3A6222EC5E20}" destId="{65A9B946-140D-40B9-85CC-CE871B0D1E20}" srcOrd="1" destOrd="0" presId="urn:microsoft.com/office/officeart/2005/8/layout/hierarchy4"/>
    <dgm:cxn modelId="{E3BAC831-1814-4AA0-836E-CCAF6F195910}" type="presParOf" srcId="{5A6214DB-E288-4820-82DE-18A98FB3AB3A}" destId="{BB4D7CA4-F952-42CE-9B2B-650F5BD39820}" srcOrd="1" destOrd="0" presId="urn:microsoft.com/office/officeart/2005/8/layout/hierarchy4"/>
    <dgm:cxn modelId="{E26D1E24-B685-474B-8DBF-AE417E6CFC49}" type="presParOf" srcId="{5A6214DB-E288-4820-82DE-18A98FB3AB3A}" destId="{DA314DF4-27C2-4DCF-AFC3-1F5AE6C794C7}" srcOrd="2" destOrd="0" presId="urn:microsoft.com/office/officeart/2005/8/layout/hierarchy4"/>
    <dgm:cxn modelId="{A1C5F2C0-8E07-4672-954D-157F4626D7C4}" type="presParOf" srcId="{DA314DF4-27C2-4DCF-AFC3-1F5AE6C794C7}" destId="{9FF4E86D-5A6D-4186-87BE-70F01EB89187}" srcOrd="0" destOrd="0" presId="urn:microsoft.com/office/officeart/2005/8/layout/hierarchy4"/>
    <dgm:cxn modelId="{0CAB5AB3-4BAB-40FD-88A4-D6FD85785FFB}" type="presParOf" srcId="{DA314DF4-27C2-4DCF-AFC3-1F5AE6C794C7}" destId="{B93749E8-D3CB-411A-887B-FB9BC9ABBDE4}" srcOrd="1" destOrd="0" presId="urn:microsoft.com/office/officeart/2005/8/layout/hierarchy4"/>
    <dgm:cxn modelId="{A44A168E-02CA-4869-9C8A-CC340CE4BA28}" type="presParOf" srcId="{E9592CC9-E89B-4DA0-9E4A-7AB881C63038}" destId="{1AF82D43-F07B-407B-AB1E-3F7D56FD2580}" srcOrd="1" destOrd="0" presId="urn:microsoft.com/office/officeart/2005/8/layout/hierarchy4"/>
    <dgm:cxn modelId="{46CF6EDA-F01A-40ED-83F0-B09A4C07D013}" type="presParOf" srcId="{E9592CC9-E89B-4DA0-9E4A-7AB881C63038}" destId="{EC1B718D-C376-4A40-A7EB-4A0414CCCB6B}" srcOrd="2" destOrd="0" presId="urn:microsoft.com/office/officeart/2005/8/layout/hierarchy4"/>
    <dgm:cxn modelId="{737F6125-5F83-4B37-97D9-B89C21224D6C}" type="presParOf" srcId="{EC1B718D-C376-4A40-A7EB-4A0414CCCB6B}" destId="{68D62AC7-29B8-47B7-964A-E5ABC0C10449}" srcOrd="0" destOrd="0" presId="urn:microsoft.com/office/officeart/2005/8/layout/hierarchy4"/>
    <dgm:cxn modelId="{CE8C2A2E-B70F-4D52-8111-D2C7AF2DE2B1}" type="presParOf" srcId="{EC1B718D-C376-4A40-A7EB-4A0414CCCB6B}" destId="{0DEFBE73-7BCB-4DAD-AEDA-B9860898D423}" srcOrd="1" destOrd="0" presId="urn:microsoft.com/office/officeart/2005/8/layout/hierarchy4"/>
    <dgm:cxn modelId="{8533282A-5D6C-45E3-8082-DDC4D90AD5C8}" type="presParOf" srcId="{EC1B718D-C376-4A40-A7EB-4A0414CCCB6B}" destId="{7AA1E5DA-4B16-4429-ACE2-E5729255824B}" srcOrd="2" destOrd="0" presId="urn:microsoft.com/office/officeart/2005/8/layout/hierarchy4"/>
    <dgm:cxn modelId="{4449F40D-6AD1-4F83-A9CA-CB4807F75F86}" type="presParOf" srcId="{7AA1E5DA-4B16-4429-ACE2-E5729255824B}" destId="{11704BDF-57CC-4764-9EA7-0A0A1B5AD065}" srcOrd="0" destOrd="0" presId="urn:microsoft.com/office/officeart/2005/8/layout/hierarchy4"/>
    <dgm:cxn modelId="{8EB8CB61-2178-4DE8-A22E-761DF05013C2}" type="presParOf" srcId="{11704BDF-57CC-4764-9EA7-0A0A1B5AD065}" destId="{D2D29FFF-CA83-4D06-878A-2190D64F88B8}" srcOrd="0" destOrd="0" presId="urn:microsoft.com/office/officeart/2005/8/layout/hierarchy4"/>
    <dgm:cxn modelId="{D261D543-535B-4B8B-B736-8316374DFDEF}" type="presParOf" srcId="{11704BDF-57CC-4764-9EA7-0A0A1B5AD065}" destId="{2D4EBEFD-BB35-4127-BF67-50EFBC1702BE}" srcOrd="1" destOrd="0" presId="urn:microsoft.com/office/officeart/2005/8/layout/hierarchy4"/>
    <dgm:cxn modelId="{90BA2435-F79F-4993-8A70-3902C963917A}" type="presParOf" srcId="{1AD790B2-B322-459F-82A4-B1FE87445552}" destId="{14F1F420-8964-4208-B346-F84F864FF8AE}" srcOrd="1" destOrd="0" presId="urn:microsoft.com/office/officeart/2005/8/layout/hierarchy4"/>
    <dgm:cxn modelId="{DFD50B15-ED04-4999-BF04-70C876BEF60C}" type="presParOf" srcId="{1AD790B2-B322-459F-82A4-B1FE87445552}" destId="{ECF7287E-49F0-46BF-BAC6-C5751DC9CA6B}" srcOrd="2" destOrd="0" presId="urn:microsoft.com/office/officeart/2005/8/layout/hierarchy4"/>
    <dgm:cxn modelId="{C982915B-6494-48BF-89F1-379252585819}" type="presParOf" srcId="{ECF7287E-49F0-46BF-BAC6-C5751DC9CA6B}" destId="{9370ACF2-C83C-47EE-8147-09CE850899A2}" srcOrd="0" destOrd="0" presId="urn:microsoft.com/office/officeart/2005/8/layout/hierarchy4"/>
    <dgm:cxn modelId="{78817748-B1D1-4073-9731-134849039DB6}" type="presParOf" srcId="{ECF7287E-49F0-46BF-BAC6-C5751DC9CA6B}" destId="{3BB6AE1A-1C28-409B-BC84-FB4B73C973FE}" srcOrd="1" destOrd="0" presId="urn:microsoft.com/office/officeart/2005/8/layout/hierarchy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8641E7C-06DD-4CAB-A22C-28C77AAF12E5}" type="doc">
      <dgm:prSet loTypeId="urn:microsoft.com/office/officeart/2005/8/layout/hProcess7" loCatId="process" qsTypeId="urn:microsoft.com/office/officeart/2005/8/quickstyle/simple1" qsCatId="simple" csTypeId="urn:microsoft.com/office/officeart/2005/8/colors/accent1_2" csCatId="accent1" phldr="1"/>
      <dgm:spPr/>
      <dgm:t>
        <a:bodyPr/>
        <a:lstStyle/>
        <a:p>
          <a:endParaRPr lang="en-US"/>
        </a:p>
      </dgm:t>
    </dgm:pt>
    <dgm:pt modelId="{05646734-A643-4890-92C6-AC184EC05943}">
      <dgm:prSet phldrT="[Text]"/>
      <dgm:spPr/>
      <dgm:t>
        <a:bodyPr/>
        <a:lstStyle/>
        <a:p>
          <a:r>
            <a:rPr lang="sr-Latn-BA" b="1" dirty="0" smtClean="0">
              <a:solidFill>
                <a:schemeClr val="tx1"/>
              </a:solidFill>
            </a:rPr>
            <a:t>Strategic issues</a:t>
          </a:r>
          <a:endParaRPr lang="en-US" b="1" dirty="0">
            <a:solidFill>
              <a:schemeClr val="tx1"/>
            </a:solidFill>
          </a:endParaRPr>
        </a:p>
      </dgm:t>
    </dgm:pt>
    <dgm:pt modelId="{CA006111-17A5-492A-AA1B-5D44105C4B8E}" type="parTrans" cxnId="{79C285A2-D213-4E4C-B1AF-1AC0ED7A7738}">
      <dgm:prSet/>
      <dgm:spPr/>
      <dgm:t>
        <a:bodyPr/>
        <a:lstStyle/>
        <a:p>
          <a:endParaRPr lang="en-US"/>
        </a:p>
      </dgm:t>
    </dgm:pt>
    <dgm:pt modelId="{B9B65132-531B-46FA-9FD2-D0EF2B4A1A0F}" type="sibTrans" cxnId="{79C285A2-D213-4E4C-B1AF-1AC0ED7A7738}">
      <dgm:prSet/>
      <dgm:spPr/>
      <dgm:t>
        <a:bodyPr/>
        <a:lstStyle/>
        <a:p>
          <a:endParaRPr lang="en-US"/>
        </a:p>
      </dgm:t>
    </dgm:pt>
    <dgm:pt modelId="{7F16415E-C159-4A8F-941A-C0AF0EF58ADF}">
      <dgm:prSet phldrT="[Text]" custT="1"/>
      <dgm:spPr/>
      <dgm:t>
        <a:bodyPr/>
        <a:lstStyle/>
        <a:p>
          <a:r>
            <a:rPr lang="sr-Latn-BA" sz="1800" dirty="0" smtClean="0"/>
            <a:t>- Defining of strategic / priority issues</a:t>
          </a:r>
        </a:p>
        <a:p>
          <a:r>
            <a:rPr lang="sr-Latn-BA" sz="1800" dirty="0" smtClean="0"/>
            <a:t>- Consolidation of strategic issues lists</a:t>
          </a:r>
          <a:endParaRPr lang="en-US" sz="1800" dirty="0"/>
        </a:p>
      </dgm:t>
    </dgm:pt>
    <dgm:pt modelId="{B28EED18-7F4E-4A74-B8C2-DA4BA01DB7E8}" type="parTrans" cxnId="{22D71AE6-FC0F-4800-9E62-1C946600E0CB}">
      <dgm:prSet/>
      <dgm:spPr/>
      <dgm:t>
        <a:bodyPr/>
        <a:lstStyle/>
        <a:p>
          <a:endParaRPr lang="en-US"/>
        </a:p>
      </dgm:t>
    </dgm:pt>
    <dgm:pt modelId="{B363AB25-AD4F-4082-A995-639CA10D4E5E}" type="sibTrans" cxnId="{22D71AE6-FC0F-4800-9E62-1C946600E0CB}">
      <dgm:prSet/>
      <dgm:spPr/>
      <dgm:t>
        <a:bodyPr/>
        <a:lstStyle/>
        <a:p>
          <a:endParaRPr lang="en-US"/>
        </a:p>
      </dgm:t>
    </dgm:pt>
    <dgm:pt modelId="{97D47538-37C8-4FC3-995B-8DC077630C8C}">
      <dgm:prSet phldrT="[Text]"/>
      <dgm:spPr/>
      <dgm:t>
        <a:bodyPr/>
        <a:lstStyle/>
        <a:p>
          <a:r>
            <a:rPr lang="sr-Latn-BA" b="1" dirty="0" smtClean="0">
              <a:solidFill>
                <a:schemeClr val="tx1"/>
              </a:solidFill>
            </a:rPr>
            <a:t>Strategic objectives</a:t>
          </a:r>
          <a:endParaRPr lang="en-US" b="1" dirty="0">
            <a:solidFill>
              <a:schemeClr val="tx1"/>
            </a:solidFill>
          </a:endParaRPr>
        </a:p>
      </dgm:t>
    </dgm:pt>
    <dgm:pt modelId="{C3302922-950E-48E8-858E-B9228FA35BD8}" type="parTrans" cxnId="{0CC569A8-4D3B-4F46-A2CE-8A28A502FCC5}">
      <dgm:prSet/>
      <dgm:spPr/>
      <dgm:t>
        <a:bodyPr/>
        <a:lstStyle/>
        <a:p>
          <a:endParaRPr lang="en-US"/>
        </a:p>
      </dgm:t>
    </dgm:pt>
    <dgm:pt modelId="{528E1EFE-DA66-4E06-A5CD-3873850CC94B}" type="sibTrans" cxnId="{0CC569A8-4D3B-4F46-A2CE-8A28A502FCC5}">
      <dgm:prSet/>
      <dgm:spPr/>
      <dgm:t>
        <a:bodyPr/>
        <a:lstStyle/>
        <a:p>
          <a:endParaRPr lang="en-US"/>
        </a:p>
      </dgm:t>
    </dgm:pt>
    <dgm:pt modelId="{FBE260D6-0EB3-49A4-B48B-6EF2F5C4CDAE}">
      <dgm:prSet phldrT="[Text]" custT="1"/>
      <dgm:spPr/>
      <dgm:t>
        <a:bodyPr/>
        <a:lstStyle/>
        <a:p>
          <a:r>
            <a:rPr lang="sr-Latn-BA" sz="1800" dirty="0" smtClean="0"/>
            <a:t>- For each issues define 1 objective</a:t>
          </a:r>
        </a:p>
        <a:p>
          <a:r>
            <a:rPr lang="sr-Latn-BA" sz="1800" dirty="0" smtClean="0"/>
            <a:t>- Analysis of each objective -  SMART</a:t>
          </a:r>
        </a:p>
        <a:p>
          <a:r>
            <a:rPr lang="sr-Latn-BA" sz="1800" dirty="0" smtClean="0"/>
            <a:t>- Final list</a:t>
          </a:r>
          <a:endParaRPr lang="en-US" sz="1800" dirty="0"/>
        </a:p>
      </dgm:t>
    </dgm:pt>
    <dgm:pt modelId="{0C6DF541-9603-4957-96CF-C1314B42FACD}" type="parTrans" cxnId="{C23C81D4-7372-4227-A23C-69048501653A}">
      <dgm:prSet/>
      <dgm:spPr/>
      <dgm:t>
        <a:bodyPr/>
        <a:lstStyle/>
        <a:p>
          <a:endParaRPr lang="en-US"/>
        </a:p>
      </dgm:t>
    </dgm:pt>
    <dgm:pt modelId="{E503258B-2B6D-486A-9AFD-E005B59EB9EC}" type="sibTrans" cxnId="{C23C81D4-7372-4227-A23C-69048501653A}">
      <dgm:prSet/>
      <dgm:spPr/>
      <dgm:t>
        <a:bodyPr/>
        <a:lstStyle/>
        <a:p>
          <a:endParaRPr lang="en-US"/>
        </a:p>
      </dgm:t>
    </dgm:pt>
    <dgm:pt modelId="{CDBA03D6-E692-42DD-A06B-6633DAF30734}">
      <dgm:prSet phldrT="[Text]"/>
      <dgm:spPr/>
      <dgm:t>
        <a:bodyPr/>
        <a:lstStyle/>
        <a:p>
          <a:r>
            <a:rPr lang="sr-Latn-BA" b="1" dirty="0" smtClean="0">
              <a:solidFill>
                <a:schemeClr val="tx1"/>
              </a:solidFill>
            </a:rPr>
            <a:t>Strategic programs</a:t>
          </a:r>
          <a:endParaRPr lang="en-US" b="1" dirty="0">
            <a:solidFill>
              <a:schemeClr val="tx1"/>
            </a:solidFill>
          </a:endParaRPr>
        </a:p>
      </dgm:t>
    </dgm:pt>
    <dgm:pt modelId="{80009260-5977-4AEE-8F09-35F13C392C5B}" type="parTrans" cxnId="{26BF31D4-3273-4E91-BA7A-AE65ADB23695}">
      <dgm:prSet/>
      <dgm:spPr/>
      <dgm:t>
        <a:bodyPr/>
        <a:lstStyle/>
        <a:p>
          <a:endParaRPr lang="en-US"/>
        </a:p>
      </dgm:t>
    </dgm:pt>
    <dgm:pt modelId="{803D5965-6EE0-473A-86B4-94F56602C3B3}" type="sibTrans" cxnId="{26BF31D4-3273-4E91-BA7A-AE65ADB23695}">
      <dgm:prSet/>
      <dgm:spPr/>
      <dgm:t>
        <a:bodyPr/>
        <a:lstStyle/>
        <a:p>
          <a:endParaRPr lang="en-US"/>
        </a:p>
      </dgm:t>
    </dgm:pt>
    <dgm:pt modelId="{D894AACC-A2A7-4264-AC88-35887F2ED1FC}">
      <dgm:prSet phldrT="[Text]" custT="1"/>
      <dgm:spPr/>
      <dgm:t>
        <a:bodyPr/>
        <a:lstStyle/>
        <a:p>
          <a:r>
            <a:rPr lang="sr-Latn-BA" sz="1800" dirty="0" smtClean="0"/>
            <a:t>- For each objective define lists of programs/ activities</a:t>
          </a:r>
        </a:p>
        <a:p>
          <a:r>
            <a:rPr lang="sr-Latn-BA" sz="1800" dirty="0" smtClean="0"/>
            <a:t>- </a:t>
          </a:r>
          <a:r>
            <a:rPr lang="sr-Latn-BA" sz="1600" dirty="0" smtClean="0"/>
            <a:t>Responsibilities and terms for objectives</a:t>
          </a:r>
          <a:endParaRPr lang="en-US" sz="1600" dirty="0"/>
        </a:p>
      </dgm:t>
    </dgm:pt>
    <dgm:pt modelId="{0DECF376-3FD1-4F73-BB07-B99EB84DA159}" type="parTrans" cxnId="{7093BD1E-AC20-4196-A35D-EC5B611A1E83}">
      <dgm:prSet/>
      <dgm:spPr/>
      <dgm:t>
        <a:bodyPr/>
        <a:lstStyle/>
        <a:p>
          <a:endParaRPr lang="en-US"/>
        </a:p>
      </dgm:t>
    </dgm:pt>
    <dgm:pt modelId="{0DE069F9-BDC5-4BA5-9293-00A8B6D7D649}" type="sibTrans" cxnId="{7093BD1E-AC20-4196-A35D-EC5B611A1E83}">
      <dgm:prSet/>
      <dgm:spPr/>
      <dgm:t>
        <a:bodyPr/>
        <a:lstStyle/>
        <a:p>
          <a:endParaRPr lang="en-US"/>
        </a:p>
      </dgm:t>
    </dgm:pt>
    <dgm:pt modelId="{1C9865FE-A2E8-45B4-A55F-4BD665E88A24}">
      <dgm:prSet phldrT="[Text]"/>
      <dgm:spPr/>
      <dgm:t>
        <a:bodyPr/>
        <a:lstStyle/>
        <a:p>
          <a:r>
            <a:rPr lang="sr-Latn-BA" b="1" dirty="0" smtClean="0">
              <a:solidFill>
                <a:schemeClr val="tx1"/>
              </a:solidFill>
            </a:rPr>
            <a:t>Priorities</a:t>
          </a:r>
          <a:endParaRPr lang="en-US" b="1" dirty="0">
            <a:solidFill>
              <a:schemeClr val="tx1"/>
            </a:solidFill>
          </a:endParaRPr>
        </a:p>
      </dgm:t>
    </dgm:pt>
    <dgm:pt modelId="{B2956456-A32F-4336-844F-3CA13ABF526D}" type="parTrans" cxnId="{0556C543-CFA1-4A5F-A39B-7EA4F9968AB5}">
      <dgm:prSet/>
      <dgm:spPr/>
      <dgm:t>
        <a:bodyPr/>
        <a:lstStyle/>
        <a:p>
          <a:endParaRPr lang="en-US"/>
        </a:p>
      </dgm:t>
    </dgm:pt>
    <dgm:pt modelId="{6F5C28B2-02B1-4265-B564-C52EA9947AC9}" type="sibTrans" cxnId="{0556C543-CFA1-4A5F-A39B-7EA4F9968AB5}">
      <dgm:prSet/>
      <dgm:spPr/>
      <dgm:t>
        <a:bodyPr/>
        <a:lstStyle/>
        <a:p>
          <a:endParaRPr lang="en-US"/>
        </a:p>
      </dgm:t>
    </dgm:pt>
    <dgm:pt modelId="{A380DF62-DADC-449B-B8B5-8C979D36738D}" type="pres">
      <dgm:prSet presAssocID="{A8641E7C-06DD-4CAB-A22C-28C77AAF12E5}" presName="Name0" presStyleCnt="0">
        <dgm:presLayoutVars>
          <dgm:dir/>
          <dgm:animLvl val="lvl"/>
          <dgm:resizeHandles val="exact"/>
        </dgm:presLayoutVars>
      </dgm:prSet>
      <dgm:spPr/>
      <dgm:t>
        <a:bodyPr/>
        <a:lstStyle/>
        <a:p>
          <a:endParaRPr lang="en-US"/>
        </a:p>
      </dgm:t>
    </dgm:pt>
    <dgm:pt modelId="{6AC60076-FDC3-4BA6-86CB-535F116AA3C2}" type="pres">
      <dgm:prSet presAssocID="{05646734-A643-4890-92C6-AC184EC05943}" presName="compositeNode" presStyleCnt="0">
        <dgm:presLayoutVars>
          <dgm:bulletEnabled val="1"/>
        </dgm:presLayoutVars>
      </dgm:prSet>
      <dgm:spPr/>
    </dgm:pt>
    <dgm:pt modelId="{F0C3EE1A-AC24-4DCA-9805-281C3A37C229}" type="pres">
      <dgm:prSet presAssocID="{05646734-A643-4890-92C6-AC184EC05943}" presName="bgRect" presStyleLbl="node1" presStyleIdx="0" presStyleCnt="4"/>
      <dgm:spPr/>
      <dgm:t>
        <a:bodyPr/>
        <a:lstStyle/>
        <a:p>
          <a:endParaRPr lang="en-US"/>
        </a:p>
      </dgm:t>
    </dgm:pt>
    <dgm:pt modelId="{DDBB4F7A-55CD-4DA0-88A0-387DD508EB7C}" type="pres">
      <dgm:prSet presAssocID="{05646734-A643-4890-92C6-AC184EC05943}" presName="parentNode" presStyleLbl="node1" presStyleIdx="0" presStyleCnt="4">
        <dgm:presLayoutVars>
          <dgm:chMax val="0"/>
          <dgm:bulletEnabled val="1"/>
        </dgm:presLayoutVars>
      </dgm:prSet>
      <dgm:spPr/>
      <dgm:t>
        <a:bodyPr/>
        <a:lstStyle/>
        <a:p>
          <a:endParaRPr lang="en-US"/>
        </a:p>
      </dgm:t>
    </dgm:pt>
    <dgm:pt modelId="{C419A0DD-65CD-48C7-9521-6CAC56270077}" type="pres">
      <dgm:prSet presAssocID="{05646734-A643-4890-92C6-AC184EC05943}" presName="childNode" presStyleLbl="node1" presStyleIdx="0" presStyleCnt="4">
        <dgm:presLayoutVars>
          <dgm:bulletEnabled val="1"/>
        </dgm:presLayoutVars>
      </dgm:prSet>
      <dgm:spPr/>
      <dgm:t>
        <a:bodyPr/>
        <a:lstStyle/>
        <a:p>
          <a:endParaRPr lang="en-US"/>
        </a:p>
      </dgm:t>
    </dgm:pt>
    <dgm:pt modelId="{5A6EFE64-8156-4C39-9ABD-E76C3ECE8B9A}" type="pres">
      <dgm:prSet presAssocID="{B9B65132-531B-46FA-9FD2-D0EF2B4A1A0F}" presName="hSp" presStyleCnt="0"/>
      <dgm:spPr/>
    </dgm:pt>
    <dgm:pt modelId="{F1B4BD75-1D48-46B1-99D3-AA93CFA4DB03}" type="pres">
      <dgm:prSet presAssocID="{B9B65132-531B-46FA-9FD2-D0EF2B4A1A0F}" presName="vProcSp" presStyleCnt="0"/>
      <dgm:spPr/>
    </dgm:pt>
    <dgm:pt modelId="{96B2392E-5AC9-4AC9-8B64-834A53F49DD6}" type="pres">
      <dgm:prSet presAssocID="{B9B65132-531B-46FA-9FD2-D0EF2B4A1A0F}" presName="vSp1" presStyleCnt="0"/>
      <dgm:spPr/>
    </dgm:pt>
    <dgm:pt modelId="{AE584122-9F68-48FC-A2D4-C67B35E0B45A}" type="pres">
      <dgm:prSet presAssocID="{B9B65132-531B-46FA-9FD2-D0EF2B4A1A0F}" presName="simulatedConn" presStyleLbl="solidFgAcc1" presStyleIdx="0" presStyleCnt="3"/>
      <dgm:spPr/>
    </dgm:pt>
    <dgm:pt modelId="{BC8DCE69-C5A5-47D7-969A-81700BD95261}" type="pres">
      <dgm:prSet presAssocID="{B9B65132-531B-46FA-9FD2-D0EF2B4A1A0F}" presName="vSp2" presStyleCnt="0"/>
      <dgm:spPr/>
    </dgm:pt>
    <dgm:pt modelId="{B72AC4DC-42CE-4544-9479-738BBBFE95F8}" type="pres">
      <dgm:prSet presAssocID="{B9B65132-531B-46FA-9FD2-D0EF2B4A1A0F}" presName="sibTrans" presStyleCnt="0"/>
      <dgm:spPr/>
    </dgm:pt>
    <dgm:pt modelId="{89790EE9-BAA1-456D-838A-86AA38162289}" type="pres">
      <dgm:prSet presAssocID="{97D47538-37C8-4FC3-995B-8DC077630C8C}" presName="compositeNode" presStyleCnt="0">
        <dgm:presLayoutVars>
          <dgm:bulletEnabled val="1"/>
        </dgm:presLayoutVars>
      </dgm:prSet>
      <dgm:spPr/>
    </dgm:pt>
    <dgm:pt modelId="{57465175-877F-471E-A299-D48A361D38ED}" type="pres">
      <dgm:prSet presAssocID="{97D47538-37C8-4FC3-995B-8DC077630C8C}" presName="bgRect" presStyleLbl="node1" presStyleIdx="1" presStyleCnt="4"/>
      <dgm:spPr/>
      <dgm:t>
        <a:bodyPr/>
        <a:lstStyle/>
        <a:p>
          <a:endParaRPr lang="en-US"/>
        </a:p>
      </dgm:t>
    </dgm:pt>
    <dgm:pt modelId="{DF8B63D5-1A12-49A8-AA62-C2C59D5F33C8}" type="pres">
      <dgm:prSet presAssocID="{97D47538-37C8-4FC3-995B-8DC077630C8C}" presName="parentNode" presStyleLbl="node1" presStyleIdx="1" presStyleCnt="4">
        <dgm:presLayoutVars>
          <dgm:chMax val="0"/>
          <dgm:bulletEnabled val="1"/>
        </dgm:presLayoutVars>
      </dgm:prSet>
      <dgm:spPr/>
      <dgm:t>
        <a:bodyPr/>
        <a:lstStyle/>
        <a:p>
          <a:endParaRPr lang="en-US"/>
        </a:p>
      </dgm:t>
    </dgm:pt>
    <dgm:pt modelId="{8E9741AC-A780-4181-BB5D-9087C490BBE9}" type="pres">
      <dgm:prSet presAssocID="{97D47538-37C8-4FC3-995B-8DC077630C8C}" presName="childNode" presStyleLbl="node1" presStyleIdx="1" presStyleCnt="4">
        <dgm:presLayoutVars>
          <dgm:bulletEnabled val="1"/>
        </dgm:presLayoutVars>
      </dgm:prSet>
      <dgm:spPr/>
      <dgm:t>
        <a:bodyPr/>
        <a:lstStyle/>
        <a:p>
          <a:endParaRPr lang="en-US"/>
        </a:p>
      </dgm:t>
    </dgm:pt>
    <dgm:pt modelId="{3D53E36A-86AB-491B-BE03-8C242CF81D47}" type="pres">
      <dgm:prSet presAssocID="{528E1EFE-DA66-4E06-A5CD-3873850CC94B}" presName="hSp" presStyleCnt="0"/>
      <dgm:spPr/>
    </dgm:pt>
    <dgm:pt modelId="{C6AD5EAD-052B-4F10-BD25-EBBE53816F4F}" type="pres">
      <dgm:prSet presAssocID="{528E1EFE-DA66-4E06-A5CD-3873850CC94B}" presName="vProcSp" presStyleCnt="0"/>
      <dgm:spPr/>
    </dgm:pt>
    <dgm:pt modelId="{BA8636D1-D63A-43CD-A06D-09AD7812B9DE}" type="pres">
      <dgm:prSet presAssocID="{528E1EFE-DA66-4E06-A5CD-3873850CC94B}" presName="vSp1" presStyleCnt="0"/>
      <dgm:spPr/>
    </dgm:pt>
    <dgm:pt modelId="{4FDB195D-C6CA-420A-92C0-91F88C2BA836}" type="pres">
      <dgm:prSet presAssocID="{528E1EFE-DA66-4E06-A5CD-3873850CC94B}" presName="simulatedConn" presStyleLbl="solidFgAcc1" presStyleIdx="1" presStyleCnt="3"/>
      <dgm:spPr/>
    </dgm:pt>
    <dgm:pt modelId="{F690CC18-BACF-4129-BC90-77028867D093}" type="pres">
      <dgm:prSet presAssocID="{528E1EFE-DA66-4E06-A5CD-3873850CC94B}" presName="vSp2" presStyleCnt="0"/>
      <dgm:spPr/>
    </dgm:pt>
    <dgm:pt modelId="{CA1C9555-2068-4419-B116-D303D3F2C91E}" type="pres">
      <dgm:prSet presAssocID="{528E1EFE-DA66-4E06-A5CD-3873850CC94B}" presName="sibTrans" presStyleCnt="0"/>
      <dgm:spPr/>
    </dgm:pt>
    <dgm:pt modelId="{52A9FC92-022F-4B3B-8B29-1DB1E6252001}" type="pres">
      <dgm:prSet presAssocID="{CDBA03D6-E692-42DD-A06B-6633DAF30734}" presName="compositeNode" presStyleCnt="0">
        <dgm:presLayoutVars>
          <dgm:bulletEnabled val="1"/>
        </dgm:presLayoutVars>
      </dgm:prSet>
      <dgm:spPr/>
    </dgm:pt>
    <dgm:pt modelId="{82601FD7-D978-4C96-841D-B30322393023}" type="pres">
      <dgm:prSet presAssocID="{CDBA03D6-E692-42DD-A06B-6633DAF30734}" presName="bgRect" presStyleLbl="node1" presStyleIdx="2" presStyleCnt="4"/>
      <dgm:spPr/>
      <dgm:t>
        <a:bodyPr/>
        <a:lstStyle/>
        <a:p>
          <a:endParaRPr lang="en-US"/>
        </a:p>
      </dgm:t>
    </dgm:pt>
    <dgm:pt modelId="{84AF3496-95A0-4633-BC63-6BD68608D1B6}" type="pres">
      <dgm:prSet presAssocID="{CDBA03D6-E692-42DD-A06B-6633DAF30734}" presName="parentNode" presStyleLbl="node1" presStyleIdx="2" presStyleCnt="4">
        <dgm:presLayoutVars>
          <dgm:chMax val="0"/>
          <dgm:bulletEnabled val="1"/>
        </dgm:presLayoutVars>
      </dgm:prSet>
      <dgm:spPr/>
      <dgm:t>
        <a:bodyPr/>
        <a:lstStyle/>
        <a:p>
          <a:endParaRPr lang="en-US"/>
        </a:p>
      </dgm:t>
    </dgm:pt>
    <dgm:pt modelId="{EB80F736-6846-4DB9-91C2-0789ADE574A6}" type="pres">
      <dgm:prSet presAssocID="{CDBA03D6-E692-42DD-A06B-6633DAF30734}" presName="childNode" presStyleLbl="node1" presStyleIdx="2" presStyleCnt="4">
        <dgm:presLayoutVars>
          <dgm:bulletEnabled val="1"/>
        </dgm:presLayoutVars>
      </dgm:prSet>
      <dgm:spPr/>
      <dgm:t>
        <a:bodyPr/>
        <a:lstStyle/>
        <a:p>
          <a:endParaRPr lang="en-US"/>
        </a:p>
      </dgm:t>
    </dgm:pt>
    <dgm:pt modelId="{7E4D3E30-17F6-4AA4-AD50-A02EC1B2224F}" type="pres">
      <dgm:prSet presAssocID="{803D5965-6EE0-473A-86B4-94F56602C3B3}" presName="hSp" presStyleCnt="0"/>
      <dgm:spPr/>
    </dgm:pt>
    <dgm:pt modelId="{C7E8B67A-0968-4A24-BB18-40B6C6640243}" type="pres">
      <dgm:prSet presAssocID="{803D5965-6EE0-473A-86B4-94F56602C3B3}" presName="vProcSp" presStyleCnt="0"/>
      <dgm:spPr/>
    </dgm:pt>
    <dgm:pt modelId="{10073CAB-A78A-4DEB-AED2-7C225021633B}" type="pres">
      <dgm:prSet presAssocID="{803D5965-6EE0-473A-86B4-94F56602C3B3}" presName="vSp1" presStyleCnt="0"/>
      <dgm:spPr/>
    </dgm:pt>
    <dgm:pt modelId="{EB60DFA5-13D4-489A-91F1-CE5BB8854853}" type="pres">
      <dgm:prSet presAssocID="{803D5965-6EE0-473A-86B4-94F56602C3B3}" presName="simulatedConn" presStyleLbl="solidFgAcc1" presStyleIdx="2" presStyleCnt="3"/>
      <dgm:spPr/>
    </dgm:pt>
    <dgm:pt modelId="{F88BE9A4-E539-40C1-9E5B-16FAA301AB7D}" type="pres">
      <dgm:prSet presAssocID="{803D5965-6EE0-473A-86B4-94F56602C3B3}" presName="vSp2" presStyleCnt="0"/>
      <dgm:spPr/>
    </dgm:pt>
    <dgm:pt modelId="{3072461C-48F9-4354-9BAB-E53662D61304}" type="pres">
      <dgm:prSet presAssocID="{803D5965-6EE0-473A-86B4-94F56602C3B3}" presName="sibTrans" presStyleCnt="0"/>
      <dgm:spPr/>
    </dgm:pt>
    <dgm:pt modelId="{08F455B9-31B0-4D40-BB20-973FFD6C5126}" type="pres">
      <dgm:prSet presAssocID="{1C9865FE-A2E8-45B4-A55F-4BD665E88A24}" presName="compositeNode" presStyleCnt="0">
        <dgm:presLayoutVars>
          <dgm:bulletEnabled val="1"/>
        </dgm:presLayoutVars>
      </dgm:prSet>
      <dgm:spPr/>
    </dgm:pt>
    <dgm:pt modelId="{B974F590-09D2-4FBC-9D30-C965388D0145}" type="pres">
      <dgm:prSet presAssocID="{1C9865FE-A2E8-45B4-A55F-4BD665E88A24}" presName="bgRect" presStyleLbl="node1" presStyleIdx="3" presStyleCnt="4"/>
      <dgm:spPr/>
      <dgm:t>
        <a:bodyPr/>
        <a:lstStyle/>
        <a:p>
          <a:endParaRPr lang="en-US"/>
        </a:p>
      </dgm:t>
    </dgm:pt>
    <dgm:pt modelId="{AB2AC0F0-793A-4EDE-845E-ED14B694B600}" type="pres">
      <dgm:prSet presAssocID="{1C9865FE-A2E8-45B4-A55F-4BD665E88A24}" presName="parentNode" presStyleLbl="node1" presStyleIdx="3" presStyleCnt="4">
        <dgm:presLayoutVars>
          <dgm:chMax val="0"/>
          <dgm:bulletEnabled val="1"/>
        </dgm:presLayoutVars>
      </dgm:prSet>
      <dgm:spPr/>
      <dgm:t>
        <a:bodyPr/>
        <a:lstStyle/>
        <a:p>
          <a:endParaRPr lang="en-US"/>
        </a:p>
      </dgm:t>
    </dgm:pt>
  </dgm:ptLst>
  <dgm:cxnLst>
    <dgm:cxn modelId="{857FF911-5720-4EB7-86D0-B07F85AC1E22}" type="presOf" srcId="{97D47538-37C8-4FC3-995B-8DC077630C8C}" destId="{DF8B63D5-1A12-49A8-AA62-C2C59D5F33C8}" srcOrd="1" destOrd="0" presId="urn:microsoft.com/office/officeart/2005/8/layout/hProcess7"/>
    <dgm:cxn modelId="{0CC569A8-4D3B-4F46-A2CE-8A28A502FCC5}" srcId="{A8641E7C-06DD-4CAB-A22C-28C77AAF12E5}" destId="{97D47538-37C8-4FC3-995B-8DC077630C8C}" srcOrd="1" destOrd="0" parTransId="{C3302922-950E-48E8-858E-B9228FA35BD8}" sibTransId="{528E1EFE-DA66-4E06-A5CD-3873850CC94B}"/>
    <dgm:cxn modelId="{C23C81D4-7372-4227-A23C-69048501653A}" srcId="{97D47538-37C8-4FC3-995B-8DC077630C8C}" destId="{FBE260D6-0EB3-49A4-B48B-6EF2F5C4CDAE}" srcOrd="0" destOrd="0" parTransId="{0C6DF541-9603-4957-96CF-C1314B42FACD}" sibTransId="{E503258B-2B6D-486A-9AFD-E005B59EB9EC}"/>
    <dgm:cxn modelId="{DC5166A1-894D-43AF-9A95-4EB5A9A6C848}" type="presOf" srcId="{7F16415E-C159-4A8F-941A-C0AF0EF58ADF}" destId="{C419A0DD-65CD-48C7-9521-6CAC56270077}" srcOrd="0" destOrd="0" presId="urn:microsoft.com/office/officeart/2005/8/layout/hProcess7"/>
    <dgm:cxn modelId="{9557FE08-9CBA-4F5D-90F3-FA80F8C781AB}" type="presOf" srcId="{CDBA03D6-E692-42DD-A06B-6633DAF30734}" destId="{82601FD7-D978-4C96-841D-B30322393023}" srcOrd="0" destOrd="0" presId="urn:microsoft.com/office/officeart/2005/8/layout/hProcess7"/>
    <dgm:cxn modelId="{12F94FEA-73AB-46F2-BF37-7473A31E2690}" type="presOf" srcId="{FBE260D6-0EB3-49A4-B48B-6EF2F5C4CDAE}" destId="{8E9741AC-A780-4181-BB5D-9087C490BBE9}" srcOrd="0" destOrd="0" presId="urn:microsoft.com/office/officeart/2005/8/layout/hProcess7"/>
    <dgm:cxn modelId="{4C046BF0-391F-48E6-A0DC-9B1FB36472B3}" type="presOf" srcId="{D894AACC-A2A7-4264-AC88-35887F2ED1FC}" destId="{EB80F736-6846-4DB9-91C2-0789ADE574A6}" srcOrd="0" destOrd="0" presId="urn:microsoft.com/office/officeart/2005/8/layout/hProcess7"/>
    <dgm:cxn modelId="{083C31C1-FDC8-466F-95C7-9E5F8774A626}" type="presOf" srcId="{CDBA03D6-E692-42DD-A06B-6633DAF30734}" destId="{84AF3496-95A0-4633-BC63-6BD68608D1B6}" srcOrd="1" destOrd="0" presId="urn:microsoft.com/office/officeart/2005/8/layout/hProcess7"/>
    <dgm:cxn modelId="{20FC368E-CBB9-4E29-A7A4-A1D7130819F3}" type="presOf" srcId="{A8641E7C-06DD-4CAB-A22C-28C77AAF12E5}" destId="{A380DF62-DADC-449B-B8B5-8C979D36738D}" srcOrd="0" destOrd="0" presId="urn:microsoft.com/office/officeart/2005/8/layout/hProcess7"/>
    <dgm:cxn modelId="{7093BD1E-AC20-4196-A35D-EC5B611A1E83}" srcId="{CDBA03D6-E692-42DD-A06B-6633DAF30734}" destId="{D894AACC-A2A7-4264-AC88-35887F2ED1FC}" srcOrd="0" destOrd="0" parTransId="{0DECF376-3FD1-4F73-BB07-B99EB84DA159}" sibTransId="{0DE069F9-BDC5-4BA5-9293-00A8B6D7D649}"/>
    <dgm:cxn modelId="{888E84BA-ECA3-4167-AE37-D8F0AC29CF65}" type="presOf" srcId="{97D47538-37C8-4FC3-995B-8DC077630C8C}" destId="{57465175-877F-471E-A299-D48A361D38ED}" srcOrd="0" destOrd="0" presId="urn:microsoft.com/office/officeart/2005/8/layout/hProcess7"/>
    <dgm:cxn modelId="{26BF31D4-3273-4E91-BA7A-AE65ADB23695}" srcId="{A8641E7C-06DD-4CAB-A22C-28C77AAF12E5}" destId="{CDBA03D6-E692-42DD-A06B-6633DAF30734}" srcOrd="2" destOrd="0" parTransId="{80009260-5977-4AEE-8F09-35F13C392C5B}" sibTransId="{803D5965-6EE0-473A-86B4-94F56602C3B3}"/>
    <dgm:cxn modelId="{1774724C-964B-4B20-8D60-53785A04B3CC}" type="presOf" srcId="{1C9865FE-A2E8-45B4-A55F-4BD665E88A24}" destId="{B974F590-09D2-4FBC-9D30-C965388D0145}" srcOrd="0" destOrd="0" presId="urn:microsoft.com/office/officeart/2005/8/layout/hProcess7"/>
    <dgm:cxn modelId="{5D3D7FEF-617F-4843-B1F5-662F558516BC}" type="presOf" srcId="{05646734-A643-4890-92C6-AC184EC05943}" destId="{DDBB4F7A-55CD-4DA0-88A0-387DD508EB7C}" srcOrd="1" destOrd="0" presId="urn:microsoft.com/office/officeart/2005/8/layout/hProcess7"/>
    <dgm:cxn modelId="{22D71AE6-FC0F-4800-9E62-1C946600E0CB}" srcId="{05646734-A643-4890-92C6-AC184EC05943}" destId="{7F16415E-C159-4A8F-941A-C0AF0EF58ADF}" srcOrd="0" destOrd="0" parTransId="{B28EED18-7F4E-4A74-B8C2-DA4BA01DB7E8}" sibTransId="{B363AB25-AD4F-4082-A995-639CA10D4E5E}"/>
    <dgm:cxn modelId="{79C285A2-D213-4E4C-B1AF-1AC0ED7A7738}" srcId="{A8641E7C-06DD-4CAB-A22C-28C77AAF12E5}" destId="{05646734-A643-4890-92C6-AC184EC05943}" srcOrd="0" destOrd="0" parTransId="{CA006111-17A5-492A-AA1B-5D44105C4B8E}" sibTransId="{B9B65132-531B-46FA-9FD2-D0EF2B4A1A0F}"/>
    <dgm:cxn modelId="{4A33E339-60F2-4DC5-8BCB-79F32153DC10}" type="presOf" srcId="{1C9865FE-A2E8-45B4-A55F-4BD665E88A24}" destId="{AB2AC0F0-793A-4EDE-845E-ED14B694B600}" srcOrd="1" destOrd="0" presId="urn:microsoft.com/office/officeart/2005/8/layout/hProcess7"/>
    <dgm:cxn modelId="{911DC899-57B4-450F-B468-3AC20ED2000C}" type="presOf" srcId="{05646734-A643-4890-92C6-AC184EC05943}" destId="{F0C3EE1A-AC24-4DCA-9805-281C3A37C229}" srcOrd="0" destOrd="0" presId="urn:microsoft.com/office/officeart/2005/8/layout/hProcess7"/>
    <dgm:cxn modelId="{0556C543-CFA1-4A5F-A39B-7EA4F9968AB5}" srcId="{A8641E7C-06DD-4CAB-A22C-28C77AAF12E5}" destId="{1C9865FE-A2E8-45B4-A55F-4BD665E88A24}" srcOrd="3" destOrd="0" parTransId="{B2956456-A32F-4336-844F-3CA13ABF526D}" sibTransId="{6F5C28B2-02B1-4265-B564-C52EA9947AC9}"/>
    <dgm:cxn modelId="{AF3382EE-416D-4ECF-95D8-E1FD623E1BB7}" type="presParOf" srcId="{A380DF62-DADC-449B-B8B5-8C979D36738D}" destId="{6AC60076-FDC3-4BA6-86CB-535F116AA3C2}" srcOrd="0" destOrd="0" presId="urn:microsoft.com/office/officeart/2005/8/layout/hProcess7"/>
    <dgm:cxn modelId="{F5AF1FE5-E78D-4B5F-81A5-89310E4DF110}" type="presParOf" srcId="{6AC60076-FDC3-4BA6-86CB-535F116AA3C2}" destId="{F0C3EE1A-AC24-4DCA-9805-281C3A37C229}" srcOrd="0" destOrd="0" presId="urn:microsoft.com/office/officeart/2005/8/layout/hProcess7"/>
    <dgm:cxn modelId="{3382B21C-5154-473B-94AE-CE4C0841D0C9}" type="presParOf" srcId="{6AC60076-FDC3-4BA6-86CB-535F116AA3C2}" destId="{DDBB4F7A-55CD-4DA0-88A0-387DD508EB7C}" srcOrd="1" destOrd="0" presId="urn:microsoft.com/office/officeart/2005/8/layout/hProcess7"/>
    <dgm:cxn modelId="{3FB8B188-02C2-41D7-872B-37AAD40406E3}" type="presParOf" srcId="{6AC60076-FDC3-4BA6-86CB-535F116AA3C2}" destId="{C419A0DD-65CD-48C7-9521-6CAC56270077}" srcOrd="2" destOrd="0" presId="urn:microsoft.com/office/officeart/2005/8/layout/hProcess7"/>
    <dgm:cxn modelId="{C9E09145-EBA4-4387-B243-8719688EF4E1}" type="presParOf" srcId="{A380DF62-DADC-449B-B8B5-8C979D36738D}" destId="{5A6EFE64-8156-4C39-9ABD-E76C3ECE8B9A}" srcOrd="1" destOrd="0" presId="urn:microsoft.com/office/officeart/2005/8/layout/hProcess7"/>
    <dgm:cxn modelId="{02DCABCC-0038-492E-9001-DC81EF0B351A}" type="presParOf" srcId="{A380DF62-DADC-449B-B8B5-8C979D36738D}" destId="{F1B4BD75-1D48-46B1-99D3-AA93CFA4DB03}" srcOrd="2" destOrd="0" presId="urn:microsoft.com/office/officeart/2005/8/layout/hProcess7"/>
    <dgm:cxn modelId="{3BAA5565-2F88-4688-BE21-B82D7AD55E40}" type="presParOf" srcId="{F1B4BD75-1D48-46B1-99D3-AA93CFA4DB03}" destId="{96B2392E-5AC9-4AC9-8B64-834A53F49DD6}" srcOrd="0" destOrd="0" presId="urn:microsoft.com/office/officeart/2005/8/layout/hProcess7"/>
    <dgm:cxn modelId="{9F7B4623-9A93-4547-9185-5BC3627BC285}" type="presParOf" srcId="{F1B4BD75-1D48-46B1-99D3-AA93CFA4DB03}" destId="{AE584122-9F68-48FC-A2D4-C67B35E0B45A}" srcOrd="1" destOrd="0" presId="urn:microsoft.com/office/officeart/2005/8/layout/hProcess7"/>
    <dgm:cxn modelId="{637A1CC5-8F7E-425E-9D89-662EDC0EABA1}" type="presParOf" srcId="{F1B4BD75-1D48-46B1-99D3-AA93CFA4DB03}" destId="{BC8DCE69-C5A5-47D7-969A-81700BD95261}" srcOrd="2" destOrd="0" presId="urn:microsoft.com/office/officeart/2005/8/layout/hProcess7"/>
    <dgm:cxn modelId="{7DA8055A-8039-46DA-8AEE-EEDC35D2E0BF}" type="presParOf" srcId="{A380DF62-DADC-449B-B8B5-8C979D36738D}" destId="{B72AC4DC-42CE-4544-9479-738BBBFE95F8}" srcOrd="3" destOrd="0" presId="urn:microsoft.com/office/officeart/2005/8/layout/hProcess7"/>
    <dgm:cxn modelId="{90345C59-C10D-48B5-9E0B-E9BF515A9C63}" type="presParOf" srcId="{A380DF62-DADC-449B-B8B5-8C979D36738D}" destId="{89790EE9-BAA1-456D-838A-86AA38162289}" srcOrd="4" destOrd="0" presId="urn:microsoft.com/office/officeart/2005/8/layout/hProcess7"/>
    <dgm:cxn modelId="{3AF2F68D-EF09-4C0B-98DC-9C68A4B49F68}" type="presParOf" srcId="{89790EE9-BAA1-456D-838A-86AA38162289}" destId="{57465175-877F-471E-A299-D48A361D38ED}" srcOrd="0" destOrd="0" presId="urn:microsoft.com/office/officeart/2005/8/layout/hProcess7"/>
    <dgm:cxn modelId="{B0722DE5-4D58-429D-B820-619184E45B7A}" type="presParOf" srcId="{89790EE9-BAA1-456D-838A-86AA38162289}" destId="{DF8B63D5-1A12-49A8-AA62-C2C59D5F33C8}" srcOrd="1" destOrd="0" presId="urn:microsoft.com/office/officeart/2005/8/layout/hProcess7"/>
    <dgm:cxn modelId="{5DF86CEB-F205-4649-8708-ACC98B8FAEC7}" type="presParOf" srcId="{89790EE9-BAA1-456D-838A-86AA38162289}" destId="{8E9741AC-A780-4181-BB5D-9087C490BBE9}" srcOrd="2" destOrd="0" presId="urn:microsoft.com/office/officeart/2005/8/layout/hProcess7"/>
    <dgm:cxn modelId="{C9710FC2-7C2D-417E-9800-CC7B0201592A}" type="presParOf" srcId="{A380DF62-DADC-449B-B8B5-8C979D36738D}" destId="{3D53E36A-86AB-491B-BE03-8C242CF81D47}" srcOrd="5" destOrd="0" presId="urn:microsoft.com/office/officeart/2005/8/layout/hProcess7"/>
    <dgm:cxn modelId="{F5AD36B7-D917-4483-9A75-72733F58FCE4}" type="presParOf" srcId="{A380DF62-DADC-449B-B8B5-8C979D36738D}" destId="{C6AD5EAD-052B-4F10-BD25-EBBE53816F4F}" srcOrd="6" destOrd="0" presId="urn:microsoft.com/office/officeart/2005/8/layout/hProcess7"/>
    <dgm:cxn modelId="{7BD52358-753F-4241-9D68-EBC69B296435}" type="presParOf" srcId="{C6AD5EAD-052B-4F10-BD25-EBBE53816F4F}" destId="{BA8636D1-D63A-43CD-A06D-09AD7812B9DE}" srcOrd="0" destOrd="0" presId="urn:microsoft.com/office/officeart/2005/8/layout/hProcess7"/>
    <dgm:cxn modelId="{2149F7D7-199C-4BF9-9525-5AFD4EA9519A}" type="presParOf" srcId="{C6AD5EAD-052B-4F10-BD25-EBBE53816F4F}" destId="{4FDB195D-C6CA-420A-92C0-91F88C2BA836}" srcOrd="1" destOrd="0" presId="urn:microsoft.com/office/officeart/2005/8/layout/hProcess7"/>
    <dgm:cxn modelId="{A489E76B-2FAC-4A9C-9177-9842FBC6AB2B}" type="presParOf" srcId="{C6AD5EAD-052B-4F10-BD25-EBBE53816F4F}" destId="{F690CC18-BACF-4129-BC90-77028867D093}" srcOrd="2" destOrd="0" presId="urn:microsoft.com/office/officeart/2005/8/layout/hProcess7"/>
    <dgm:cxn modelId="{3F64CFF0-365E-41EC-8927-5578B9266629}" type="presParOf" srcId="{A380DF62-DADC-449B-B8B5-8C979D36738D}" destId="{CA1C9555-2068-4419-B116-D303D3F2C91E}" srcOrd="7" destOrd="0" presId="urn:microsoft.com/office/officeart/2005/8/layout/hProcess7"/>
    <dgm:cxn modelId="{7E7D9B06-167E-4769-88CB-C5AA234CE8EB}" type="presParOf" srcId="{A380DF62-DADC-449B-B8B5-8C979D36738D}" destId="{52A9FC92-022F-4B3B-8B29-1DB1E6252001}" srcOrd="8" destOrd="0" presId="urn:microsoft.com/office/officeart/2005/8/layout/hProcess7"/>
    <dgm:cxn modelId="{FE8E0D41-3425-48CE-8E09-5126ED816547}" type="presParOf" srcId="{52A9FC92-022F-4B3B-8B29-1DB1E6252001}" destId="{82601FD7-D978-4C96-841D-B30322393023}" srcOrd="0" destOrd="0" presId="urn:microsoft.com/office/officeart/2005/8/layout/hProcess7"/>
    <dgm:cxn modelId="{0C69A851-11FA-432A-91B4-052C610AD5AA}" type="presParOf" srcId="{52A9FC92-022F-4B3B-8B29-1DB1E6252001}" destId="{84AF3496-95A0-4633-BC63-6BD68608D1B6}" srcOrd="1" destOrd="0" presId="urn:microsoft.com/office/officeart/2005/8/layout/hProcess7"/>
    <dgm:cxn modelId="{6E2355E2-07A3-4BEB-8479-588044784017}" type="presParOf" srcId="{52A9FC92-022F-4B3B-8B29-1DB1E6252001}" destId="{EB80F736-6846-4DB9-91C2-0789ADE574A6}" srcOrd="2" destOrd="0" presId="urn:microsoft.com/office/officeart/2005/8/layout/hProcess7"/>
    <dgm:cxn modelId="{44B5C0F6-CD8A-47B5-9507-130D90927BD0}" type="presParOf" srcId="{A380DF62-DADC-449B-B8B5-8C979D36738D}" destId="{7E4D3E30-17F6-4AA4-AD50-A02EC1B2224F}" srcOrd="9" destOrd="0" presId="urn:microsoft.com/office/officeart/2005/8/layout/hProcess7"/>
    <dgm:cxn modelId="{A3A8DD38-200C-4CC5-8A19-FD75ED4C8806}" type="presParOf" srcId="{A380DF62-DADC-449B-B8B5-8C979D36738D}" destId="{C7E8B67A-0968-4A24-BB18-40B6C6640243}" srcOrd="10" destOrd="0" presId="urn:microsoft.com/office/officeart/2005/8/layout/hProcess7"/>
    <dgm:cxn modelId="{6B985A66-08A1-4B48-99F3-827D916F84C3}" type="presParOf" srcId="{C7E8B67A-0968-4A24-BB18-40B6C6640243}" destId="{10073CAB-A78A-4DEB-AED2-7C225021633B}" srcOrd="0" destOrd="0" presId="urn:microsoft.com/office/officeart/2005/8/layout/hProcess7"/>
    <dgm:cxn modelId="{89E675FE-D990-4877-8B66-0014D12A3CDB}" type="presParOf" srcId="{C7E8B67A-0968-4A24-BB18-40B6C6640243}" destId="{EB60DFA5-13D4-489A-91F1-CE5BB8854853}" srcOrd="1" destOrd="0" presId="urn:microsoft.com/office/officeart/2005/8/layout/hProcess7"/>
    <dgm:cxn modelId="{ED515E0A-046D-4C0A-9AC0-BEDF2F76C7EC}" type="presParOf" srcId="{C7E8B67A-0968-4A24-BB18-40B6C6640243}" destId="{F88BE9A4-E539-40C1-9E5B-16FAA301AB7D}" srcOrd="2" destOrd="0" presId="urn:microsoft.com/office/officeart/2005/8/layout/hProcess7"/>
    <dgm:cxn modelId="{FC1DEE77-FD8B-4881-8703-E40D9C789BA7}" type="presParOf" srcId="{A380DF62-DADC-449B-B8B5-8C979D36738D}" destId="{3072461C-48F9-4354-9BAB-E53662D61304}" srcOrd="11" destOrd="0" presId="urn:microsoft.com/office/officeart/2005/8/layout/hProcess7"/>
    <dgm:cxn modelId="{B724F49A-ADF5-46FF-8B06-D9632DA44C8C}" type="presParOf" srcId="{A380DF62-DADC-449B-B8B5-8C979D36738D}" destId="{08F455B9-31B0-4D40-BB20-973FFD6C5126}" srcOrd="12" destOrd="0" presId="urn:microsoft.com/office/officeart/2005/8/layout/hProcess7"/>
    <dgm:cxn modelId="{F5564534-220E-43B2-90B6-6C963707C2E7}" type="presParOf" srcId="{08F455B9-31B0-4D40-BB20-973FFD6C5126}" destId="{B974F590-09D2-4FBC-9D30-C965388D0145}" srcOrd="0" destOrd="0" presId="urn:microsoft.com/office/officeart/2005/8/layout/hProcess7"/>
    <dgm:cxn modelId="{E0608499-5D10-4C5F-852A-4488473B3163}" type="presParOf" srcId="{08F455B9-31B0-4D40-BB20-973FFD6C5126}" destId="{AB2AC0F0-793A-4EDE-845E-ED14B694B600}" srcOrd="1" destOrd="0" presId="urn:microsoft.com/office/officeart/2005/8/layout/hProcess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42EA53B-BA17-4601-9D5A-F743A41B5B08}">
      <dsp:nvSpPr>
        <dsp:cNvPr id="0" name=""/>
        <dsp:cNvSpPr/>
      </dsp:nvSpPr>
      <dsp:spPr>
        <a:xfrm>
          <a:off x="1020730" y="-22083"/>
          <a:ext cx="4054539" cy="4054539"/>
        </a:xfrm>
        <a:prstGeom prst="circularArrow">
          <a:avLst>
            <a:gd name="adj1" fmla="val 5544"/>
            <a:gd name="adj2" fmla="val 330680"/>
            <a:gd name="adj3" fmla="val 13815233"/>
            <a:gd name="adj4" fmla="val 17362087"/>
            <a:gd name="adj5" fmla="val 5757"/>
          </a:avLst>
        </a:prstGeom>
        <a:solidFill>
          <a:srgbClr val="FF0000"/>
        </a:solidFill>
        <a:ln>
          <a:noFill/>
        </a:ln>
        <a:effectLst/>
      </dsp:spPr>
      <dsp:style>
        <a:lnRef idx="0">
          <a:scrgbClr r="0" g="0" b="0"/>
        </a:lnRef>
        <a:fillRef idx="1">
          <a:scrgbClr r="0" g="0" b="0"/>
        </a:fillRef>
        <a:effectRef idx="0">
          <a:scrgbClr r="0" g="0" b="0"/>
        </a:effectRef>
        <a:fontRef idx="minor"/>
      </dsp:style>
    </dsp:sp>
    <dsp:sp modelId="{40C1E98D-1B4B-47FD-9290-969B2F6C3C29}">
      <dsp:nvSpPr>
        <dsp:cNvPr id="0" name=""/>
        <dsp:cNvSpPr/>
      </dsp:nvSpPr>
      <dsp:spPr>
        <a:xfrm>
          <a:off x="2114847" y="1515"/>
          <a:ext cx="1866304" cy="93315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sr-Latn-BA" sz="1800" kern="1200" dirty="0" smtClean="0"/>
            <a:t>Strategic development frame/ politics</a:t>
          </a:r>
          <a:endParaRPr lang="en-US" sz="1800" kern="1200" dirty="0"/>
        </a:p>
      </dsp:txBody>
      <dsp:txXfrm>
        <a:off x="2160400" y="47068"/>
        <a:ext cx="1775198" cy="842046"/>
      </dsp:txXfrm>
    </dsp:sp>
    <dsp:sp modelId="{30571D71-8C02-451F-BA0F-ACB609FB46F2}">
      <dsp:nvSpPr>
        <dsp:cNvPr id="0" name=""/>
        <dsp:cNvSpPr/>
      </dsp:nvSpPr>
      <dsp:spPr>
        <a:xfrm>
          <a:off x="3759238" y="1196235"/>
          <a:ext cx="1866304" cy="93315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sr-Latn-BA" sz="1800" kern="1200" dirty="0" smtClean="0"/>
            <a:t>Preparation of strategic plan </a:t>
          </a:r>
          <a:r>
            <a:rPr lang="sr-Latn-BA" sz="1400" kern="1200" dirty="0" smtClean="0"/>
            <a:t>(mission, vision, goals, programs, activities)</a:t>
          </a:r>
          <a:endParaRPr lang="en-US" sz="1800" kern="1200" dirty="0"/>
        </a:p>
      </dsp:txBody>
      <dsp:txXfrm>
        <a:off x="3804791" y="1241788"/>
        <a:ext cx="1775198" cy="842046"/>
      </dsp:txXfrm>
    </dsp:sp>
    <dsp:sp modelId="{7C49FF4C-C86F-4ED7-AD39-9EED421553F6}">
      <dsp:nvSpPr>
        <dsp:cNvPr id="0" name=""/>
        <dsp:cNvSpPr/>
      </dsp:nvSpPr>
      <dsp:spPr>
        <a:xfrm>
          <a:off x="3131137" y="3129332"/>
          <a:ext cx="1866304" cy="93315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sr-Latn-BA" sz="1800" kern="1200" dirty="0" smtClean="0"/>
            <a:t>Defining of costs and resources</a:t>
          </a:r>
          <a:endParaRPr lang="en-US" sz="1800" kern="1200" dirty="0"/>
        </a:p>
      </dsp:txBody>
      <dsp:txXfrm>
        <a:off x="3176690" y="3174885"/>
        <a:ext cx="1775198" cy="842046"/>
      </dsp:txXfrm>
    </dsp:sp>
    <dsp:sp modelId="{71AB48AC-8484-4F63-B13C-135E948E99C2}">
      <dsp:nvSpPr>
        <dsp:cNvPr id="0" name=""/>
        <dsp:cNvSpPr/>
      </dsp:nvSpPr>
      <dsp:spPr>
        <a:xfrm>
          <a:off x="1098558" y="3129332"/>
          <a:ext cx="1866304" cy="93315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sr-Latn-BA" sz="1800" kern="1200" dirty="0" smtClean="0"/>
            <a:t>Establishing priorities</a:t>
          </a:r>
          <a:endParaRPr lang="en-US" sz="1800" kern="1200" dirty="0"/>
        </a:p>
      </dsp:txBody>
      <dsp:txXfrm>
        <a:off x="1144111" y="3174885"/>
        <a:ext cx="1775198" cy="842046"/>
      </dsp:txXfrm>
    </dsp:sp>
    <dsp:sp modelId="{4FB791BA-34BD-4C7F-849B-4B88F91964C8}">
      <dsp:nvSpPr>
        <dsp:cNvPr id="0" name=""/>
        <dsp:cNvSpPr/>
      </dsp:nvSpPr>
      <dsp:spPr>
        <a:xfrm>
          <a:off x="470456" y="1196235"/>
          <a:ext cx="1866304" cy="93315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sr-Latn-BA" sz="1800" kern="1200" dirty="0" smtClean="0"/>
            <a:t>Monitoring and evaluation</a:t>
          </a:r>
          <a:endParaRPr lang="en-US" sz="1800" kern="1200" dirty="0"/>
        </a:p>
      </dsp:txBody>
      <dsp:txXfrm>
        <a:off x="516009" y="1241788"/>
        <a:ext cx="1775198" cy="84204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ABD9D81-5032-4761-890D-553EA0058307}">
      <dsp:nvSpPr>
        <dsp:cNvPr id="0" name=""/>
        <dsp:cNvSpPr/>
      </dsp:nvSpPr>
      <dsp:spPr>
        <a:xfrm>
          <a:off x="0" y="1079"/>
          <a:ext cx="5469956" cy="85193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0970" tIns="140970" rIns="140970" bIns="140970" numCol="1" spcCol="1270" anchor="ctr" anchorCtr="0">
          <a:noAutofit/>
        </a:bodyPr>
        <a:lstStyle/>
        <a:p>
          <a:pPr lvl="0" algn="ctr" defTabSz="1644650">
            <a:lnSpc>
              <a:spcPct val="90000"/>
            </a:lnSpc>
            <a:spcBef>
              <a:spcPct val="0"/>
            </a:spcBef>
            <a:spcAft>
              <a:spcPct val="35000"/>
            </a:spcAft>
          </a:pPr>
          <a:r>
            <a:rPr lang="sr-Latn-BA" sz="3700" kern="1200" dirty="0" smtClean="0"/>
            <a:t>Dean</a:t>
          </a:r>
          <a:endParaRPr lang="en-US" sz="3700" kern="1200" dirty="0"/>
        </a:p>
      </dsp:txBody>
      <dsp:txXfrm>
        <a:off x="24952" y="26031"/>
        <a:ext cx="5420052" cy="802028"/>
      </dsp:txXfrm>
    </dsp:sp>
    <dsp:sp modelId="{3871F103-EB92-4806-BF2D-D9C5E32FF810}">
      <dsp:nvSpPr>
        <dsp:cNvPr id="0" name=""/>
        <dsp:cNvSpPr/>
      </dsp:nvSpPr>
      <dsp:spPr>
        <a:xfrm>
          <a:off x="180504" y="1600199"/>
          <a:ext cx="2756131" cy="219102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sr-Latn-BA" sz="2400" kern="1200" dirty="0" smtClean="0"/>
            <a:t>Function of strategic planning (coordinator)</a:t>
          </a:r>
          <a:endParaRPr lang="en-US" sz="2400" kern="1200" dirty="0"/>
        </a:p>
      </dsp:txBody>
      <dsp:txXfrm>
        <a:off x="244677" y="1664372"/>
        <a:ext cx="2627785" cy="2062680"/>
      </dsp:txXfrm>
    </dsp:sp>
    <dsp:sp modelId="{DE671AF6-AE54-42A9-8497-DF20D37CE244}">
      <dsp:nvSpPr>
        <dsp:cNvPr id="0" name=""/>
        <dsp:cNvSpPr/>
      </dsp:nvSpPr>
      <dsp:spPr>
        <a:xfrm>
          <a:off x="3207694" y="1416726"/>
          <a:ext cx="2143418" cy="130619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sr-Latn-BA" sz="1800" kern="1200" dirty="0" smtClean="0"/>
            <a:t>COORDINATION BODY</a:t>
          </a:r>
        </a:p>
        <a:p>
          <a:pPr lvl="0" algn="ctr" defTabSz="800100">
            <a:lnSpc>
              <a:spcPct val="90000"/>
            </a:lnSpc>
            <a:spcBef>
              <a:spcPct val="0"/>
            </a:spcBef>
            <a:spcAft>
              <a:spcPct val="35000"/>
            </a:spcAft>
          </a:pPr>
          <a:r>
            <a:rPr lang="sr-Latn-BA" sz="1800" kern="1200" dirty="0" smtClean="0"/>
            <a:t>Representatives of departments</a:t>
          </a:r>
          <a:endParaRPr lang="en-US" sz="1800" kern="1200" dirty="0"/>
        </a:p>
      </dsp:txBody>
      <dsp:txXfrm>
        <a:off x="3245951" y="1454983"/>
        <a:ext cx="2066904" cy="1229678"/>
      </dsp:txXfrm>
    </dsp:sp>
    <dsp:sp modelId="{9FF4E86D-5A6D-4186-87BE-70F01EB89187}">
      <dsp:nvSpPr>
        <dsp:cNvPr id="0" name=""/>
        <dsp:cNvSpPr/>
      </dsp:nvSpPr>
      <dsp:spPr>
        <a:xfrm>
          <a:off x="6499511" y="1738868"/>
          <a:ext cx="1706689" cy="85193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sr-Latn-BA" sz="1800" kern="1200" dirty="0" smtClean="0"/>
            <a:t>Managing of process</a:t>
          </a:r>
          <a:endParaRPr lang="en-US" sz="1800" kern="1200" dirty="0"/>
        </a:p>
      </dsp:txBody>
      <dsp:txXfrm>
        <a:off x="6524463" y="1763820"/>
        <a:ext cx="1656785" cy="802028"/>
      </dsp:txXfrm>
    </dsp:sp>
    <dsp:sp modelId="{68D62AC7-29B8-47B7-964A-E5ABC0C10449}">
      <dsp:nvSpPr>
        <dsp:cNvPr id="0" name=""/>
        <dsp:cNvSpPr/>
      </dsp:nvSpPr>
      <dsp:spPr>
        <a:xfrm>
          <a:off x="3199117" y="2772420"/>
          <a:ext cx="2212371" cy="119155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sr-Latn-BA" sz="1600" kern="1200" dirty="0" smtClean="0"/>
            <a:t>WORKING GROUP</a:t>
          </a:r>
        </a:p>
        <a:p>
          <a:pPr lvl="0" algn="ctr" defTabSz="711200">
            <a:lnSpc>
              <a:spcPct val="90000"/>
            </a:lnSpc>
            <a:spcBef>
              <a:spcPct val="0"/>
            </a:spcBef>
            <a:spcAft>
              <a:spcPct val="35000"/>
            </a:spcAft>
          </a:pPr>
          <a:r>
            <a:rPr lang="sr-Latn-BA" sz="1600" kern="1200" dirty="0" smtClean="0"/>
            <a:t>Technical team</a:t>
          </a:r>
        </a:p>
        <a:p>
          <a:pPr lvl="0" algn="ctr" defTabSz="711200">
            <a:lnSpc>
              <a:spcPct val="90000"/>
            </a:lnSpc>
            <a:spcBef>
              <a:spcPct val="0"/>
            </a:spcBef>
            <a:spcAft>
              <a:spcPct val="35000"/>
            </a:spcAft>
          </a:pPr>
          <a:r>
            <a:rPr lang="sr-Latn-BA" sz="1600" kern="1200" dirty="0" smtClean="0"/>
            <a:t>Consultants</a:t>
          </a:r>
        </a:p>
        <a:p>
          <a:pPr lvl="0" algn="ctr" defTabSz="711200">
            <a:lnSpc>
              <a:spcPct val="90000"/>
            </a:lnSpc>
            <a:spcBef>
              <a:spcPct val="0"/>
            </a:spcBef>
            <a:spcAft>
              <a:spcPct val="35000"/>
            </a:spcAft>
          </a:pPr>
          <a:r>
            <a:rPr lang="sr-Latn-BA" sz="1600" kern="1200" dirty="0" smtClean="0"/>
            <a:t>Students </a:t>
          </a:r>
          <a:endParaRPr lang="en-US" sz="1600" kern="1200" dirty="0"/>
        </a:p>
      </dsp:txBody>
      <dsp:txXfrm>
        <a:off x="3234016" y="2807319"/>
        <a:ext cx="2142573" cy="1121758"/>
      </dsp:txXfrm>
    </dsp:sp>
    <dsp:sp modelId="{D2D29FFF-CA83-4D06-878A-2190D64F88B8}">
      <dsp:nvSpPr>
        <dsp:cNvPr id="0" name=""/>
        <dsp:cNvSpPr/>
      </dsp:nvSpPr>
      <dsp:spPr>
        <a:xfrm>
          <a:off x="6541486" y="0"/>
          <a:ext cx="1681388" cy="85193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sr-Latn-BA" sz="1400" kern="1200" dirty="0" smtClean="0"/>
            <a:t>Adoption of results by teamwork and final version of plan</a:t>
          </a:r>
          <a:endParaRPr lang="en-US" sz="1400" kern="1200" dirty="0"/>
        </a:p>
      </dsp:txBody>
      <dsp:txXfrm>
        <a:off x="6566438" y="24952"/>
        <a:ext cx="1631484" cy="802028"/>
      </dsp:txXfrm>
    </dsp:sp>
    <dsp:sp modelId="{9370ACF2-C83C-47EE-8147-09CE850899A2}">
      <dsp:nvSpPr>
        <dsp:cNvPr id="0" name=""/>
        <dsp:cNvSpPr/>
      </dsp:nvSpPr>
      <dsp:spPr>
        <a:xfrm>
          <a:off x="6479380" y="2971802"/>
          <a:ext cx="1743271" cy="85193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sr-Latn-BA" sz="1800" kern="1200" dirty="0" smtClean="0"/>
            <a:t>Proposals (goals, programs, activities, costs)</a:t>
          </a:r>
          <a:endParaRPr lang="en-US" sz="1800" kern="1200" dirty="0"/>
        </a:p>
      </dsp:txBody>
      <dsp:txXfrm>
        <a:off x="6504332" y="2996754"/>
        <a:ext cx="1693367" cy="80202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0C3EE1A-AC24-4DCA-9805-281C3A37C229}">
      <dsp:nvSpPr>
        <dsp:cNvPr id="0" name=""/>
        <dsp:cNvSpPr/>
      </dsp:nvSpPr>
      <dsp:spPr>
        <a:xfrm>
          <a:off x="3299" y="1206683"/>
          <a:ext cx="1984604" cy="2381525"/>
        </a:xfrm>
        <a:prstGeom prst="roundRect">
          <a:avLst>
            <a:gd name="adj" fmla="val 5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61722" rIns="80010" bIns="0" numCol="1" spcCol="1270" anchor="t" anchorCtr="0">
          <a:noAutofit/>
        </a:bodyPr>
        <a:lstStyle/>
        <a:p>
          <a:pPr lvl="0" algn="r" defTabSz="800100">
            <a:lnSpc>
              <a:spcPct val="90000"/>
            </a:lnSpc>
            <a:spcBef>
              <a:spcPct val="0"/>
            </a:spcBef>
            <a:spcAft>
              <a:spcPct val="35000"/>
            </a:spcAft>
          </a:pPr>
          <a:r>
            <a:rPr lang="sr-Latn-BA" sz="1800" b="1" kern="1200" dirty="0" smtClean="0">
              <a:solidFill>
                <a:schemeClr val="tx1"/>
              </a:solidFill>
            </a:rPr>
            <a:t>Strategic issues</a:t>
          </a:r>
          <a:endParaRPr lang="en-US" sz="1800" b="1" kern="1200" dirty="0">
            <a:solidFill>
              <a:schemeClr val="tx1"/>
            </a:solidFill>
          </a:endParaRPr>
        </a:p>
      </dsp:txBody>
      <dsp:txXfrm rot="16200000">
        <a:off x="-774665" y="1984648"/>
        <a:ext cx="1952850" cy="396920"/>
      </dsp:txXfrm>
    </dsp:sp>
    <dsp:sp modelId="{C419A0DD-65CD-48C7-9521-6CAC56270077}">
      <dsp:nvSpPr>
        <dsp:cNvPr id="0" name=""/>
        <dsp:cNvSpPr/>
      </dsp:nvSpPr>
      <dsp:spPr>
        <a:xfrm>
          <a:off x="400220" y="1206683"/>
          <a:ext cx="1478530" cy="2381525"/>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61722" rIns="0" bIns="0" numCol="1" spcCol="1270" anchor="t" anchorCtr="0">
          <a:noAutofit/>
        </a:bodyPr>
        <a:lstStyle/>
        <a:p>
          <a:pPr lvl="0" algn="l" defTabSz="800100">
            <a:lnSpc>
              <a:spcPct val="90000"/>
            </a:lnSpc>
            <a:spcBef>
              <a:spcPct val="0"/>
            </a:spcBef>
            <a:spcAft>
              <a:spcPct val="35000"/>
            </a:spcAft>
          </a:pPr>
          <a:r>
            <a:rPr lang="sr-Latn-BA" sz="1800" kern="1200" dirty="0" smtClean="0"/>
            <a:t>- Defining of strategic / priority issues</a:t>
          </a:r>
        </a:p>
        <a:p>
          <a:pPr lvl="0" algn="l" defTabSz="800100">
            <a:lnSpc>
              <a:spcPct val="90000"/>
            </a:lnSpc>
            <a:spcBef>
              <a:spcPct val="0"/>
            </a:spcBef>
            <a:spcAft>
              <a:spcPct val="35000"/>
            </a:spcAft>
          </a:pPr>
          <a:r>
            <a:rPr lang="sr-Latn-BA" sz="1800" kern="1200" dirty="0" smtClean="0"/>
            <a:t>- Consolidation of strategic issues lists</a:t>
          </a:r>
          <a:endParaRPr lang="en-US" sz="1800" kern="1200" dirty="0"/>
        </a:p>
      </dsp:txBody>
      <dsp:txXfrm>
        <a:off x="400220" y="1206683"/>
        <a:ext cx="1478530" cy="2381525"/>
      </dsp:txXfrm>
    </dsp:sp>
    <dsp:sp modelId="{57465175-877F-471E-A299-D48A361D38ED}">
      <dsp:nvSpPr>
        <dsp:cNvPr id="0" name=""/>
        <dsp:cNvSpPr/>
      </dsp:nvSpPr>
      <dsp:spPr>
        <a:xfrm>
          <a:off x="2057364" y="1206683"/>
          <a:ext cx="1984604" cy="2381525"/>
        </a:xfrm>
        <a:prstGeom prst="roundRect">
          <a:avLst>
            <a:gd name="adj" fmla="val 5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61722" rIns="80010" bIns="0" numCol="1" spcCol="1270" anchor="t" anchorCtr="0">
          <a:noAutofit/>
        </a:bodyPr>
        <a:lstStyle/>
        <a:p>
          <a:pPr lvl="0" algn="r" defTabSz="800100">
            <a:lnSpc>
              <a:spcPct val="90000"/>
            </a:lnSpc>
            <a:spcBef>
              <a:spcPct val="0"/>
            </a:spcBef>
            <a:spcAft>
              <a:spcPct val="35000"/>
            </a:spcAft>
          </a:pPr>
          <a:r>
            <a:rPr lang="sr-Latn-BA" sz="1800" b="1" kern="1200" dirty="0" smtClean="0">
              <a:solidFill>
                <a:schemeClr val="tx1"/>
              </a:solidFill>
            </a:rPr>
            <a:t>Strategic objectives</a:t>
          </a:r>
          <a:endParaRPr lang="en-US" sz="1800" b="1" kern="1200" dirty="0">
            <a:solidFill>
              <a:schemeClr val="tx1"/>
            </a:solidFill>
          </a:endParaRPr>
        </a:p>
      </dsp:txBody>
      <dsp:txXfrm rot="16200000">
        <a:off x="1279400" y="1984648"/>
        <a:ext cx="1952850" cy="396920"/>
      </dsp:txXfrm>
    </dsp:sp>
    <dsp:sp modelId="{AE584122-9F68-48FC-A2D4-C67B35E0B45A}">
      <dsp:nvSpPr>
        <dsp:cNvPr id="0" name=""/>
        <dsp:cNvSpPr/>
      </dsp:nvSpPr>
      <dsp:spPr>
        <a:xfrm rot="5400000">
          <a:off x="1892326" y="3099058"/>
          <a:ext cx="349923" cy="297690"/>
        </a:xfrm>
        <a:prstGeom prst="flowChartExtra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E9741AC-A780-4181-BB5D-9087C490BBE9}">
      <dsp:nvSpPr>
        <dsp:cNvPr id="0" name=""/>
        <dsp:cNvSpPr/>
      </dsp:nvSpPr>
      <dsp:spPr>
        <a:xfrm>
          <a:off x="2454285" y="1206683"/>
          <a:ext cx="1478530" cy="2381525"/>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61722" rIns="0" bIns="0" numCol="1" spcCol="1270" anchor="t" anchorCtr="0">
          <a:noAutofit/>
        </a:bodyPr>
        <a:lstStyle/>
        <a:p>
          <a:pPr lvl="0" algn="l" defTabSz="800100">
            <a:lnSpc>
              <a:spcPct val="90000"/>
            </a:lnSpc>
            <a:spcBef>
              <a:spcPct val="0"/>
            </a:spcBef>
            <a:spcAft>
              <a:spcPct val="35000"/>
            </a:spcAft>
          </a:pPr>
          <a:r>
            <a:rPr lang="sr-Latn-BA" sz="1800" kern="1200" dirty="0" smtClean="0"/>
            <a:t>- For each issues define 1 objective</a:t>
          </a:r>
        </a:p>
        <a:p>
          <a:pPr lvl="0" algn="l" defTabSz="800100">
            <a:lnSpc>
              <a:spcPct val="90000"/>
            </a:lnSpc>
            <a:spcBef>
              <a:spcPct val="0"/>
            </a:spcBef>
            <a:spcAft>
              <a:spcPct val="35000"/>
            </a:spcAft>
          </a:pPr>
          <a:r>
            <a:rPr lang="sr-Latn-BA" sz="1800" kern="1200" dirty="0" smtClean="0"/>
            <a:t>- Analysis of each objective -  SMART</a:t>
          </a:r>
        </a:p>
        <a:p>
          <a:pPr lvl="0" algn="l" defTabSz="800100">
            <a:lnSpc>
              <a:spcPct val="90000"/>
            </a:lnSpc>
            <a:spcBef>
              <a:spcPct val="0"/>
            </a:spcBef>
            <a:spcAft>
              <a:spcPct val="35000"/>
            </a:spcAft>
          </a:pPr>
          <a:r>
            <a:rPr lang="sr-Latn-BA" sz="1800" kern="1200" dirty="0" smtClean="0"/>
            <a:t>- Final list</a:t>
          </a:r>
          <a:endParaRPr lang="en-US" sz="1800" kern="1200" dirty="0"/>
        </a:p>
      </dsp:txBody>
      <dsp:txXfrm>
        <a:off x="2454285" y="1206683"/>
        <a:ext cx="1478530" cy="2381525"/>
      </dsp:txXfrm>
    </dsp:sp>
    <dsp:sp modelId="{82601FD7-D978-4C96-841D-B30322393023}">
      <dsp:nvSpPr>
        <dsp:cNvPr id="0" name=""/>
        <dsp:cNvSpPr/>
      </dsp:nvSpPr>
      <dsp:spPr>
        <a:xfrm>
          <a:off x="4111430" y="1206683"/>
          <a:ext cx="1984604" cy="2381525"/>
        </a:xfrm>
        <a:prstGeom prst="roundRect">
          <a:avLst>
            <a:gd name="adj" fmla="val 5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61722" rIns="80010" bIns="0" numCol="1" spcCol="1270" anchor="t" anchorCtr="0">
          <a:noAutofit/>
        </a:bodyPr>
        <a:lstStyle/>
        <a:p>
          <a:pPr lvl="0" algn="r" defTabSz="800100">
            <a:lnSpc>
              <a:spcPct val="90000"/>
            </a:lnSpc>
            <a:spcBef>
              <a:spcPct val="0"/>
            </a:spcBef>
            <a:spcAft>
              <a:spcPct val="35000"/>
            </a:spcAft>
          </a:pPr>
          <a:r>
            <a:rPr lang="sr-Latn-BA" sz="1800" b="1" kern="1200" dirty="0" smtClean="0">
              <a:solidFill>
                <a:schemeClr val="tx1"/>
              </a:solidFill>
            </a:rPr>
            <a:t>Strategic programs</a:t>
          </a:r>
          <a:endParaRPr lang="en-US" sz="1800" b="1" kern="1200" dirty="0">
            <a:solidFill>
              <a:schemeClr val="tx1"/>
            </a:solidFill>
          </a:endParaRPr>
        </a:p>
      </dsp:txBody>
      <dsp:txXfrm rot="16200000">
        <a:off x="3333465" y="1984648"/>
        <a:ext cx="1952850" cy="396920"/>
      </dsp:txXfrm>
    </dsp:sp>
    <dsp:sp modelId="{4FDB195D-C6CA-420A-92C0-91F88C2BA836}">
      <dsp:nvSpPr>
        <dsp:cNvPr id="0" name=""/>
        <dsp:cNvSpPr/>
      </dsp:nvSpPr>
      <dsp:spPr>
        <a:xfrm rot="5400000">
          <a:off x="3946391" y="3099058"/>
          <a:ext cx="349923" cy="297690"/>
        </a:xfrm>
        <a:prstGeom prst="flowChartExtra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B80F736-6846-4DB9-91C2-0789ADE574A6}">
      <dsp:nvSpPr>
        <dsp:cNvPr id="0" name=""/>
        <dsp:cNvSpPr/>
      </dsp:nvSpPr>
      <dsp:spPr>
        <a:xfrm>
          <a:off x="4508351" y="1206683"/>
          <a:ext cx="1478530" cy="2381525"/>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61722" rIns="0" bIns="0" numCol="1" spcCol="1270" anchor="t" anchorCtr="0">
          <a:noAutofit/>
        </a:bodyPr>
        <a:lstStyle/>
        <a:p>
          <a:pPr lvl="0" algn="l" defTabSz="800100">
            <a:lnSpc>
              <a:spcPct val="90000"/>
            </a:lnSpc>
            <a:spcBef>
              <a:spcPct val="0"/>
            </a:spcBef>
            <a:spcAft>
              <a:spcPct val="35000"/>
            </a:spcAft>
          </a:pPr>
          <a:r>
            <a:rPr lang="sr-Latn-BA" sz="1800" kern="1200" dirty="0" smtClean="0"/>
            <a:t>- For each objective define lists of programs/ activities</a:t>
          </a:r>
        </a:p>
        <a:p>
          <a:pPr lvl="0" algn="l" defTabSz="800100">
            <a:lnSpc>
              <a:spcPct val="90000"/>
            </a:lnSpc>
            <a:spcBef>
              <a:spcPct val="0"/>
            </a:spcBef>
            <a:spcAft>
              <a:spcPct val="35000"/>
            </a:spcAft>
          </a:pPr>
          <a:r>
            <a:rPr lang="sr-Latn-BA" sz="1800" kern="1200" dirty="0" smtClean="0"/>
            <a:t>- </a:t>
          </a:r>
          <a:r>
            <a:rPr lang="sr-Latn-BA" sz="1600" kern="1200" dirty="0" smtClean="0"/>
            <a:t>Responsibilities and terms for objectives</a:t>
          </a:r>
          <a:endParaRPr lang="en-US" sz="1600" kern="1200" dirty="0"/>
        </a:p>
      </dsp:txBody>
      <dsp:txXfrm>
        <a:off x="4508351" y="1206683"/>
        <a:ext cx="1478530" cy="2381525"/>
      </dsp:txXfrm>
    </dsp:sp>
    <dsp:sp modelId="{B974F590-09D2-4FBC-9D30-C965388D0145}">
      <dsp:nvSpPr>
        <dsp:cNvPr id="0" name=""/>
        <dsp:cNvSpPr/>
      </dsp:nvSpPr>
      <dsp:spPr>
        <a:xfrm>
          <a:off x="6165496" y="1206683"/>
          <a:ext cx="1984604" cy="2381525"/>
        </a:xfrm>
        <a:prstGeom prst="roundRect">
          <a:avLst>
            <a:gd name="adj" fmla="val 5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61722" rIns="80010" bIns="0" numCol="1" spcCol="1270" anchor="t" anchorCtr="0">
          <a:noAutofit/>
        </a:bodyPr>
        <a:lstStyle/>
        <a:p>
          <a:pPr lvl="0" algn="r" defTabSz="800100">
            <a:lnSpc>
              <a:spcPct val="90000"/>
            </a:lnSpc>
            <a:spcBef>
              <a:spcPct val="0"/>
            </a:spcBef>
            <a:spcAft>
              <a:spcPct val="35000"/>
            </a:spcAft>
          </a:pPr>
          <a:r>
            <a:rPr lang="sr-Latn-BA" sz="1800" b="1" kern="1200" dirty="0" smtClean="0">
              <a:solidFill>
                <a:schemeClr val="tx1"/>
              </a:solidFill>
            </a:rPr>
            <a:t>Priorities</a:t>
          </a:r>
          <a:endParaRPr lang="en-US" sz="1800" b="1" kern="1200" dirty="0">
            <a:solidFill>
              <a:schemeClr val="tx1"/>
            </a:solidFill>
          </a:endParaRPr>
        </a:p>
      </dsp:txBody>
      <dsp:txXfrm rot="16200000">
        <a:off x="5387531" y="1984648"/>
        <a:ext cx="1952850" cy="396920"/>
      </dsp:txXfrm>
    </dsp:sp>
    <dsp:sp modelId="{EB60DFA5-13D4-489A-91F1-CE5BB8854853}">
      <dsp:nvSpPr>
        <dsp:cNvPr id="0" name=""/>
        <dsp:cNvSpPr/>
      </dsp:nvSpPr>
      <dsp:spPr>
        <a:xfrm rot="5400000">
          <a:off x="6000457" y="3099058"/>
          <a:ext cx="349923" cy="297690"/>
        </a:xfrm>
        <a:prstGeom prst="flowChartExtra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3.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hProcess7">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698E5A0-6E00-420A-BEF9-1C57E3598F88}" type="datetimeFigureOut">
              <a:rPr lang="en-US" smtClean="0"/>
              <a:t>6/26/2023</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6D4938A-0F6A-4207-AAB9-9C9DF5A1208F}" type="slidenum">
              <a:rPr lang="en-US" smtClean="0"/>
              <a:t>‹#›</a:t>
            </a:fld>
            <a:endParaRPr lang="en-US" dirty="0"/>
          </a:p>
        </p:txBody>
      </p:sp>
    </p:spTree>
    <p:extLst>
      <p:ext uri="{BB962C8B-B14F-4D97-AF65-F5344CB8AC3E}">
        <p14:creationId xmlns:p14="http://schemas.microsoft.com/office/powerpoint/2010/main" val="19701543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6/26/2023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6/26/2023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6/26/2023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6/26/2023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6/26/2023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6/26/2023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6/26/2023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6/26/2023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6/26/2023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6/26/2023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6/26/2023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2">
                <a:lumMod val="20000"/>
                <a:lumOff val="80000"/>
              </a:schemeClr>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6/26/2023</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wmf"/><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4.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85800" y="1600200"/>
            <a:ext cx="7772400" cy="533400"/>
          </a:xfrm>
        </p:spPr>
        <p:txBody>
          <a:bodyPr>
            <a:noAutofit/>
          </a:bodyPr>
          <a:lstStyle/>
          <a:p>
            <a:r>
              <a:rPr lang="sr-Latn-BA" sz="2400" dirty="0" smtClean="0">
                <a:solidFill>
                  <a:schemeClr val="accent6">
                    <a:lumMod val="50000"/>
                  </a:schemeClr>
                </a:solidFill>
                <a:latin typeface="Book Antiqua" panose="02040602050305030304" pitchFamily="18" charset="0"/>
              </a:rPr>
              <a:t>Key components of the strategy and KPI</a:t>
            </a:r>
            <a:endParaRPr lang="en-US" sz="2400" dirty="0">
              <a:solidFill>
                <a:schemeClr val="accent6">
                  <a:lumMod val="50000"/>
                </a:schemeClr>
              </a:solidFill>
              <a:latin typeface="Book Antiqua" panose="02040602050305030304" pitchFamily="18" charset="0"/>
            </a:endParaRPr>
          </a:p>
        </p:txBody>
      </p:sp>
      <p:cxnSp>
        <p:nvCxnSpPr>
          <p:cNvPr id="5" name="Straight Connector 4"/>
          <p:cNvCxnSpPr/>
          <p:nvPr/>
        </p:nvCxnSpPr>
        <p:spPr>
          <a:xfrm>
            <a:off x="0" y="1066800"/>
            <a:ext cx="9144000" cy="0"/>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8" name="Title 1"/>
          <p:cNvSpPr txBox="1">
            <a:spLocks/>
          </p:cNvSpPr>
          <p:nvPr/>
        </p:nvSpPr>
        <p:spPr>
          <a:xfrm>
            <a:off x="685800" y="2667000"/>
            <a:ext cx="7772400" cy="4191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sr-Latn-BA" sz="1600" dirty="0" smtClean="0">
                <a:solidFill>
                  <a:srgbClr val="002060"/>
                </a:solidFill>
                <a:latin typeface="Book Antiqua" panose="02040602050305030304" pitchFamily="18" charset="0"/>
              </a:rPr>
              <a:t>Nenad Marković, Dejan Bokonjić, Igor Radović</a:t>
            </a:r>
          </a:p>
        </p:txBody>
      </p:sp>
      <p:sp>
        <p:nvSpPr>
          <p:cNvPr id="9" name="Title 1"/>
          <p:cNvSpPr txBox="1">
            <a:spLocks/>
          </p:cNvSpPr>
          <p:nvPr/>
        </p:nvSpPr>
        <p:spPr>
          <a:xfrm>
            <a:off x="685800" y="4953000"/>
            <a:ext cx="7772400" cy="1524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00000"/>
              </a:lnSpc>
              <a:spcBef>
                <a:spcPts val="0"/>
              </a:spcBef>
            </a:pPr>
            <a:r>
              <a:rPr lang="en-US" sz="1800" b="1" dirty="0">
                <a:solidFill>
                  <a:srgbClr val="C00000"/>
                </a:solidFill>
              </a:rPr>
              <a:t>E2.3 Framework development for </a:t>
            </a:r>
            <a:r>
              <a:rPr lang="en-US" sz="1800" b="1" dirty="0" err="1">
                <a:solidFill>
                  <a:srgbClr val="C00000"/>
                </a:solidFill>
              </a:rPr>
              <a:t>IaH</a:t>
            </a:r>
            <a:r>
              <a:rPr lang="en-US" sz="1800" b="1" dirty="0">
                <a:solidFill>
                  <a:srgbClr val="C00000"/>
                </a:solidFill>
              </a:rPr>
              <a:t> at WB universities</a:t>
            </a:r>
            <a:endParaRPr lang="sr-Latn-BA" sz="1800" b="1" dirty="0">
              <a:solidFill>
                <a:srgbClr val="C00000"/>
              </a:solidFill>
            </a:endParaRPr>
          </a:p>
          <a:p>
            <a:pPr>
              <a:lnSpc>
                <a:spcPct val="100000"/>
              </a:lnSpc>
              <a:spcBef>
                <a:spcPts val="0"/>
              </a:spcBef>
            </a:pPr>
            <a:r>
              <a:rPr lang="sr-Latn-BA" sz="1800" dirty="0">
                <a:solidFill>
                  <a:srgbClr val="C00000"/>
                </a:solidFill>
              </a:rPr>
              <a:t>June 27-28, 2023.</a:t>
            </a:r>
          </a:p>
          <a:p>
            <a:pPr>
              <a:lnSpc>
                <a:spcPct val="100000"/>
              </a:lnSpc>
              <a:spcBef>
                <a:spcPts val="0"/>
              </a:spcBef>
            </a:pPr>
            <a:endParaRPr lang="sr-Latn-BA" sz="1800" dirty="0"/>
          </a:p>
          <a:p>
            <a:pPr>
              <a:lnSpc>
                <a:spcPct val="100000"/>
              </a:lnSpc>
              <a:spcBef>
                <a:spcPts val="0"/>
              </a:spcBef>
            </a:pPr>
            <a:r>
              <a:rPr lang="sr-Latn-BA" sz="1800" dirty="0"/>
              <a:t>Faculty of Medicine of the University of Montenegro</a:t>
            </a:r>
            <a:endParaRPr lang="en-GB" sz="1800" dirty="0"/>
          </a:p>
        </p:txBody>
      </p:sp>
      <p:sp>
        <p:nvSpPr>
          <p:cNvPr id="11" name="Title 1"/>
          <p:cNvSpPr txBox="1">
            <a:spLocks/>
          </p:cNvSpPr>
          <p:nvPr/>
        </p:nvSpPr>
        <p:spPr>
          <a:xfrm>
            <a:off x="3352800" y="3733800"/>
            <a:ext cx="2325688" cy="12954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bs-Latn-BA" sz="1800" dirty="0">
              <a:solidFill>
                <a:srgbClr val="002060"/>
              </a:solidFill>
              <a:latin typeface="Book Antiqua" panose="02040602050305030304" pitchFamily="18" charset="0"/>
            </a:endParaRPr>
          </a:p>
        </p:txBody>
      </p:sp>
      <p:pic>
        <p:nvPicPr>
          <p:cNvPr id="13" name="Picture 6" descr="LOGO_University_UIS_8"/>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38587" y="3657600"/>
            <a:ext cx="1266825" cy="12128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itle 1"/>
          <p:cNvSpPr txBox="1">
            <a:spLocks/>
          </p:cNvSpPr>
          <p:nvPr/>
        </p:nvSpPr>
        <p:spPr>
          <a:xfrm>
            <a:off x="685800" y="3162300"/>
            <a:ext cx="7772400" cy="4191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sr-Latn-BA" sz="1800" dirty="0" smtClean="0">
                <a:solidFill>
                  <a:srgbClr val="002060"/>
                </a:solidFill>
                <a:latin typeface="Book Antiqua" panose="02040602050305030304" pitchFamily="18" charset="0"/>
              </a:rPr>
              <a:t>University of East Sarajevo</a:t>
            </a:r>
          </a:p>
        </p:txBody>
      </p:sp>
      <p:pic>
        <p:nvPicPr>
          <p:cNvPr id="15" name="Picture 14"/>
          <p:cNvPicPr/>
          <p:nvPr/>
        </p:nvPicPr>
        <p:blipFill>
          <a:blip r:embed="rId3" cstate="print">
            <a:extLst>
              <a:ext uri="{28A0092B-C50C-407E-A947-70E740481C1C}">
                <a14:useLocalDpi xmlns:a14="http://schemas.microsoft.com/office/drawing/2010/main" val="0"/>
              </a:ext>
            </a:extLst>
          </a:blip>
          <a:stretch>
            <a:fillRect/>
          </a:stretch>
        </p:blipFill>
        <p:spPr>
          <a:xfrm>
            <a:off x="0" y="27183"/>
            <a:ext cx="1143000" cy="963417"/>
          </a:xfrm>
          <a:prstGeom prst="rect">
            <a:avLst/>
          </a:prstGeom>
        </p:spPr>
      </p:pic>
      <p:pic>
        <p:nvPicPr>
          <p:cNvPr id="16" name="Picture 15"/>
          <p:cNvPicPr/>
          <p:nvPr/>
        </p:nvPicPr>
        <p:blipFill>
          <a:blip r:embed="rId4">
            <a:extLst>
              <a:ext uri="{28A0092B-C50C-407E-A947-70E740481C1C}">
                <a14:useLocalDpi xmlns:a14="http://schemas.microsoft.com/office/drawing/2010/main" val="0"/>
              </a:ext>
            </a:extLst>
          </a:blip>
          <a:srcRect/>
          <a:stretch>
            <a:fillRect/>
          </a:stretch>
        </p:blipFill>
        <p:spPr bwMode="auto">
          <a:xfrm>
            <a:off x="6172200" y="118049"/>
            <a:ext cx="2800643" cy="796352"/>
          </a:xfrm>
          <a:prstGeom prst="rect">
            <a:avLst/>
          </a:prstGeom>
          <a:noFill/>
        </p:spPr>
      </p:pic>
    </p:spTree>
    <p:extLst>
      <p:ext uri="{BB962C8B-B14F-4D97-AF65-F5344CB8AC3E}">
        <p14:creationId xmlns:p14="http://schemas.microsoft.com/office/powerpoint/2010/main" val="95395548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749300"/>
          </a:xfrm>
        </p:spPr>
        <p:txBody>
          <a:bodyPr>
            <a:normAutofit/>
          </a:bodyPr>
          <a:lstStyle/>
          <a:p>
            <a:r>
              <a:rPr lang="bs-Latn-BA" sz="2400" dirty="0" smtClean="0">
                <a:solidFill>
                  <a:schemeClr val="accent6">
                    <a:lumMod val="50000"/>
                  </a:schemeClr>
                </a:solidFill>
                <a:latin typeface="Book Antiqua" panose="02040602050305030304" pitchFamily="18" charset="0"/>
              </a:rPr>
              <a:t>Strategic planning in 10 steps</a:t>
            </a:r>
            <a:endParaRPr lang="bs-Latn-BA" sz="2400" dirty="0">
              <a:solidFill>
                <a:schemeClr val="accent6">
                  <a:lumMod val="50000"/>
                </a:schemeClr>
              </a:solidFill>
              <a:latin typeface="Book Antiqua" panose="02040602050305030304" pitchFamily="18" charset="0"/>
            </a:endParaRPr>
          </a:p>
        </p:txBody>
      </p:sp>
      <p:cxnSp>
        <p:nvCxnSpPr>
          <p:cNvPr id="7" name="Straight Connector 6"/>
          <p:cNvCxnSpPr/>
          <p:nvPr/>
        </p:nvCxnSpPr>
        <p:spPr>
          <a:xfrm>
            <a:off x="0" y="723900"/>
            <a:ext cx="9144000" cy="0"/>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idx="1"/>
          </p:nvPr>
        </p:nvSpPr>
        <p:spPr/>
        <p:txBody>
          <a:bodyPr>
            <a:normAutofit lnSpcReduction="10000"/>
          </a:bodyPr>
          <a:lstStyle/>
          <a:p>
            <a:pPr marL="457200" indent="-457200">
              <a:buAutoNum type="arabicPeriod"/>
            </a:pPr>
            <a:r>
              <a:rPr lang="sr-Latn-BA" sz="2400" dirty="0" smtClean="0">
                <a:solidFill>
                  <a:schemeClr val="tx2">
                    <a:lumMod val="75000"/>
                  </a:schemeClr>
                </a:solidFill>
                <a:latin typeface="Book Antiqua" pitchFamily="18" charset="0"/>
              </a:rPr>
              <a:t>Preparation for strategic planning (participants/ organization, communication)</a:t>
            </a:r>
          </a:p>
          <a:p>
            <a:pPr marL="457200" indent="-457200">
              <a:buAutoNum type="arabicPeriod"/>
            </a:pPr>
            <a:r>
              <a:rPr lang="sr-Latn-BA" sz="2400" dirty="0" smtClean="0">
                <a:solidFill>
                  <a:schemeClr val="tx2">
                    <a:lumMod val="75000"/>
                  </a:schemeClr>
                </a:solidFill>
                <a:latin typeface="Book Antiqua" pitchFamily="18" charset="0"/>
              </a:rPr>
              <a:t>Strategic frame</a:t>
            </a:r>
          </a:p>
          <a:p>
            <a:pPr marL="457200" indent="-457200">
              <a:buAutoNum type="arabicPeriod"/>
            </a:pPr>
            <a:r>
              <a:rPr lang="sr-Latn-BA" sz="2400" b="1" dirty="0" smtClean="0">
                <a:solidFill>
                  <a:schemeClr val="tx2">
                    <a:lumMod val="75000"/>
                  </a:schemeClr>
                </a:solidFill>
                <a:latin typeface="Book Antiqua" pitchFamily="18" charset="0"/>
              </a:rPr>
              <a:t>Definition of mission, vision, values</a:t>
            </a:r>
          </a:p>
          <a:p>
            <a:pPr marL="457200" indent="-457200">
              <a:buAutoNum type="arabicPeriod"/>
            </a:pPr>
            <a:r>
              <a:rPr lang="sr-Latn-BA" sz="2400" b="1" dirty="0" smtClean="0">
                <a:solidFill>
                  <a:schemeClr val="tx2">
                    <a:lumMod val="75000"/>
                  </a:schemeClr>
                </a:solidFill>
                <a:latin typeface="Book Antiqua" pitchFamily="18" charset="0"/>
              </a:rPr>
              <a:t>Environmental analysis</a:t>
            </a:r>
          </a:p>
          <a:p>
            <a:pPr marL="457200" indent="-457200">
              <a:buAutoNum type="arabicPeriod"/>
            </a:pPr>
            <a:r>
              <a:rPr lang="sr-Latn-BA" sz="2400" dirty="0" smtClean="0">
                <a:solidFill>
                  <a:schemeClr val="tx2">
                    <a:lumMod val="75000"/>
                  </a:schemeClr>
                </a:solidFill>
                <a:latin typeface="Book Antiqua" pitchFamily="18" charset="0"/>
              </a:rPr>
              <a:t>Strategic issues and </a:t>
            </a:r>
            <a:r>
              <a:rPr lang="sr-Latn-BA" sz="2400" b="1" dirty="0" smtClean="0">
                <a:solidFill>
                  <a:schemeClr val="tx2">
                    <a:lumMod val="75000"/>
                  </a:schemeClr>
                </a:solidFill>
                <a:latin typeface="Book Antiqua" pitchFamily="18" charset="0"/>
              </a:rPr>
              <a:t>strategic goals</a:t>
            </a:r>
          </a:p>
          <a:p>
            <a:pPr marL="457200" indent="-457200">
              <a:buAutoNum type="arabicPeriod"/>
            </a:pPr>
            <a:r>
              <a:rPr lang="sr-Latn-BA" sz="2400" dirty="0" smtClean="0">
                <a:solidFill>
                  <a:schemeClr val="tx2">
                    <a:lumMod val="75000"/>
                  </a:schemeClr>
                </a:solidFill>
                <a:latin typeface="Book Antiqua" pitchFamily="18" charset="0"/>
              </a:rPr>
              <a:t>Strategic programs</a:t>
            </a:r>
          </a:p>
          <a:p>
            <a:pPr marL="457200" indent="-457200">
              <a:buAutoNum type="arabicPeriod"/>
            </a:pPr>
            <a:r>
              <a:rPr lang="sr-Latn-BA" sz="2400" dirty="0" smtClean="0">
                <a:solidFill>
                  <a:schemeClr val="tx2">
                    <a:lumMod val="75000"/>
                  </a:schemeClr>
                </a:solidFill>
                <a:latin typeface="Book Antiqua" pitchFamily="18" charset="0"/>
              </a:rPr>
              <a:t>Relation with budget process</a:t>
            </a:r>
          </a:p>
          <a:p>
            <a:pPr marL="457200" indent="-457200">
              <a:buAutoNum type="arabicPeriod"/>
            </a:pPr>
            <a:r>
              <a:rPr lang="sr-Latn-BA" sz="2400" b="1" dirty="0" smtClean="0">
                <a:solidFill>
                  <a:schemeClr val="tx2">
                    <a:lumMod val="75000"/>
                  </a:schemeClr>
                </a:solidFill>
                <a:latin typeface="Book Antiqua" pitchFamily="18" charset="0"/>
              </a:rPr>
              <a:t>Indicators for monitoring and evaluation</a:t>
            </a:r>
          </a:p>
          <a:p>
            <a:pPr marL="457200" indent="-457200">
              <a:buAutoNum type="arabicPeriod"/>
            </a:pPr>
            <a:r>
              <a:rPr lang="sr-Latn-BA" sz="2400" dirty="0" smtClean="0">
                <a:solidFill>
                  <a:schemeClr val="tx2">
                    <a:lumMod val="75000"/>
                  </a:schemeClr>
                </a:solidFill>
                <a:latin typeface="Book Antiqua" pitchFamily="18" charset="0"/>
              </a:rPr>
              <a:t>Defining criteria for positioning of priority activities</a:t>
            </a:r>
          </a:p>
          <a:p>
            <a:pPr marL="457200" indent="-457200">
              <a:buAutoNum type="arabicPeriod"/>
            </a:pPr>
            <a:r>
              <a:rPr lang="sr-Latn-BA" sz="2400" dirty="0" smtClean="0">
                <a:solidFill>
                  <a:schemeClr val="tx2">
                    <a:lumMod val="75000"/>
                  </a:schemeClr>
                </a:solidFill>
                <a:latin typeface="Book Antiqua" pitchFamily="18" charset="0"/>
              </a:rPr>
              <a:t>Creation of action plan</a:t>
            </a:r>
            <a:endParaRPr lang="en-US" sz="2400" dirty="0">
              <a:solidFill>
                <a:schemeClr val="tx2">
                  <a:lumMod val="75000"/>
                </a:schemeClr>
              </a:solidFill>
              <a:latin typeface="Book Antiqua" pitchFamily="18" charset="0"/>
            </a:endParaRPr>
          </a:p>
        </p:txBody>
      </p:sp>
    </p:spTree>
    <p:extLst>
      <p:ext uri="{BB962C8B-B14F-4D97-AF65-F5344CB8AC3E}">
        <p14:creationId xmlns:p14="http://schemas.microsoft.com/office/powerpoint/2010/main" val="286449468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749300"/>
          </a:xfrm>
        </p:spPr>
        <p:txBody>
          <a:bodyPr>
            <a:normAutofit/>
          </a:bodyPr>
          <a:lstStyle/>
          <a:p>
            <a:r>
              <a:rPr lang="bs-Latn-BA" sz="2400" dirty="0" smtClean="0">
                <a:solidFill>
                  <a:schemeClr val="accent6">
                    <a:lumMod val="50000"/>
                  </a:schemeClr>
                </a:solidFill>
                <a:latin typeface="Book Antiqua" panose="02040602050305030304" pitchFamily="18" charset="0"/>
              </a:rPr>
              <a:t>Cyclic </a:t>
            </a:r>
            <a:r>
              <a:rPr lang="bs-Latn-BA" sz="2400" dirty="0">
                <a:solidFill>
                  <a:schemeClr val="accent6">
                    <a:lumMod val="50000"/>
                  </a:schemeClr>
                </a:solidFill>
                <a:latin typeface="Book Antiqua" panose="02040602050305030304" pitchFamily="18" charset="0"/>
              </a:rPr>
              <a:t>process of planning</a:t>
            </a:r>
          </a:p>
        </p:txBody>
      </p:sp>
      <p:cxnSp>
        <p:nvCxnSpPr>
          <p:cNvPr id="7" name="Straight Connector 6"/>
          <p:cNvCxnSpPr/>
          <p:nvPr/>
        </p:nvCxnSpPr>
        <p:spPr>
          <a:xfrm>
            <a:off x="0" y="723900"/>
            <a:ext cx="9144000" cy="0"/>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idx="1"/>
          </p:nvPr>
        </p:nvSpPr>
        <p:spPr/>
        <p:txBody>
          <a:bodyPr>
            <a:normAutofit/>
          </a:bodyPr>
          <a:lstStyle/>
          <a:p>
            <a:pPr marL="0" indent="0">
              <a:buNone/>
            </a:pPr>
            <a:endParaRPr lang="en-US" sz="2400" dirty="0">
              <a:solidFill>
                <a:schemeClr val="tx2">
                  <a:lumMod val="75000"/>
                </a:schemeClr>
              </a:solidFill>
              <a:latin typeface="Book Antiqua" pitchFamily="18" charset="0"/>
            </a:endParaRPr>
          </a:p>
        </p:txBody>
      </p:sp>
      <p:graphicFrame>
        <p:nvGraphicFramePr>
          <p:cNvPr id="8" name="Diagram 7"/>
          <p:cNvGraphicFramePr/>
          <p:nvPr>
            <p:extLst>
              <p:ext uri="{D42A27DB-BD31-4B8C-83A1-F6EECF244321}">
                <p14:modId xmlns:p14="http://schemas.microsoft.com/office/powerpoint/2010/main" val="1012677682"/>
              </p:ext>
            </p:extLst>
          </p:nvPr>
        </p:nvGraphicFramePr>
        <p:xfrm>
          <a:off x="1524000" y="18796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5853407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749300"/>
          </a:xfrm>
        </p:spPr>
        <p:txBody>
          <a:bodyPr>
            <a:normAutofit/>
          </a:bodyPr>
          <a:lstStyle/>
          <a:p>
            <a:r>
              <a:rPr lang="bs-Latn-BA" sz="2400" dirty="0" smtClean="0">
                <a:solidFill>
                  <a:schemeClr val="accent6">
                    <a:lumMod val="50000"/>
                  </a:schemeClr>
                </a:solidFill>
                <a:latin typeface="Book Antiqua" panose="02040602050305030304" pitchFamily="18" charset="0"/>
              </a:rPr>
              <a:t>1. Preparation for strategic planning</a:t>
            </a:r>
            <a:endParaRPr lang="bs-Latn-BA" sz="2400" dirty="0">
              <a:solidFill>
                <a:schemeClr val="accent6">
                  <a:lumMod val="50000"/>
                </a:schemeClr>
              </a:solidFill>
              <a:latin typeface="Book Antiqua" panose="02040602050305030304" pitchFamily="18" charset="0"/>
            </a:endParaRPr>
          </a:p>
        </p:txBody>
      </p:sp>
      <p:cxnSp>
        <p:nvCxnSpPr>
          <p:cNvPr id="7" name="Straight Connector 6"/>
          <p:cNvCxnSpPr/>
          <p:nvPr/>
        </p:nvCxnSpPr>
        <p:spPr>
          <a:xfrm>
            <a:off x="0" y="723900"/>
            <a:ext cx="9144000" cy="0"/>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idx="1"/>
          </p:nvPr>
        </p:nvSpPr>
        <p:spPr/>
        <p:txBody>
          <a:bodyPr>
            <a:normAutofit/>
          </a:bodyPr>
          <a:lstStyle/>
          <a:p>
            <a:r>
              <a:rPr lang="sr-Latn-BA" sz="2400" dirty="0" smtClean="0">
                <a:solidFill>
                  <a:schemeClr val="tx2">
                    <a:lumMod val="75000"/>
                  </a:schemeClr>
                </a:solidFill>
                <a:latin typeface="Book Antiqua" pitchFamily="18" charset="0"/>
              </a:rPr>
              <a:t>Starting with process for creation of strategic plan</a:t>
            </a:r>
          </a:p>
          <a:p>
            <a:r>
              <a:rPr lang="sr-Latn-BA" sz="2400" dirty="0" smtClean="0">
                <a:solidFill>
                  <a:schemeClr val="tx2">
                    <a:lumMod val="75000"/>
                  </a:schemeClr>
                </a:solidFill>
                <a:latin typeface="Book Antiqua" pitchFamily="18" charset="0"/>
              </a:rPr>
              <a:t>Responsibilities for the creation of plan</a:t>
            </a:r>
          </a:p>
          <a:p>
            <a:r>
              <a:rPr lang="sr-Latn-BA" sz="2400" dirty="0" smtClean="0">
                <a:solidFill>
                  <a:schemeClr val="tx2">
                    <a:lumMod val="75000"/>
                  </a:schemeClr>
                </a:solidFill>
                <a:latin typeface="Book Antiqua" pitchFamily="18" charset="0"/>
              </a:rPr>
              <a:t>Internal meeting or workshop for the creation of plan</a:t>
            </a:r>
          </a:p>
          <a:p>
            <a:r>
              <a:rPr lang="sr-Latn-BA" sz="2400" dirty="0" smtClean="0">
                <a:solidFill>
                  <a:schemeClr val="tx2">
                    <a:lumMod val="75000"/>
                  </a:schemeClr>
                </a:solidFill>
                <a:latin typeface="Book Antiqua" pitchFamily="18" charset="0"/>
              </a:rPr>
              <a:t>Duration of the strategic planning process</a:t>
            </a:r>
          </a:p>
          <a:p>
            <a:r>
              <a:rPr lang="sr-Latn-BA" sz="2400" dirty="0" smtClean="0">
                <a:solidFill>
                  <a:schemeClr val="tx2">
                    <a:lumMod val="75000"/>
                  </a:schemeClr>
                </a:solidFill>
                <a:latin typeface="Book Antiqua" pitchFamily="18" charset="0"/>
              </a:rPr>
              <a:t>Coordination with budget process </a:t>
            </a:r>
          </a:p>
          <a:p>
            <a:r>
              <a:rPr lang="sr-Latn-BA" sz="2400" dirty="0" smtClean="0">
                <a:solidFill>
                  <a:schemeClr val="tx2">
                    <a:lumMod val="75000"/>
                  </a:schemeClr>
                </a:solidFill>
                <a:latin typeface="Book Antiqua" pitchFamily="18" charset="0"/>
              </a:rPr>
              <a:t>Participants in the process</a:t>
            </a:r>
          </a:p>
          <a:p>
            <a:r>
              <a:rPr lang="sr-Latn-BA" sz="2400" dirty="0" smtClean="0">
                <a:solidFill>
                  <a:schemeClr val="tx2">
                    <a:lumMod val="75000"/>
                  </a:schemeClr>
                </a:solidFill>
                <a:latin typeface="Book Antiqua" pitchFamily="18" charset="0"/>
              </a:rPr>
              <a:t>Resources for the creation of strategic plan</a:t>
            </a:r>
          </a:p>
          <a:p>
            <a:endParaRPr lang="en-US" sz="2400" dirty="0">
              <a:solidFill>
                <a:schemeClr val="tx2">
                  <a:lumMod val="75000"/>
                </a:schemeClr>
              </a:solidFill>
              <a:latin typeface="Book Antiqua" pitchFamily="18" charset="0"/>
            </a:endParaRPr>
          </a:p>
        </p:txBody>
      </p:sp>
    </p:spTree>
    <p:extLst>
      <p:ext uri="{BB962C8B-B14F-4D97-AF65-F5344CB8AC3E}">
        <p14:creationId xmlns:p14="http://schemas.microsoft.com/office/powerpoint/2010/main" val="419974989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749300"/>
          </a:xfrm>
        </p:spPr>
        <p:txBody>
          <a:bodyPr>
            <a:normAutofit/>
          </a:bodyPr>
          <a:lstStyle/>
          <a:p>
            <a:r>
              <a:rPr lang="bs-Latn-BA" sz="2400" dirty="0" smtClean="0">
                <a:solidFill>
                  <a:schemeClr val="accent6">
                    <a:lumMod val="50000"/>
                  </a:schemeClr>
                </a:solidFill>
                <a:latin typeface="Book Antiqua" panose="02040602050305030304" pitchFamily="18" charset="0"/>
              </a:rPr>
              <a:t>Process managing of strategic plan creation</a:t>
            </a:r>
            <a:endParaRPr lang="bs-Latn-BA" sz="2400" dirty="0">
              <a:solidFill>
                <a:schemeClr val="accent6">
                  <a:lumMod val="50000"/>
                </a:schemeClr>
              </a:solidFill>
              <a:latin typeface="Book Antiqua" panose="02040602050305030304" pitchFamily="18" charset="0"/>
            </a:endParaRPr>
          </a:p>
        </p:txBody>
      </p:sp>
      <p:cxnSp>
        <p:nvCxnSpPr>
          <p:cNvPr id="7" name="Straight Connector 6"/>
          <p:cNvCxnSpPr/>
          <p:nvPr/>
        </p:nvCxnSpPr>
        <p:spPr>
          <a:xfrm>
            <a:off x="0" y="723900"/>
            <a:ext cx="9144000" cy="0"/>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graphicFrame>
        <p:nvGraphicFramePr>
          <p:cNvPr id="10" name="Content Placeholder 9"/>
          <p:cNvGraphicFramePr>
            <a:graphicFrameLocks noGrp="1"/>
          </p:cNvGraphicFramePr>
          <p:nvPr>
            <p:ph idx="1"/>
            <p:extLst>
              <p:ext uri="{D42A27DB-BD31-4B8C-83A1-F6EECF244321}">
                <p14:modId xmlns:p14="http://schemas.microsoft.com/office/powerpoint/2010/main" val="1475440913"/>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1" name="Down Arrow 10"/>
          <p:cNvSpPr/>
          <p:nvPr/>
        </p:nvSpPr>
        <p:spPr>
          <a:xfrm>
            <a:off x="5105400" y="2590800"/>
            <a:ext cx="457200" cy="3048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Down Arrow 12"/>
          <p:cNvSpPr/>
          <p:nvPr/>
        </p:nvSpPr>
        <p:spPr>
          <a:xfrm rot="10800000">
            <a:off x="4038600" y="2590800"/>
            <a:ext cx="457200" cy="3048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Down Arrow 13"/>
          <p:cNvSpPr/>
          <p:nvPr/>
        </p:nvSpPr>
        <p:spPr>
          <a:xfrm rot="16043946">
            <a:off x="6276975" y="4883481"/>
            <a:ext cx="457200" cy="3048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Down Arrow 14"/>
          <p:cNvSpPr/>
          <p:nvPr/>
        </p:nvSpPr>
        <p:spPr>
          <a:xfrm rot="16043946">
            <a:off x="6238183" y="3650919"/>
            <a:ext cx="457200" cy="3048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Down Arrow 16"/>
          <p:cNvSpPr/>
          <p:nvPr/>
        </p:nvSpPr>
        <p:spPr>
          <a:xfrm rot="16043946">
            <a:off x="6258617" y="1911681"/>
            <a:ext cx="457200" cy="3048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6458411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749300"/>
          </a:xfrm>
        </p:spPr>
        <p:txBody>
          <a:bodyPr>
            <a:normAutofit/>
          </a:bodyPr>
          <a:lstStyle/>
          <a:p>
            <a:r>
              <a:rPr lang="bs-Latn-BA" sz="2400" dirty="0" smtClean="0">
                <a:solidFill>
                  <a:schemeClr val="accent6">
                    <a:lumMod val="50000"/>
                  </a:schemeClr>
                </a:solidFill>
                <a:latin typeface="Book Antiqua" panose="02040602050305030304" pitchFamily="18" charset="0"/>
              </a:rPr>
              <a:t>2. Strategic frame</a:t>
            </a:r>
            <a:endParaRPr lang="bs-Latn-BA" sz="2400" dirty="0">
              <a:solidFill>
                <a:schemeClr val="accent6">
                  <a:lumMod val="50000"/>
                </a:schemeClr>
              </a:solidFill>
              <a:latin typeface="Book Antiqua" panose="02040602050305030304" pitchFamily="18" charset="0"/>
            </a:endParaRPr>
          </a:p>
        </p:txBody>
      </p:sp>
      <p:cxnSp>
        <p:nvCxnSpPr>
          <p:cNvPr id="7" name="Straight Connector 6"/>
          <p:cNvCxnSpPr/>
          <p:nvPr/>
        </p:nvCxnSpPr>
        <p:spPr>
          <a:xfrm>
            <a:off x="0" y="723900"/>
            <a:ext cx="9144000" cy="0"/>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idx="1"/>
          </p:nvPr>
        </p:nvSpPr>
        <p:spPr/>
        <p:txBody>
          <a:bodyPr>
            <a:normAutofit/>
          </a:bodyPr>
          <a:lstStyle/>
          <a:p>
            <a:r>
              <a:rPr lang="sr-Latn-BA" sz="2400" dirty="0" smtClean="0">
                <a:solidFill>
                  <a:schemeClr val="tx2">
                    <a:lumMod val="75000"/>
                  </a:schemeClr>
                </a:solidFill>
                <a:latin typeface="Book Antiqua" pitchFamily="18" charset="0"/>
              </a:rPr>
              <a:t>Strategic frame is placed in key documents which define the work of universities, strategic development documents.</a:t>
            </a:r>
          </a:p>
          <a:p>
            <a:r>
              <a:rPr lang="sr-Latn-BA" sz="2400" dirty="0" smtClean="0">
                <a:solidFill>
                  <a:schemeClr val="tx2">
                    <a:lumMod val="75000"/>
                  </a:schemeClr>
                </a:solidFill>
                <a:latin typeface="Book Antiqua" pitchFamily="18" charset="0"/>
              </a:rPr>
              <a:t>Typical documents: Law on Higher Education, Statute, Development strategy, Contracts (internationally and localy)...</a:t>
            </a:r>
          </a:p>
          <a:p>
            <a:r>
              <a:rPr lang="sr-Latn-BA" sz="2400" dirty="0" smtClean="0">
                <a:solidFill>
                  <a:schemeClr val="tx2">
                    <a:lumMod val="75000"/>
                  </a:schemeClr>
                </a:solidFill>
                <a:latin typeface="Book Antiqua" pitchFamily="18" charset="0"/>
              </a:rPr>
              <a:t>Detail analysis of these documents – information necessary for clear definition of future directions and limitations in order to define strategic goals, programs, activities. </a:t>
            </a:r>
            <a:endParaRPr lang="en-US" sz="2400" dirty="0">
              <a:solidFill>
                <a:schemeClr val="tx2">
                  <a:lumMod val="75000"/>
                </a:schemeClr>
              </a:solidFill>
              <a:latin typeface="Book Antiqua" pitchFamily="18" charset="0"/>
            </a:endParaRPr>
          </a:p>
        </p:txBody>
      </p:sp>
    </p:spTree>
    <p:extLst>
      <p:ext uri="{BB962C8B-B14F-4D97-AF65-F5344CB8AC3E}">
        <p14:creationId xmlns:p14="http://schemas.microsoft.com/office/powerpoint/2010/main" val="255696377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749300"/>
          </a:xfrm>
        </p:spPr>
        <p:txBody>
          <a:bodyPr>
            <a:normAutofit/>
          </a:bodyPr>
          <a:lstStyle/>
          <a:p>
            <a:r>
              <a:rPr lang="sr-Latn-BA" sz="2400" b="1" dirty="0" smtClean="0">
                <a:solidFill>
                  <a:schemeClr val="tx2">
                    <a:lumMod val="75000"/>
                  </a:schemeClr>
                </a:solidFill>
                <a:latin typeface="Book Antiqua" pitchFamily="18" charset="0"/>
              </a:rPr>
              <a:t>3. Definition </a:t>
            </a:r>
            <a:r>
              <a:rPr lang="sr-Latn-BA" sz="2400" b="1" dirty="0">
                <a:solidFill>
                  <a:schemeClr val="tx2">
                    <a:lumMod val="75000"/>
                  </a:schemeClr>
                </a:solidFill>
                <a:latin typeface="Book Antiqua" pitchFamily="18" charset="0"/>
              </a:rPr>
              <a:t>of mission, vision, </a:t>
            </a:r>
            <a:r>
              <a:rPr lang="sr-Latn-BA" sz="2400" b="1" dirty="0" smtClean="0">
                <a:solidFill>
                  <a:schemeClr val="tx2">
                    <a:lumMod val="75000"/>
                  </a:schemeClr>
                </a:solidFill>
                <a:latin typeface="Book Antiqua" pitchFamily="18" charset="0"/>
              </a:rPr>
              <a:t>values</a:t>
            </a:r>
            <a:endParaRPr lang="bs-Latn-BA" sz="2400" dirty="0">
              <a:solidFill>
                <a:schemeClr val="accent6">
                  <a:lumMod val="50000"/>
                </a:schemeClr>
              </a:solidFill>
              <a:latin typeface="Book Antiqua" panose="02040602050305030304" pitchFamily="18" charset="0"/>
            </a:endParaRPr>
          </a:p>
        </p:txBody>
      </p:sp>
      <p:cxnSp>
        <p:nvCxnSpPr>
          <p:cNvPr id="7" name="Straight Connector 6"/>
          <p:cNvCxnSpPr/>
          <p:nvPr/>
        </p:nvCxnSpPr>
        <p:spPr>
          <a:xfrm>
            <a:off x="0" y="723900"/>
            <a:ext cx="9144000" cy="0"/>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idx="1"/>
          </p:nvPr>
        </p:nvSpPr>
        <p:spPr/>
        <p:txBody>
          <a:bodyPr>
            <a:normAutofit/>
          </a:bodyPr>
          <a:lstStyle/>
          <a:p>
            <a:r>
              <a:rPr lang="sr-Latn-BA" sz="2400" b="1" dirty="0" smtClean="0">
                <a:solidFill>
                  <a:schemeClr val="tx2">
                    <a:lumMod val="75000"/>
                  </a:schemeClr>
                </a:solidFill>
                <a:latin typeface="Book Antiqua" pitchFamily="18" charset="0"/>
              </a:rPr>
              <a:t>Mission statement </a:t>
            </a:r>
            <a:r>
              <a:rPr lang="sr-Latn-BA" sz="2400" dirty="0" smtClean="0">
                <a:solidFill>
                  <a:schemeClr val="tx2">
                    <a:lumMod val="75000"/>
                  </a:schemeClr>
                </a:solidFill>
                <a:latin typeface="Book Antiqua" pitchFamily="18" charset="0"/>
              </a:rPr>
              <a:t>should be:</a:t>
            </a:r>
          </a:p>
          <a:p>
            <a:pPr>
              <a:buFont typeface="Courier New" pitchFamily="49" charset="0"/>
              <a:buChar char="o"/>
            </a:pPr>
            <a:r>
              <a:rPr lang="sr-Latn-BA" sz="2400" dirty="0" smtClean="0">
                <a:solidFill>
                  <a:schemeClr val="tx2">
                    <a:lumMod val="75000"/>
                  </a:schemeClr>
                </a:solidFill>
                <a:latin typeface="Book Antiqua" pitchFamily="18" charset="0"/>
              </a:rPr>
              <a:t>Short and transparent, Logical, Emotional, not bureacratic </a:t>
            </a:r>
          </a:p>
          <a:p>
            <a:pPr>
              <a:buFont typeface="Courier New" pitchFamily="49" charset="0"/>
              <a:buChar char="o"/>
            </a:pPr>
            <a:r>
              <a:rPr lang="sr-Latn-BA" sz="2400" dirty="0" smtClean="0">
                <a:solidFill>
                  <a:schemeClr val="tx2">
                    <a:lumMod val="75000"/>
                  </a:schemeClr>
                </a:solidFill>
                <a:latin typeface="Book Antiqua" pitchFamily="18" charset="0"/>
              </a:rPr>
              <a:t>Understandable to all employees</a:t>
            </a:r>
            <a:endParaRPr lang="sr-Latn-BA" sz="2400" dirty="0">
              <a:solidFill>
                <a:schemeClr val="tx2">
                  <a:lumMod val="75000"/>
                </a:schemeClr>
              </a:solidFill>
              <a:latin typeface="Book Antiqua" pitchFamily="18" charset="0"/>
            </a:endParaRPr>
          </a:p>
          <a:p>
            <a:pPr>
              <a:buFont typeface="Courier New" pitchFamily="49" charset="0"/>
              <a:buChar char="o"/>
            </a:pPr>
            <a:r>
              <a:rPr lang="sr-Latn-BA" sz="2400" dirty="0" smtClean="0">
                <a:solidFill>
                  <a:schemeClr val="tx2">
                    <a:lumMod val="75000"/>
                  </a:schemeClr>
                </a:solidFill>
                <a:latin typeface="Book Antiqua" pitchFamily="18" charset="0"/>
              </a:rPr>
              <a:t>Defined in relation to basic needs of the organization</a:t>
            </a:r>
          </a:p>
          <a:p>
            <a:pPr>
              <a:buFont typeface="Courier New" pitchFamily="49" charset="0"/>
              <a:buChar char="o"/>
            </a:pPr>
            <a:r>
              <a:rPr lang="sr-Latn-BA" sz="2400" dirty="0" smtClean="0">
                <a:solidFill>
                  <a:schemeClr val="tx2">
                    <a:lumMod val="75000"/>
                  </a:schemeClr>
                </a:solidFill>
                <a:latin typeface="Book Antiqua" pitchFamily="18" charset="0"/>
              </a:rPr>
              <a:t>Clear in defining of target groups</a:t>
            </a:r>
          </a:p>
          <a:p>
            <a:pPr>
              <a:buFont typeface="Courier New" pitchFamily="49" charset="0"/>
              <a:buChar char="o"/>
            </a:pPr>
            <a:r>
              <a:rPr lang="sr-Latn-BA" sz="2400" dirty="0" smtClean="0">
                <a:solidFill>
                  <a:schemeClr val="tx2">
                    <a:lumMod val="75000"/>
                  </a:schemeClr>
                </a:solidFill>
                <a:latin typeface="Book Antiqua" pitchFamily="18" charset="0"/>
              </a:rPr>
              <a:t>Taking into consideration of expectation of other key participant in university funcitoning</a:t>
            </a:r>
          </a:p>
          <a:p>
            <a:r>
              <a:rPr lang="sr-Latn-BA" sz="2400" dirty="0" smtClean="0">
                <a:solidFill>
                  <a:schemeClr val="tx2">
                    <a:lumMod val="75000"/>
                  </a:schemeClr>
                </a:solidFill>
                <a:latin typeface="Book Antiqua" pitchFamily="18" charset="0"/>
              </a:rPr>
              <a:t>Mission parts: title of UNI, descriptio what UNI wants to achieve, descrition of target groups</a:t>
            </a:r>
            <a:endParaRPr lang="en-US" sz="2400" dirty="0">
              <a:solidFill>
                <a:schemeClr val="tx2">
                  <a:lumMod val="75000"/>
                </a:schemeClr>
              </a:solidFill>
              <a:latin typeface="Book Antiqua" pitchFamily="18" charset="0"/>
            </a:endParaRPr>
          </a:p>
        </p:txBody>
      </p:sp>
    </p:spTree>
    <p:extLst>
      <p:ext uri="{BB962C8B-B14F-4D97-AF65-F5344CB8AC3E}">
        <p14:creationId xmlns:p14="http://schemas.microsoft.com/office/powerpoint/2010/main" val="403287627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749300"/>
          </a:xfrm>
        </p:spPr>
        <p:txBody>
          <a:bodyPr>
            <a:normAutofit/>
          </a:bodyPr>
          <a:lstStyle/>
          <a:p>
            <a:r>
              <a:rPr lang="sr-Latn-BA" sz="2400" b="1" dirty="0" smtClean="0">
                <a:solidFill>
                  <a:schemeClr val="tx2">
                    <a:lumMod val="75000"/>
                  </a:schemeClr>
                </a:solidFill>
                <a:latin typeface="Book Antiqua" pitchFamily="18" charset="0"/>
              </a:rPr>
              <a:t>3. Definition </a:t>
            </a:r>
            <a:r>
              <a:rPr lang="sr-Latn-BA" sz="2400" b="1" dirty="0">
                <a:solidFill>
                  <a:schemeClr val="tx2">
                    <a:lumMod val="75000"/>
                  </a:schemeClr>
                </a:solidFill>
                <a:latin typeface="Book Antiqua" pitchFamily="18" charset="0"/>
              </a:rPr>
              <a:t>of mission, vision, </a:t>
            </a:r>
            <a:r>
              <a:rPr lang="sr-Latn-BA" sz="2400" b="1" dirty="0" smtClean="0">
                <a:solidFill>
                  <a:schemeClr val="tx2">
                    <a:lumMod val="75000"/>
                  </a:schemeClr>
                </a:solidFill>
                <a:latin typeface="Book Antiqua" pitchFamily="18" charset="0"/>
              </a:rPr>
              <a:t>values</a:t>
            </a:r>
            <a:endParaRPr lang="bs-Latn-BA" sz="2400" dirty="0">
              <a:solidFill>
                <a:schemeClr val="accent6">
                  <a:lumMod val="50000"/>
                </a:schemeClr>
              </a:solidFill>
              <a:latin typeface="Book Antiqua" panose="02040602050305030304" pitchFamily="18" charset="0"/>
            </a:endParaRPr>
          </a:p>
        </p:txBody>
      </p:sp>
      <p:cxnSp>
        <p:nvCxnSpPr>
          <p:cNvPr id="7" name="Straight Connector 6"/>
          <p:cNvCxnSpPr/>
          <p:nvPr/>
        </p:nvCxnSpPr>
        <p:spPr>
          <a:xfrm>
            <a:off x="0" y="723900"/>
            <a:ext cx="9144000" cy="0"/>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idx="1"/>
          </p:nvPr>
        </p:nvSpPr>
        <p:spPr/>
        <p:txBody>
          <a:bodyPr>
            <a:normAutofit/>
          </a:bodyPr>
          <a:lstStyle/>
          <a:p>
            <a:r>
              <a:rPr lang="sr-Latn-BA" sz="2400" b="1" dirty="0" smtClean="0">
                <a:solidFill>
                  <a:schemeClr val="tx2">
                    <a:lumMod val="75000"/>
                  </a:schemeClr>
                </a:solidFill>
                <a:latin typeface="Book Antiqua" pitchFamily="18" charset="0"/>
              </a:rPr>
              <a:t>Vision</a:t>
            </a:r>
            <a:r>
              <a:rPr lang="sr-Latn-BA" sz="2400" dirty="0" smtClean="0">
                <a:solidFill>
                  <a:schemeClr val="tx2">
                    <a:lumMod val="75000"/>
                  </a:schemeClr>
                </a:solidFill>
                <a:latin typeface="Book Antiqua" pitchFamily="18" charset="0"/>
              </a:rPr>
              <a:t> describes the look of the organization when the organization reached its own potential.</a:t>
            </a:r>
          </a:p>
          <a:p>
            <a:r>
              <a:rPr lang="sr-Latn-BA" sz="2400" dirty="0" smtClean="0">
                <a:solidFill>
                  <a:schemeClr val="tx2">
                    <a:lumMod val="75000"/>
                  </a:schemeClr>
                </a:solidFill>
                <a:latin typeface="Book Antiqua" pitchFamily="18" charset="0"/>
              </a:rPr>
              <a:t>Please describe the success of the organization in the next period.</a:t>
            </a:r>
          </a:p>
          <a:p>
            <a:r>
              <a:rPr lang="sr-Latn-BA" sz="2400" dirty="0" smtClean="0">
                <a:solidFill>
                  <a:schemeClr val="tx2">
                    <a:lumMod val="75000"/>
                  </a:schemeClr>
                </a:solidFill>
                <a:latin typeface="Book Antiqua" pitchFamily="18" charset="0"/>
              </a:rPr>
              <a:t>1 – 2 sentences</a:t>
            </a:r>
          </a:p>
          <a:p>
            <a:r>
              <a:rPr lang="sr-Latn-BA" sz="2400" dirty="0" smtClean="0">
                <a:solidFill>
                  <a:schemeClr val="tx2">
                    <a:lumMod val="75000"/>
                  </a:schemeClr>
                </a:solidFill>
                <a:latin typeface="Book Antiqua" pitchFamily="18" charset="0"/>
              </a:rPr>
              <a:t>Common work of all employees form different parts of the organization.</a:t>
            </a:r>
            <a:endParaRPr lang="en-US" sz="2400" dirty="0">
              <a:solidFill>
                <a:schemeClr val="tx2">
                  <a:lumMod val="75000"/>
                </a:schemeClr>
              </a:solidFill>
              <a:latin typeface="Book Antiqua" pitchFamily="18" charset="0"/>
            </a:endParaRPr>
          </a:p>
        </p:txBody>
      </p:sp>
    </p:spTree>
    <p:extLst>
      <p:ext uri="{BB962C8B-B14F-4D97-AF65-F5344CB8AC3E}">
        <p14:creationId xmlns:p14="http://schemas.microsoft.com/office/powerpoint/2010/main" val="60970091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749300"/>
          </a:xfrm>
        </p:spPr>
        <p:txBody>
          <a:bodyPr>
            <a:normAutofit/>
          </a:bodyPr>
          <a:lstStyle/>
          <a:p>
            <a:r>
              <a:rPr lang="sr-Latn-BA" sz="2400" b="1" dirty="0" smtClean="0">
                <a:solidFill>
                  <a:schemeClr val="tx2">
                    <a:lumMod val="75000"/>
                  </a:schemeClr>
                </a:solidFill>
                <a:latin typeface="Book Antiqua" pitchFamily="18" charset="0"/>
              </a:rPr>
              <a:t>3. Definition </a:t>
            </a:r>
            <a:r>
              <a:rPr lang="sr-Latn-BA" sz="2400" b="1" dirty="0">
                <a:solidFill>
                  <a:schemeClr val="tx2">
                    <a:lumMod val="75000"/>
                  </a:schemeClr>
                </a:solidFill>
                <a:latin typeface="Book Antiqua" pitchFamily="18" charset="0"/>
              </a:rPr>
              <a:t>of mission, vision, </a:t>
            </a:r>
            <a:r>
              <a:rPr lang="sr-Latn-BA" sz="2400" b="1" dirty="0" smtClean="0">
                <a:solidFill>
                  <a:schemeClr val="tx2">
                    <a:lumMod val="75000"/>
                  </a:schemeClr>
                </a:solidFill>
                <a:latin typeface="Book Antiqua" pitchFamily="18" charset="0"/>
              </a:rPr>
              <a:t>values</a:t>
            </a:r>
            <a:endParaRPr lang="bs-Latn-BA" sz="2400" dirty="0">
              <a:solidFill>
                <a:schemeClr val="accent6">
                  <a:lumMod val="50000"/>
                </a:schemeClr>
              </a:solidFill>
              <a:latin typeface="Book Antiqua" panose="02040602050305030304" pitchFamily="18" charset="0"/>
            </a:endParaRPr>
          </a:p>
        </p:txBody>
      </p:sp>
      <p:cxnSp>
        <p:nvCxnSpPr>
          <p:cNvPr id="7" name="Straight Connector 6"/>
          <p:cNvCxnSpPr/>
          <p:nvPr/>
        </p:nvCxnSpPr>
        <p:spPr>
          <a:xfrm>
            <a:off x="0" y="723900"/>
            <a:ext cx="9144000" cy="0"/>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idx="1"/>
          </p:nvPr>
        </p:nvSpPr>
        <p:spPr/>
        <p:txBody>
          <a:bodyPr>
            <a:normAutofit/>
          </a:bodyPr>
          <a:lstStyle/>
          <a:p>
            <a:r>
              <a:rPr lang="sr-Latn-BA" sz="2400" dirty="0" smtClean="0">
                <a:solidFill>
                  <a:schemeClr val="tx2">
                    <a:lumMod val="75000"/>
                  </a:schemeClr>
                </a:solidFill>
                <a:latin typeface="Book Antiqua" pitchFamily="18" charset="0"/>
              </a:rPr>
              <a:t>Organization expresses its own attitude</a:t>
            </a:r>
            <a:r>
              <a:rPr lang="sr-Latn-BA" sz="2400" dirty="0">
                <a:solidFill>
                  <a:schemeClr val="tx2">
                    <a:lumMod val="75000"/>
                  </a:schemeClr>
                </a:solidFill>
                <a:latin typeface="Book Antiqua" pitchFamily="18" charset="0"/>
              </a:rPr>
              <a:t>, behaviour and character </a:t>
            </a:r>
            <a:r>
              <a:rPr lang="sr-Latn-BA" sz="2400" dirty="0" smtClean="0">
                <a:solidFill>
                  <a:schemeClr val="tx2">
                    <a:lumMod val="75000"/>
                  </a:schemeClr>
                </a:solidFill>
                <a:latin typeface="Book Antiqua" pitchFamily="18" charset="0"/>
              </a:rPr>
              <a:t>through</a:t>
            </a:r>
            <a:r>
              <a:rPr lang="sr-Latn-BA" sz="2400" b="1" dirty="0" smtClean="0">
                <a:solidFill>
                  <a:schemeClr val="tx2">
                    <a:lumMod val="75000"/>
                  </a:schemeClr>
                </a:solidFill>
                <a:latin typeface="Book Antiqua" pitchFamily="18" charset="0"/>
              </a:rPr>
              <a:t> values.</a:t>
            </a:r>
          </a:p>
          <a:p>
            <a:r>
              <a:rPr lang="sr-Latn-BA" sz="2400" dirty="0" smtClean="0">
                <a:solidFill>
                  <a:schemeClr val="tx2">
                    <a:lumMod val="75000"/>
                  </a:schemeClr>
                </a:solidFill>
                <a:latin typeface="Book Antiqua" pitchFamily="18" charset="0"/>
              </a:rPr>
              <a:t>Real values are not buildings and objects, but employees.</a:t>
            </a:r>
          </a:p>
          <a:p>
            <a:r>
              <a:rPr lang="sr-Latn-BA" sz="2400" dirty="0" smtClean="0">
                <a:solidFill>
                  <a:schemeClr val="tx2">
                    <a:lumMod val="75000"/>
                  </a:schemeClr>
                </a:solidFill>
                <a:latin typeface="Book Antiqua" pitchFamily="18" charset="0"/>
              </a:rPr>
              <a:t>Growht of employees – growht of organization.</a:t>
            </a:r>
          </a:p>
          <a:p>
            <a:endParaRPr lang="sr-Latn-BA" sz="2400" dirty="0" smtClean="0">
              <a:solidFill>
                <a:schemeClr val="tx2">
                  <a:lumMod val="75000"/>
                </a:schemeClr>
              </a:solidFill>
              <a:latin typeface="Book Antiqua" pitchFamily="18" charset="0"/>
            </a:endParaRPr>
          </a:p>
          <a:p>
            <a:r>
              <a:rPr lang="sr-Latn-BA" sz="2400" dirty="0" smtClean="0">
                <a:solidFill>
                  <a:schemeClr val="tx2">
                    <a:lumMod val="75000"/>
                  </a:schemeClr>
                </a:solidFill>
                <a:latin typeface="Book Antiqua" pitchFamily="18" charset="0"/>
              </a:rPr>
              <a:t>Leadership, collaboration, integrity, responsibility, passion, difference, quality</a:t>
            </a:r>
          </a:p>
          <a:p>
            <a:endParaRPr lang="en-US" sz="2400" dirty="0">
              <a:solidFill>
                <a:schemeClr val="tx2">
                  <a:lumMod val="75000"/>
                </a:schemeClr>
              </a:solidFill>
              <a:latin typeface="Book Antiqua" pitchFamily="18" charset="0"/>
            </a:endParaRPr>
          </a:p>
        </p:txBody>
      </p:sp>
    </p:spTree>
    <p:extLst>
      <p:ext uri="{BB962C8B-B14F-4D97-AF65-F5344CB8AC3E}">
        <p14:creationId xmlns:p14="http://schemas.microsoft.com/office/powerpoint/2010/main" val="382517548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749300"/>
          </a:xfrm>
        </p:spPr>
        <p:txBody>
          <a:bodyPr>
            <a:normAutofit/>
          </a:bodyPr>
          <a:lstStyle/>
          <a:p>
            <a:r>
              <a:rPr lang="sr-Latn-BA" sz="2400" b="1" dirty="0" smtClean="0">
                <a:solidFill>
                  <a:schemeClr val="tx2">
                    <a:lumMod val="75000"/>
                  </a:schemeClr>
                </a:solidFill>
                <a:latin typeface="Book Antiqua" pitchFamily="18" charset="0"/>
              </a:rPr>
              <a:t>4. Situation/ Environmental analysis</a:t>
            </a:r>
            <a:endParaRPr lang="bs-Latn-BA" sz="2400" dirty="0">
              <a:solidFill>
                <a:schemeClr val="accent6">
                  <a:lumMod val="50000"/>
                </a:schemeClr>
              </a:solidFill>
              <a:latin typeface="Book Antiqua" panose="02040602050305030304" pitchFamily="18" charset="0"/>
            </a:endParaRPr>
          </a:p>
        </p:txBody>
      </p:sp>
      <p:cxnSp>
        <p:nvCxnSpPr>
          <p:cNvPr id="7" name="Straight Connector 6"/>
          <p:cNvCxnSpPr/>
          <p:nvPr/>
        </p:nvCxnSpPr>
        <p:spPr>
          <a:xfrm>
            <a:off x="0" y="723900"/>
            <a:ext cx="9144000" cy="0"/>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idx="1"/>
          </p:nvPr>
        </p:nvSpPr>
        <p:spPr/>
        <p:txBody>
          <a:bodyPr>
            <a:normAutofit/>
          </a:bodyPr>
          <a:lstStyle/>
          <a:p>
            <a:r>
              <a:rPr lang="sr-Latn-BA" sz="2400" dirty="0" smtClean="0">
                <a:solidFill>
                  <a:schemeClr val="tx2">
                    <a:lumMod val="75000"/>
                  </a:schemeClr>
                </a:solidFill>
                <a:latin typeface="Book Antiqua" pitchFamily="18" charset="0"/>
              </a:rPr>
              <a:t>This kind of analysis should support the creation of strategic plan.</a:t>
            </a:r>
          </a:p>
          <a:p>
            <a:endParaRPr lang="sr-Latn-BA" sz="2400" dirty="0" smtClean="0">
              <a:solidFill>
                <a:schemeClr val="tx2">
                  <a:lumMod val="75000"/>
                </a:schemeClr>
              </a:solidFill>
              <a:latin typeface="Book Antiqua" pitchFamily="18" charset="0"/>
            </a:endParaRPr>
          </a:p>
          <a:p>
            <a:r>
              <a:rPr lang="sr-Latn-BA" sz="2400" dirty="0" smtClean="0">
                <a:solidFill>
                  <a:schemeClr val="tx2">
                    <a:lumMod val="75000"/>
                  </a:schemeClr>
                </a:solidFill>
                <a:latin typeface="Book Antiqua" pitchFamily="18" charset="0"/>
              </a:rPr>
              <a:t>Impact of external environment (different trends, events, initiatives which could have impact on stability for reaching mission, demands requested outside of the organization</a:t>
            </a:r>
          </a:p>
          <a:p>
            <a:r>
              <a:rPr lang="sr-Latn-BA" sz="2400" dirty="0" smtClean="0">
                <a:solidFill>
                  <a:schemeClr val="tx2">
                    <a:lumMod val="75000"/>
                  </a:schemeClr>
                </a:solidFill>
                <a:latin typeface="Book Antiqua" pitchFamily="18" charset="0"/>
              </a:rPr>
              <a:t>Diagnosis of the organization (seleczion of existing potentials, strenghts and weaknesses, opportunities and threats)</a:t>
            </a:r>
            <a:endParaRPr lang="sr-Latn-BA" sz="2400" dirty="0">
              <a:solidFill>
                <a:schemeClr val="tx2">
                  <a:lumMod val="75000"/>
                </a:schemeClr>
              </a:solidFill>
              <a:latin typeface="Book Antiqua" pitchFamily="18" charset="0"/>
            </a:endParaRPr>
          </a:p>
          <a:p>
            <a:pPr marL="0" indent="0">
              <a:buNone/>
            </a:pPr>
            <a:endParaRPr lang="sr-Latn-BA" sz="2400" dirty="0" smtClean="0">
              <a:solidFill>
                <a:schemeClr val="tx2">
                  <a:lumMod val="75000"/>
                </a:schemeClr>
              </a:solidFill>
              <a:latin typeface="Book Antiqua" pitchFamily="18" charset="0"/>
            </a:endParaRPr>
          </a:p>
        </p:txBody>
      </p:sp>
    </p:spTree>
    <p:extLst>
      <p:ext uri="{BB962C8B-B14F-4D97-AF65-F5344CB8AC3E}">
        <p14:creationId xmlns:p14="http://schemas.microsoft.com/office/powerpoint/2010/main" val="156719248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749300"/>
          </a:xfrm>
        </p:spPr>
        <p:txBody>
          <a:bodyPr>
            <a:normAutofit/>
          </a:bodyPr>
          <a:lstStyle/>
          <a:p>
            <a:r>
              <a:rPr lang="sr-Latn-BA" sz="2400" b="1" dirty="0" smtClean="0">
                <a:solidFill>
                  <a:schemeClr val="tx2">
                    <a:lumMod val="75000"/>
                  </a:schemeClr>
                </a:solidFill>
                <a:latin typeface="Book Antiqua" pitchFamily="18" charset="0"/>
              </a:rPr>
              <a:t>4. Situation/ Environmental analysis</a:t>
            </a:r>
            <a:endParaRPr lang="bs-Latn-BA" sz="2400" dirty="0">
              <a:solidFill>
                <a:schemeClr val="accent6">
                  <a:lumMod val="50000"/>
                </a:schemeClr>
              </a:solidFill>
              <a:latin typeface="Book Antiqua" panose="02040602050305030304" pitchFamily="18" charset="0"/>
            </a:endParaRPr>
          </a:p>
        </p:txBody>
      </p:sp>
      <p:cxnSp>
        <p:nvCxnSpPr>
          <p:cNvPr id="7" name="Straight Connector 6"/>
          <p:cNvCxnSpPr/>
          <p:nvPr/>
        </p:nvCxnSpPr>
        <p:spPr>
          <a:xfrm>
            <a:off x="0" y="723900"/>
            <a:ext cx="9144000" cy="0"/>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idx="1"/>
          </p:nvPr>
        </p:nvSpPr>
        <p:spPr/>
        <p:txBody>
          <a:bodyPr>
            <a:normAutofit/>
          </a:bodyPr>
          <a:lstStyle/>
          <a:p>
            <a:r>
              <a:rPr lang="sr-Latn-BA" sz="2400" dirty="0" smtClean="0">
                <a:solidFill>
                  <a:schemeClr val="tx2">
                    <a:lumMod val="75000"/>
                  </a:schemeClr>
                </a:solidFill>
                <a:latin typeface="Book Antiqua" pitchFamily="18" charset="0"/>
              </a:rPr>
              <a:t>A lot of tools: SWOT, PESTLE, resources analysis</a:t>
            </a:r>
          </a:p>
          <a:p>
            <a:r>
              <a:rPr lang="sr-Latn-BA" sz="2400" dirty="0" smtClean="0">
                <a:solidFill>
                  <a:schemeClr val="tx2">
                    <a:lumMod val="75000"/>
                  </a:schemeClr>
                </a:solidFill>
                <a:latin typeface="Book Antiqua" pitchFamily="18" charset="0"/>
              </a:rPr>
              <a:t>Combination of all</a:t>
            </a:r>
          </a:p>
          <a:p>
            <a:endParaRPr lang="sr-Latn-BA" sz="2400" dirty="0">
              <a:solidFill>
                <a:schemeClr val="tx2">
                  <a:lumMod val="75000"/>
                </a:schemeClr>
              </a:solidFill>
              <a:latin typeface="Book Antiqua" pitchFamily="18" charset="0"/>
            </a:endParaRPr>
          </a:p>
          <a:p>
            <a:r>
              <a:rPr lang="sr-Latn-BA" sz="2400" dirty="0" smtClean="0">
                <a:solidFill>
                  <a:schemeClr val="tx2">
                    <a:lumMod val="75000"/>
                  </a:schemeClr>
                </a:solidFill>
                <a:latin typeface="Book Antiqua" pitchFamily="18" charset="0"/>
              </a:rPr>
              <a:t>SWOT analysis is the key frame for situation analysis whic integrates of other methods as PESTLE, resources analysis and others.</a:t>
            </a:r>
          </a:p>
        </p:txBody>
      </p:sp>
      <p:graphicFrame>
        <p:nvGraphicFramePr>
          <p:cNvPr id="8" name="Table 7"/>
          <p:cNvGraphicFramePr>
            <a:graphicFrameLocks noGrp="1"/>
          </p:cNvGraphicFramePr>
          <p:nvPr>
            <p:extLst>
              <p:ext uri="{D42A27DB-BD31-4B8C-83A1-F6EECF244321}">
                <p14:modId xmlns:p14="http://schemas.microsoft.com/office/powerpoint/2010/main" val="3812329740"/>
              </p:ext>
            </p:extLst>
          </p:nvPr>
        </p:nvGraphicFramePr>
        <p:xfrm>
          <a:off x="1714500" y="4800600"/>
          <a:ext cx="6096000" cy="741680"/>
        </p:xfrm>
        <a:graphic>
          <a:graphicData uri="http://schemas.openxmlformats.org/drawingml/2006/table">
            <a:tbl>
              <a:tblPr firstRow="1" bandRow="1">
                <a:tableStyleId>{22838BEF-8BB2-4498-84A7-C5851F593DF1}</a:tableStyleId>
              </a:tblPr>
              <a:tblGrid>
                <a:gridCol w="2032000">
                  <a:extLst>
                    <a:ext uri="{9D8B030D-6E8A-4147-A177-3AD203B41FA5}">
                      <a16:colId xmlns:a16="http://schemas.microsoft.com/office/drawing/2014/main" val="20000"/>
                    </a:ext>
                  </a:extLst>
                </a:gridCol>
                <a:gridCol w="2032000">
                  <a:extLst>
                    <a:ext uri="{9D8B030D-6E8A-4147-A177-3AD203B41FA5}">
                      <a16:colId xmlns:a16="http://schemas.microsoft.com/office/drawing/2014/main" val="20001"/>
                    </a:ext>
                  </a:extLst>
                </a:gridCol>
                <a:gridCol w="2032000">
                  <a:extLst>
                    <a:ext uri="{9D8B030D-6E8A-4147-A177-3AD203B41FA5}">
                      <a16:colId xmlns:a16="http://schemas.microsoft.com/office/drawing/2014/main" val="20002"/>
                    </a:ext>
                  </a:extLst>
                </a:gridCol>
              </a:tblGrid>
              <a:tr h="370840">
                <a:tc>
                  <a:txBody>
                    <a:bodyPr/>
                    <a:lstStyle/>
                    <a:p>
                      <a:pPr algn="ctr"/>
                      <a:r>
                        <a:rPr lang="sr-Latn-BA" b="0" dirty="0" smtClean="0">
                          <a:latin typeface="Book Antiqua" pitchFamily="18" charset="0"/>
                        </a:rPr>
                        <a:t>Internal factors</a:t>
                      </a:r>
                      <a:endParaRPr lang="en-US" b="0" dirty="0">
                        <a:latin typeface="Book Antiqua" pitchFamily="18" charset="0"/>
                      </a:endParaRPr>
                    </a:p>
                  </a:txBody>
                  <a:tcPr>
                    <a:solidFill>
                      <a:schemeClr val="accent5">
                        <a:lumMod val="60000"/>
                        <a:lumOff val="40000"/>
                      </a:schemeClr>
                    </a:solidFill>
                  </a:tcPr>
                </a:tc>
                <a:tc>
                  <a:txBody>
                    <a:bodyPr/>
                    <a:lstStyle/>
                    <a:p>
                      <a:pPr algn="ctr"/>
                      <a:r>
                        <a:rPr lang="sr-Latn-BA" b="0" dirty="0" smtClean="0">
                          <a:latin typeface="Book Antiqua" pitchFamily="18" charset="0"/>
                        </a:rPr>
                        <a:t>Strengths</a:t>
                      </a:r>
                      <a:endParaRPr lang="en-US" b="0" dirty="0">
                        <a:latin typeface="Book Antiqua" pitchFamily="18" charset="0"/>
                      </a:endParaRPr>
                    </a:p>
                  </a:txBody>
                  <a:tcPr>
                    <a:solidFill>
                      <a:schemeClr val="accent5">
                        <a:lumMod val="20000"/>
                        <a:lumOff val="80000"/>
                      </a:schemeClr>
                    </a:solidFill>
                  </a:tcPr>
                </a:tc>
                <a:tc>
                  <a:txBody>
                    <a:bodyPr/>
                    <a:lstStyle/>
                    <a:p>
                      <a:pPr algn="ctr"/>
                      <a:r>
                        <a:rPr lang="sr-Latn-BA" b="0" dirty="0" smtClean="0">
                          <a:latin typeface="Book Antiqua" pitchFamily="18" charset="0"/>
                        </a:rPr>
                        <a:t>Weaknesses</a:t>
                      </a:r>
                      <a:endParaRPr lang="en-US" b="0" dirty="0">
                        <a:latin typeface="Book Antiqua" pitchFamily="18" charset="0"/>
                      </a:endParaRPr>
                    </a:p>
                  </a:txBody>
                  <a:tcPr>
                    <a:solidFill>
                      <a:schemeClr val="accent5">
                        <a:lumMod val="20000"/>
                        <a:lumOff val="80000"/>
                      </a:schemeClr>
                    </a:solidFill>
                  </a:tcPr>
                </a:tc>
                <a:extLst>
                  <a:ext uri="{0D108BD9-81ED-4DB2-BD59-A6C34878D82A}">
                    <a16:rowId xmlns:a16="http://schemas.microsoft.com/office/drawing/2014/main" val="10000"/>
                  </a:ext>
                </a:extLst>
              </a:tr>
              <a:tr h="370840">
                <a:tc>
                  <a:txBody>
                    <a:bodyPr/>
                    <a:lstStyle/>
                    <a:p>
                      <a:pPr algn="ctr"/>
                      <a:r>
                        <a:rPr lang="sr-Latn-BA" b="0" dirty="0" smtClean="0">
                          <a:latin typeface="Book Antiqua" pitchFamily="18" charset="0"/>
                        </a:rPr>
                        <a:t>External factors</a:t>
                      </a:r>
                      <a:endParaRPr lang="en-US" b="0" dirty="0">
                        <a:latin typeface="Book Antiqua" pitchFamily="18" charset="0"/>
                      </a:endParaRPr>
                    </a:p>
                  </a:txBody>
                  <a:tcPr>
                    <a:solidFill>
                      <a:schemeClr val="accent5">
                        <a:lumMod val="60000"/>
                        <a:lumOff val="40000"/>
                      </a:schemeClr>
                    </a:solidFill>
                  </a:tcPr>
                </a:tc>
                <a:tc>
                  <a:txBody>
                    <a:bodyPr/>
                    <a:lstStyle/>
                    <a:p>
                      <a:pPr algn="ctr"/>
                      <a:r>
                        <a:rPr lang="sr-Latn-BA" b="0" dirty="0" smtClean="0">
                          <a:latin typeface="Book Antiqua" pitchFamily="18" charset="0"/>
                        </a:rPr>
                        <a:t>Opportunities</a:t>
                      </a:r>
                      <a:endParaRPr lang="en-US" b="0" dirty="0">
                        <a:latin typeface="Book Antiqua" pitchFamily="18" charset="0"/>
                      </a:endParaRPr>
                    </a:p>
                  </a:txBody>
                  <a:tcPr>
                    <a:solidFill>
                      <a:schemeClr val="accent5">
                        <a:lumMod val="20000"/>
                        <a:lumOff val="80000"/>
                      </a:schemeClr>
                    </a:solidFill>
                  </a:tcPr>
                </a:tc>
                <a:tc>
                  <a:txBody>
                    <a:bodyPr/>
                    <a:lstStyle/>
                    <a:p>
                      <a:pPr algn="ctr"/>
                      <a:r>
                        <a:rPr lang="sr-Latn-BA" b="0" dirty="0" smtClean="0">
                          <a:latin typeface="Book Antiqua" pitchFamily="18" charset="0"/>
                        </a:rPr>
                        <a:t>Threats</a:t>
                      </a:r>
                      <a:endParaRPr lang="en-US" b="0" dirty="0">
                        <a:latin typeface="Book Antiqua" pitchFamily="18" charset="0"/>
                      </a:endParaRPr>
                    </a:p>
                  </a:txBody>
                  <a:tcPr>
                    <a:solidFill>
                      <a:schemeClr val="accent5">
                        <a:lumMod val="20000"/>
                        <a:lumOff val="80000"/>
                      </a:schemeClr>
                    </a:solid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26359307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749300"/>
          </a:xfrm>
        </p:spPr>
        <p:txBody>
          <a:bodyPr>
            <a:normAutofit/>
          </a:bodyPr>
          <a:lstStyle/>
          <a:p>
            <a:r>
              <a:rPr lang="bs-Latn-BA" sz="2400" dirty="0" smtClean="0">
                <a:solidFill>
                  <a:schemeClr val="accent6">
                    <a:lumMod val="50000"/>
                  </a:schemeClr>
                </a:solidFill>
                <a:latin typeface="Book Antiqua" panose="02040602050305030304" pitchFamily="18" charset="0"/>
              </a:rPr>
              <a:t>Most organization have difficulty with strategy execution...</a:t>
            </a:r>
            <a:endParaRPr lang="bs-Latn-BA" sz="2400" dirty="0">
              <a:solidFill>
                <a:schemeClr val="accent6">
                  <a:lumMod val="50000"/>
                </a:schemeClr>
              </a:solidFill>
              <a:latin typeface="Book Antiqua" panose="02040602050305030304" pitchFamily="18" charset="0"/>
            </a:endParaRPr>
          </a:p>
        </p:txBody>
      </p:sp>
      <p:cxnSp>
        <p:nvCxnSpPr>
          <p:cNvPr id="7" name="Straight Connector 6"/>
          <p:cNvCxnSpPr/>
          <p:nvPr/>
        </p:nvCxnSpPr>
        <p:spPr>
          <a:xfrm>
            <a:off x="0" y="723900"/>
            <a:ext cx="9144000" cy="0"/>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8" name="Content Placeholder 7"/>
          <p:cNvSpPr>
            <a:spLocks noGrp="1"/>
          </p:cNvSpPr>
          <p:nvPr>
            <p:ph idx="1"/>
          </p:nvPr>
        </p:nvSpPr>
        <p:spPr/>
        <p:txBody>
          <a:bodyPr/>
          <a:lstStyle/>
          <a:p>
            <a:pPr lvl="0"/>
            <a:endParaRPr lang="sr-Latn-BA" sz="1200" dirty="0" smtClean="0">
              <a:solidFill>
                <a:prstClr val="black"/>
              </a:solidFill>
            </a:endParaRPr>
          </a:p>
          <a:p>
            <a:pPr lvl="0"/>
            <a:endParaRPr lang="sr-Latn-BA" sz="1200" dirty="0">
              <a:solidFill>
                <a:prstClr val="black"/>
              </a:solidFill>
            </a:endParaRPr>
          </a:p>
          <a:p>
            <a:pPr lvl="0"/>
            <a:endParaRPr lang="sr-Latn-BA" sz="1200" dirty="0" smtClean="0">
              <a:solidFill>
                <a:prstClr val="black"/>
              </a:solidFill>
            </a:endParaRPr>
          </a:p>
          <a:p>
            <a:pPr lvl="0"/>
            <a:endParaRPr lang="sr-Latn-BA" sz="1200" dirty="0">
              <a:solidFill>
                <a:prstClr val="black"/>
              </a:solidFill>
            </a:endParaRPr>
          </a:p>
          <a:p>
            <a:pPr lvl="0"/>
            <a:endParaRPr lang="sr-Latn-BA" sz="1200" dirty="0" smtClean="0">
              <a:solidFill>
                <a:prstClr val="black"/>
              </a:solidFill>
            </a:endParaRPr>
          </a:p>
          <a:p>
            <a:pPr lvl="0"/>
            <a:endParaRPr lang="sr-Latn-BA" sz="1200" dirty="0">
              <a:solidFill>
                <a:prstClr val="black"/>
              </a:solidFill>
            </a:endParaRPr>
          </a:p>
          <a:p>
            <a:pPr lvl="0"/>
            <a:endParaRPr lang="sr-Latn-BA" sz="1200" dirty="0" smtClean="0">
              <a:solidFill>
                <a:prstClr val="black"/>
              </a:solidFill>
            </a:endParaRPr>
          </a:p>
          <a:p>
            <a:pPr lvl="0"/>
            <a:endParaRPr lang="sr-Latn-BA" sz="1200" dirty="0">
              <a:solidFill>
                <a:prstClr val="black"/>
              </a:solidFill>
            </a:endParaRPr>
          </a:p>
          <a:p>
            <a:pPr lvl="0"/>
            <a:endParaRPr lang="sr-Latn-BA" sz="1200" dirty="0" smtClean="0">
              <a:solidFill>
                <a:prstClr val="black"/>
              </a:solidFill>
            </a:endParaRPr>
          </a:p>
          <a:p>
            <a:pPr lvl="0"/>
            <a:endParaRPr lang="sr-Latn-BA" sz="1200" dirty="0">
              <a:solidFill>
                <a:prstClr val="black"/>
              </a:solidFill>
            </a:endParaRPr>
          </a:p>
          <a:p>
            <a:pPr lvl="0"/>
            <a:endParaRPr lang="sr-Latn-BA" sz="1200" dirty="0" smtClean="0">
              <a:solidFill>
                <a:prstClr val="black"/>
              </a:solidFill>
            </a:endParaRPr>
          </a:p>
          <a:p>
            <a:pPr lvl="0"/>
            <a:endParaRPr lang="sr-Latn-BA" sz="1200" dirty="0">
              <a:solidFill>
                <a:prstClr val="black"/>
              </a:solidFill>
            </a:endParaRPr>
          </a:p>
          <a:p>
            <a:pPr lvl="0"/>
            <a:endParaRPr lang="sr-Latn-BA" sz="1200" dirty="0" smtClean="0">
              <a:solidFill>
                <a:prstClr val="black"/>
              </a:solidFill>
            </a:endParaRPr>
          </a:p>
          <a:p>
            <a:pPr lvl="0"/>
            <a:endParaRPr lang="sr-Latn-BA" sz="1200" dirty="0">
              <a:solidFill>
                <a:prstClr val="black"/>
              </a:solidFill>
            </a:endParaRPr>
          </a:p>
          <a:p>
            <a:pPr lvl="0"/>
            <a:endParaRPr lang="sr-Latn-BA" sz="1200" dirty="0" smtClean="0">
              <a:solidFill>
                <a:prstClr val="black"/>
              </a:solidFill>
            </a:endParaRPr>
          </a:p>
          <a:p>
            <a:pPr lvl="0"/>
            <a:endParaRPr lang="sr-Latn-BA" sz="1200" dirty="0">
              <a:solidFill>
                <a:prstClr val="black"/>
              </a:solidFill>
            </a:endParaRPr>
          </a:p>
          <a:p>
            <a:pPr lvl="0"/>
            <a:endParaRPr lang="sr-Latn-BA" sz="1200" dirty="0" smtClean="0">
              <a:solidFill>
                <a:prstClr val="black"/>
              </a:solidFill>
            </a:endParaRPr>
          </a:p>
          <a:p>
            <a:pPr lvl="0"/>
            <a:endParaRPr lang="sr-Latn-BA" sz="1200" dirty="0">
              <a:solidFill>
                <a:prstClr val="black"/>
              </a:solidFill>
            </a:endParaRPr>
          </a:p>
          <a:p>
            <a:pPr lvl="0"/>
            <a:endParaRPr lang="sr-Latn-BA" sz="1200" dirty="0" smtClean="0">
              <a:solidFill>
                <a:prstClr val="black"/>
              </a:solidFill>
            </a:endParaRPr>
          </a:p>
          <a:p>
            <a:pPr lvl="0"/>
            <a:r>
              <a:rPr lang="sr-Latn-BA" sz="1200" dirty="0" smtClean="0">
                <a:solidFill>
                  <a:prstClr val="black"/>
                </a:solidFill>
              </a:rPr>
              <a:t>Robert </a:t>
            </a:r>
            <a:r>
              <a:rPr lang="sr-Latn-BA" sz="1200" dirty="0">
                <a:solidFill>
                  <a:prstClr val="black"/>
                </a:solidFill>
              </a:rPr>
              <a:t>Kaplan, 2013</a:t>
            </a:r>
            <a:endParaRPr lang="en-US" sz="1200" dirty="0">
              <a:solidFill>
                <a:prstClr val="black"/>
              </a:solidFill>
            </a:endParaRPr>
          </a:p>
          <a:p>
            <a:endParaRPr lang="en-US" dirty="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1600" y="1524000"/>
            <a:ext cx="6781800" cy="42546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2254997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749300"/>
          </a:xfrm>
        </p:spPr>
        <p:txBody>
          <a:bodyPr>
            <a:normAutofit/>
          </a:bodyPr>
          <a:lstStyle/>
          <a:p>
            <a:r>
              <a:rPr lang="sr-Latn-BA" sz="2400" b="1" dirty="0">
                <a:solidFill>
                  <a:schemeClr val="tx2">
                    <a:lumMod val="75000"/>
                  </a:schemeClr>
                </a:solidFill>
                <a:latin typeface="Book Antiqua" pitchFamily="18" charset="0"/>
              </a:rPr>
              <a:t>4. Situation/ Environmental analysis</a:t>
            </a:r>
            <a:endParaRPr lang="bs-Latn-BA" sz="2400" dirty="0">
              <a:solidFill>
                <a:schemeClr val="accent6">
                  <a:lumMod val="50000"/>
                </a:schemeClr>
              </a:solidFill>
              <a:latin typeface="Book Antiqua" panose="02040602050305030304" pitchFamily="18" charset="0"/>
            </a:endParaRPr>
          </a:p>
        </p:txBody>
      </p:sp>
      <p:cxnSp>
        <p:nvCxnSpPr>
          <p:cNvPr id="7" name="Straight Connector 6"/>
          <p:cNvCxnSpPr/>
          <p:nvPr/>
        </p:nvCxnSpPr>
        <p:spPr>
          <a:xfrm>
            <a:off x="0" y="723900"/>
            <a:ext cx="9144000" cy="0"/>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idx="1"/>
          </p:nvPr>
        </p:nvSpPr>
        <p:spPr/>
        <p:txBody>
          <a:bodyPr>
            <a:normAutofit/>
          </a:bodyPr>
          <a:lstStyle/>
          <a:p>
            <a:r>
              <a:rPr lang="sr-Latn-BA" sz="2400" dirty="0" smtClean="0">
                <a:solidFill>
                  <a:schemeClr val="tx2">
                    <a:lumMod val="75000"/>
                  </a:schemeClr>
                </a:solidFill>
                <a:latin typeface="Book Antiqua" pitchFamily="18" charset="0"/>
              </a:rPr>
              <a:t>PESTLE is the tool for external trends and issues that can have impact on the institution.</a:t>
            </a:r>
          </a:p>
          <a:p>
            <a:r>
              <a:rPr lang="sr-Latn-BA" sz="2400" dirty="0" smtClean="0">
                <a:solidFill>
                  <a:schemeClr val="tx2">
                    <a:lumMod val="75000"/>
                  </a:schemeClr>
                </a:solidFill>
                <a:latin typeface="Book Antiqua" pitchFamily="18" charset="0"/>
              </a:rPr>
              <a:t>Analysis of politics, economics, social, technological, law and environmental</a:t>
            </a:r>
          </a:p>
          <a:p>
            <a:r>
              <a:rPr lang="sr-Latn-BA" sz="2400" dirty="0" smtClean="0">
                <a:solidFill>
                  <a:schemeClr val="tx2">
                    <a:lumMod val="75000"/>
                  </a:schemeClr>
                </a:solidFill>
                <a:latin typeface="Book Antiqua" pitchFamily="18" charset="0"/>
              </a:rPr>
              <a:t>PESTLE is related to opportunities and threats.</a:t>
            </a:r>
          </a:p>
          <a:p>
            <a:endParaRPr lang="sr-Latn-BA" sz="2400" dirty="0">
              <a:solidFill>
                <a:schemeClr val="tx2">
                  <a:lumMod val="75000"/>
                </a:schemeClr>
              </a:solidFill>
              <a:latin typeface="Book Antiqua" pitchFamily="18" charset="0"/>
            </a:endParaRPr>
          </a:p>
          <a:p>
            <a:r>
              <a:rPr lang="sr-Latn-BA" sz="2400" dirty="0" smtClean="0">
                <a:solidFill>
                  <a:schemeClr val="tx2">
                    <a:lumMod val="75000"/>
                  </a:schemeClr>
                </a:solidFill>
                <a:latin typeface="Book Antiqua" pitchFamily="18" charset="0"/>
              </a:rPr>
              <a:t>Analysis of situation is continuous process.</a:t>
            </a:r>
          </a:p>
          <a:p>
            <a:r>
              <a:rPr lang="sr-Latn-BA" sz="2400" dirty="0" smtClean="0">
                <a:solidFill>
                  <a:schemeClr val="tx2">
                    <a:lumMod val="75000"/>
                  </a:schemeClr>
                </a:solidFill>
                <a:latin typeface="Book Antiqua" pitchFamily="18" charset="0"/>
              </a:rPr>
              <a:t>Recommendation is the situation analysis should be done each year in ideal conditions of functioning.</a:t>
            </a:r>
          </a:p>
          <a:p>
            <a:r>
              <a:rPr lang="sr-Latn-BA" sz="2400" dirty="0" smtClean="0">
                <a:solidFill>
                  <a:schemeClr val="tx2">
                    <a:lumMod val="75000"/>
                  </a:schemeClr>
                </a:solidFill>
                <a:latin typeface="Book Antiqua" pitchFamily="18" charset="0"/>
              </a:rPr>
              <a:t>Key input for strategic planning and strategy revision.</a:t>
            </a:r>
          </a:p>
        </p:txBody>
      </p:sp>
    </p:spTree>
    <p:extLst>
      <p:ext uri="{BB962C8B-B14F-4D97-AF65-F5344CB8AC3E}">
        <p14:creationId xmlns:p14="http://schemas.microsoft.com/office/powerpoint/2010/main" val="286471539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749300"/>
          </a:xfrm>
        </p:spPr>
        <p:txBody>
          <a:bodyPr>
            <a:normAutofit/>
          </a:bodyPr>
          <a:lstStyle/>
          <a:p>
            <a:r>
              <a:rPr lang="sr-Latn-BA" sz="2400" b="1" dirty="0">
                <a:solidFill>
                  <a:schemeClr val="tx2">
                    <a:lumMod val="75000"/>
                  </a:schemeClr>
                </a:solidFill>
                <a:latin typeface="Book Antiqua" pitchFamily="18" charset="0"/>
              </a:rPr>
              <a:t>4. Situation/ Environmental analysis</a:t>
            </a:r>
            <a:endParaRPr lang="bs-Latn-BA" sz="2400" dirty="0">
              <a:solidFill>
                <a:schemeClr val="accent6">
                  <a:lumMod val="50000"/>
                </a:schemeClr>
              </a:solidFill>
              <a:latin typeface="Book Antiqua" panose="02040602050305030304" pitchFamily="18" charset="0"/>
            </a:endParaRPr>
          </a:p>
        </p:txBody>
      </p:sp>
      <p:cxnSp>
        <p:nvCxnSpPr>
          <p:cNvPr id="7" name="Straight Connector 6"/>
          <p:cNvCxnSpPr/>
          <p:nvPr/>
        </p:nvCxnSpPr>
        <p:spPr>
          <a:xfrm>
            <a:off x="0" y="723900"/>
            <a:ext cx="9144000" cy="0"/>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graphicFrame>
        <p:nvGraphicFramePr>
          <p:cNvPr id="8" name="Content Placeholder 7"/>
          <p:cNvGraphicFramePr>
            <a:graphicFrameLocks noGrp="1"/>
          </p:cNvGraphicFramePr>
          <p:nvPr>
            <p:ph idx="1"/>
            <p:extLst>
              <p:ext uri="{D42A27DB-BD31-4B8C-83A1-F6EECF244321}">
                <p14:modId xmlns:p14="http://schemas.microsoft.com/office/powerpoint/2010/main" val="2872267774"/>
              </p:ext>
            </p:extLst>
          </p:nvPr>
        </p:nvGraphicFramePr>
        <p:xfrm>
          <a:off x="457200" y="1600200"/>
          <a:ext cx="8229600" cy="4079240"/>
        </p:xfrm>
        <a:graphic>
          <a:graphicData uri="http://schemas.openxmlformats.org/drawingml/2006/table">
            <a:tbl>
              <a:tblPr firstRow="1" bandRow="1">
                <a:tableStyleId>{5C22544A-7EE6-4342-B048-85BDC9FD1C3A}</a:tableStyleId>
              </a:tblPr>
              <a:tblGrid>
                <a:gridCol w="2743200">
                  <a:extLst>
                    <a:ext uri="{9D8B030D-6E8A-4147-A177-3AD203B41FA5}">
                      <a16:colId xmlns:a16="http://schemas.microsoft.com/office/drawing/2014/main" val="20000"/>
                    </a:ext>
                  </a:extLst>
                </a:gridCol>
                <a:gridCol w="2743200">
                  <a:extLst>
                    <a:ext uri="{9D8B030D-6E8A-4147-A177-3AD203B41FA5}">
                      <a16:colId xmlns:a16="http://schemas.microsoft.com/office/drawing/2014/main" val="20001"/>
                    </a:ext>
                  </a:extLst>
                </a:gridCol>
                <a:gridCol w="2743200">
                  <a:extLst>
                    <a:ext uri="{9D8B030D-6E8A-4147-A177-3AD203B41FA5}">
                      <a16:colId xmlns:a16="http://schemas.microsoft.com/office/drawing/2014/main" val="20002"/>
                    </a:ext>
                  </a:extLst>
                </a:gridCol>
              </a:tblGrid>
              <a:tr h="370840">
                <a:tc>
                  <a:txBody>
                    <a:bodyPr/>
                    <a:lstStyle/>
                    <a:p>
                      <a:endParaRPr lang="en-US" dirty="0"/>
                    </a:p>
                  </a:txBody>
                  <a:tcPr/>
                </a:tc>
                <a:tc>
                  <a:txBody>
                    <a:bodyPr/>
                    <a:lstStyle/>
                    <a:p>
                      <a:r>
                        <a:rPr lang="sr-Latn-BA" dirty="0" smtClean="0">
                          <a:solidFill>
                            <a:schemeClr val="bg1"/>
                          </a:solidFill>
                        </a:rPr>
                        <a:t>Strenghts</a:t>
                      </a:r>
                      <a:endParaRPr lang="en-US" dirty="0">
                        <a:solidFill>
                          <a:schemeClr val="bg1"/>
                        </a:solidFill>
                      </a:endParaRPr>
                    </a:p>
                  </a:txBody>
                  <a:tcPr/>
                </a:tc>
                <a:tc>
                  <a:txBody>
                    <a:bodyPr/>
                    <a:lstStyle/>
                    <a:p>
                      <a:r>
                        <a:rPr lang="sr-Latn-BA" dirty="0" smtClean="0">
                          <a:solidFill>
                            <a:schemeClr val="bg1"/>
                          </a:solidFill>
                        </a:rPr>
                        <a:t>Weaknesses</a:t>
                      </a:r>
                      <a:endParaRPr lang="en-US" dirty="0">
                        <a:solidFill>
                          <a:schemeClr val="bg1"/>
                        </a:solidFill>
                      </a:endParaRPr>
                    </a:p>
                  </a:txBody>
                  <a:tcPr/>
                </a:tc>
                <a:extLst>
                  <a:ext uri="{0D108BD9-81ED-4DB2-BD59-A6C34878D82A}">
                    <a16:rowId xmlns:a16="http://schemas.microsoft.com/office/drawing/2014/main" val="10000"/>
                  </a:ext>
                </a:extLst>
              </a:tr>
              <a:tr h="370840">
                <a:tc>
                  <a:txBody>
                    <a:bodyPr/>
                    <a:lstStyle/>
                    <a:p>
                      <a:r>
                        <a:rPr lang="sr-Latn-BA" dirty="0" smtClean="0"/>
                        <a:t>Resources</a:t>
                      </a:r>
                      <a:endParaRPr lang="en-US" dirty="0"/>
                    </a:p>
                  </a:txBody>
                  <a:tcPr/>
                </a:tc>
                <a:tc>
                  <a:txBody>
                    <a:bodyPr/>
                    <a:lstStyle/>
                    <a:p>
                      <a:endParaRPr lang="en-US" dirty="0">
                        <a:solidFill>
                          <a:schemeClr val="bg1"/>
                        </a:solidFill>
                      </a:endParaRPr>
                    </a:p>
                  </a:txBody>
                  <a:tcPr/>
                </a:tc>
                <a:tc>
                  <a:txBody>
                    <a:bodyPr/>
                    <a:lstStyle/>
                    <a:p>
                      <a:endParaRPr lang="en-US">
                        <a:solidFill>
                          <a:schemeClr val="bg1"/>
                        </a:solidFill>
                      </a:endParaRPr>
                    </a:p>
                  </a:txBody>
                  <a:tcPr/>
                </a:tc>
                <a:extLst>
                  <a:ext uri="{0D108BD9-81ED-4DB2-BD59-A6C34878D82A}">
                    <a16:rowId xmlns:a16="http://schemas.microsoft.com/office/drawing/2014/main" val="10001"/>
                  </a:ext>
                </a:extLst>
              </a:tr>
              <a:tr h="370840">
                <a:tc>
                  <a:txBody>
                    <a:bodyPr/>
                    <a:lstStyle/>
                    <a:p>
                      <a:r>
                        <a:rPr lang="sr-Latn-BA" dirty="0" smtClean="0"/>
                        <a:t>Organization</a:t>
                      </a:r>
                      <a:endParaRPr lang="en-US" dirty="0"/>
                    </a:p>
                  </a:txBody>
                  <a:tcPr/>
                </a:tc>
                <a:tc>
                  <a:txBody>
                    <a:bodyPr/>
                    <a:lstStyle/>
                    <a:p>
                      <a:endParaRPr lang="en-US" dirty="0">
                        <a:solidFill>
                          <a:schemeClr val="bg1"/>
                        </a:solidFill>
                      </a:endParaRPr>
                    </a:p>
                  </a:txBody>
                  <a:tcPr/>
                </a:tc>
                <a:tc>
                  <a:txBody>
                    <a:bodyPr/>
                    <a:lstStyle/>
                    <a:p>
                      <a:endParaRPr lang="en-US">
                        <a:solidFill>
                          <a:schemeClr val="bg1"/>
                        </a:solidFill>
                      </a:endParaRPr>
                    </a:p>
                  </a:txBody>
                  <a:tcPr/>
                </a:tc>
                <a:extLst>
                  <a:ext uri="{0D108BD9-81ED-4DB2-BD59-A6C34878D82A}">
                    <a16:rowId xmlns:a16="http://schemas.microsoft.com/office/drawing/2014/main" val="10002"/>
                  </a:ext>
                </a:extLst>
              </a:tr>
              <a:tr h="370840">
                <a:tc>
                  <a:txBody>
                    <a:bodyPr/>
                    <a:lstStyle/>
                    <a:p>
                      <a:r>
                        <a:rPr lang="sr-Latn-BA" dirty="0" smtClean="0"/>
                        <a:t>Results of work</a:t>
                      </a:r>
                      <a:endParaRPr lang="en-US" dirty="0"/>
                    </a:p>
                  </a:txBody>
                  <a:tcPr/>
                </a:tc>
                <a:tc>
                  <a:txBody>
                    <a:bodyPr/>
                    <a:lstStyle/>
                    <a:p>
                      <a:endParaRPr lang="en-US" dirty="0">
                        <a:solidFill>
                          <a:schemeClr val="bg1"/>
                        </a:solidFill>
                      </a:endParaRPr>
                    </a:p>
                  </a:txBody>
                  <a:tcPr/>
                </a:tc>
                <a:tc>
                  <a:txBody>
                    <a:bodyPr/>
                    <a:lstStyle/>
                    <a:p>
                      <a:endParaRPr lang="en-US" dirty="0">
                        <a:solidFill>
                          <a:schemeClr val="bg1"/>
                        </a:solidFill>
                      </a:endParaRPr>
                    </a:p>
                  </a:txBody>
                  <a:tcPr/>
                </a:tc>
                <a:extLst>
                  <a:ext uri="{0D108BD9-81ED-4DB2-BD59-A6C34878D82A}">
                    <a16:rowId xmlns:a16="http://schemas.microsoft.com/office/drawing/2014/main" val="10003"/>
                  </a:ext>
                </a:extLst>
              </a:tr>
              <a:tr h="370840">
                <a:tc>
                  <a:txBody>
                    <a:bodyPr/>
                    <a:lstStyle/>
                    <a:p>
                      <a:endParaRPr lang="en-US" dirty="0"/>
                    </a:p>
                  </a:txBody>
                  <a:tcPr>
                    <a:solidFill>
                      <a:schemeClr val="tx2">
                        <a:lumMod val="60000"/>
                        <a:lumOff val="40000"/>
                      </a:schemeClr>
                    </a:solidFill>
                  </a:tcPr>
                </a:tc>
                <a:tc>
                  <a:txBody>
                    <a:bodyPr/>
                    <a:lstStyle/>
                    <a:p>
                      <a:r>
                        <a:rPr lang="sr-Latn-BA" b="1" dirty="0" smtClean="0">
                          <a:solidFill>
                            <a:schemeClr val="bg1"/>
                          </a:solidFill>
                        </a:rPr>
                        <a:t>Opportunities</a:t>
                      </a:r>
                      <a:endParaRPr lang="en-US" b="1" dirty="0">
                        <a:solidFill>
                          <a:schemeClr val="bg1"/>
                        </a:solidFill>
                      </a:endParaRPr>
                    </a:p>
                  </a:txBody>
                  <a:tcPr>
                    <a:solidFill>
                      <a:schemeClr val="tx2">
                        <a:lumMod val="60000"/>
                        <a:lumOff val="40000"/>
                      </a:schemeClr>
                    </a:solidFill>
                  </a:tcPr>
                </a:tc>
                <a:tc>
                  <a:txBody>
                    <a:bodyPr/>
                    <a:lstStyle/>
                    <a:p>
                      <a:r>
                        <a:rPr lang="sr-Latn-BA" b="1" dirty="0" smtClean="0">
                          <a:solidFill>
                            <a:schemeClr val="bg1"/>
                          </a:solidFill>
                        </a:rPr>
                        <a:t>Threats</a:t>
                      </a:r>
                      <a:endParaRPr lang="en-US" b="1" dirty="0">
                        <a:solidFill>
                          <a:schemeClr val="bg1"/>
                        </a:solidFill>
                      </a:endParaRPr>
                    </a:p>
                  </a:txBody>
                  <a:tcPr>
                    <a:solidFill>
                      <a:schemeClr val="tx2">
                        <a:lumMod val="60000"/>
                        <a:lumOff val="40000"/>
                      </a:schemeClr>
                    </a:solidFill>
                  </a:tcPr>
                </a:tc>
                <a:extLst>
                  <a:ext uri="{0D108BD9-81ED-4DB2-BD59-A6C34878D82A}">
                    <a16:rowId xmlns:a16="http://schemas.microsoft.com/office/drawing/2014/main" val="10004"/>
                  </a:ext>
                </a:extLst>
              </a:tr>
              <a:tr h="370840">
                <a:tc>
                  <a:txBody>
                    <a:bodyPr/>
                    <a:lstStyle/>
                    <a:p>
                      <a:r>
                        <a:rPr lang="sr-Latn-BA" dirty="0" smtClean="0"/>
                        <a:t>Politics </a:t>
                      </a:r>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5"/>
                  </a:ext>
                </a:extLst>
              </a:tr>
              <a:tr h="370840">
                <a:tc>
                  <a:txBody>
                    <a:bodyPr/>
                    <a:lstStyle/>
                    <a:p>
                      <a:r>
                        <a:rPr lang="sr-Latn-BA" dirty="0" smtClean="0"/>
                        <a:t>Economics</a:t>
                      </a:r>
                      <a:endParaRPr lang="en-US" dirty="0"/>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10006"/>
                  </a:ext>
                </a:extLst>
              </a:tr>
              <a:tr h="370840">
                <a:tc>
                  <a:txBody>
                    <a:bodyPr/>
                    <a:lstStyle/>
                    <a:p>
                      <a:r>
                        <a:rPr lang="sr-Latn-BA" dirty="0" smtClean="0"/>
                        <a:t>Social</a:t>
                      </a:r>
                      <a:r>
                        <a:rPr lang="sr-Latn-BA" baseline="0" dirty="0" smtClean="0"/>
                        <a:t> </a:t>
                      </a:r>
                      <a:endParaRPr lang="en-US" dirty="0"/>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10007"/>
                  </a:ext>
                </a:extLst>
              </a:tr>
              <a:tr h="370840">
                <a:tc>
                  <a:txBody>
                    <a:bodyPr/>
                    <a:lstStyle/>
                    <a:p>
                      <a:r>
                        <a:rPr lang="sr-Latn-BA" dirty="0" smtClean="0"/>
                        <a:t>Technology</a:t>
                      </a:r>
                      <a:endParaRPr lang="en-US" dirty="0"/>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10008"/>
                  </a:ext>
                </a:extLst>
              </a:tr>
              <a:tr h="370840">
                <a:tc>
                  <a:txBody>
                    <a:bodyPr/>
                    <a:lstStyle/>
                    <a:p>
                      <a:r>
                        <a:rPr lang="sr-Latn-BA" dirty="0" smtClean="0"/>
                        <a:t>Law</a:t>
                      </a:r>
                      <a:endParaRPr lang="en-US" dirty="0"/>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10009"/>
                  </a:ext>
                </a:extLst>
              </a:tr>
              <a:tr h="370840">
                <a:tc>
                  <a:txBody>
                    <a:bodyPr/>
                    <a:lstStyle/>
                    <a:p>
                      <a:r>
                        <a:rPr lang="sr-Latn-BA" dirty="0" smtClean="0"/>
                        <a:t>Environment protection</a:t>
                      </a:r>
                      <a:endParaRPr lang="en-US" dirty="0"/>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10010"/>
                  </a:ext>
                </a:extLst>
              </a:tr>
            </a:tbl>
          </a:graphicData>
        </a:graphic>
      </p:graphicFrame>
    </p:spTree>
    <p:extLst>
      <p:ext uri="{BB962C8B-B14F-4D97-AF65-F5344CB8AC3E}">
        <p14:creationId xmlns:p14="http://schemas.microsoft.com/office/powerpoint/2010/main" val="409913740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Explosion 2 12"/>
          <p:cNvSpPr/>
          <p:nvPr/>
        </p:nvSpPr>
        <p:spPr>
          <a:xfrm>
            <a:off x="152400" y="2895600"/>
            <a:ext cx="2590800" cy="1828800"/>
          </a:xfrm>
          <a:prstGeom prst="irregularSeal2">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r-Latn-BA" sz="1400" dirty="0" smtClean="0">
                <a:solidFill>
                  <a:schemeClr val="tx1"/>
                </a:solidFill>
              </a:rPr>
              <a:t>What we want to achieve?</a:t>
            </a:r>
            <a:endParaRPr lang="en-US" sz="1400" dirty="0">
              <a:solidFill>
                <a:schemeClr val="tx1"/>
              </a:solidFill>
            </a:endParaRPr>
          </a:p>
        </p:txBody>
      </p:sp>
      <p:sp>
        <p:nvSpPr>
          <p:cNvPr id="17" name="Explosion 2 16"/>
          <p:cNvSpPr/>
          <p:nvPr/>
        </p:nvSpPr>
        <p:spPr>
          <a:xfrm>
            <a:off x="6019800" y="4267200"/>
            <a:ext cx="2971800" cy="1828800"/>
          </a:xfrm>
          <a:prstGeom prst="irregularSeal2">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r-Latn-BA" sz="1400" dirty="0" smtClean="0">
                <a:solidFill>
                  <a:schemeClr val="tx1"/>
                </a:solidFill>
              </a:rPr>
              <a:t>Environmental limitations?</a:t>
            </a:r>
            <a:endParaRPr lang="en-US" sz="1400" dirty="0">
              <a:solidFill>
                <a:schemeClr val="tx1"/>
              </a:solidFill>
            </a:endParaRPr>
          </a:p>
        </p:txBody>
      </p:sp>
      <p:sp>
        <p:nvSpPr>
          <p:cNvPr id="16" name="Explosion 2 15"/>
          <p:cNvSpPr/>
          <p:nvPr/>
        </p:nvSpPr>
        <p:spPr>
          <a:xfrm>
            <a:off x="5943600" y="2438400"/>
            <a:ext cx="2590800" cy="1828800"/>
          </a:xfrm>
          <a:prstGeom prst="irregularSeal2">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r-Latn-BA" sz="1400" dirty="0" smtClean="0">
                <a:solidFill>
                  <a:schemeClr val="tx1"/>
                </a:solidFill>
              </a:rPr>
              <a:t>What are our possibilities?</a:t>
            </a:r>
            <a:endParaRPr lang="en-US" sz="1400" dirty="0">
              <a:solidFill>
                <a:schemeClr val="tx1"/>
              </a:solidFill>
            </a:endParaRPr>
          </a:p>
        </p:txBody>
      </p:sp>
      <p:sp>
        <p:nvSpPr>
          <p:cNvPr id="2" name="Title 1"/>
          <p:cNvSpPr>
            <a:spLocks noGrp="1"/>
          </p:cNvSpPr>
          <p:nvPr>
            <p:ph type="title"/>
          </p:nvPr>
        </p:nvSpPr>
        <p:spPr>
          <a:xfrm>
            <a:off x="457200" y="762000"/>
            <a:ext cx="8229600" cy="749300"/>
          </a:xfrm>
        </p:spPr>
        <p:txBody>
          <a:bodyPr>
            <a:normAutofit/>
          </a:bodyPr>
          <a:lstStyle/>
          <a:p>
            <a:r>
              <a:rPr lang="sr-Latn-BA" sz="2400" b="1" dirty="0" smtClean="0">
                <a:solidFill>
                  <a:schemeClr val="tx2">
                    <a:lumMod val="75000"/>
                  </a:schemeClr>
                </a:solidFill>
                <a:latin typeface="Book Antiqua" pitchFamily="18" charset="0"/>
              </a:rPr>
              <a:t>5. Strategic </a:t>
            </a:r>
            <a:r>
              <a:rPr lang="sr-Latn-BA" sz="2400" b="1" dirty="0">
                <a:solidFill>
                  <a:schemeClr val="tx2">
                    <a:lumMod val="75000"/>
                  </a:schemeClr>
                </a:solidFill>
                <a:latin typeface="Book Antiqua" pitchFamily="18" charset="0"/>
              </a:rPr>
              <a:t>issues and strategic </a:t>
            </a:r>
            <a:r>
              <a:rPr lang="sr-Latn-BA" sz="2400" b="1" dirty="0" smtClean="0">
                <a:solidFill>
                  <a:schemeClr val="tx2">
                    <a:lumMod val="75000"/>
                  </a:schemeClr>
                </a:solidFill>
                <a:latin typeface="Book Antiqua" pitchFamily="18" charset="0"/>
              </a:rPr>
              <a:t>goals</a:t>
            </a:r>
            <a:endParaRPr lang="bs-Latn-BA" sz="2400" b="1" dirty="0">
              <a:solidFill>
                <a:schemeClr val="accent6">
                  <a:lumMod val="50000"/>
                </a:schemeClr>
              </a:solidFill>
              <a:latin typeface="Book Antiqua" panose="02040602050305030304" pitchFamily="18" charset="0"/>
            </a:endParaRPr>
          </a:p>
        </p:txBody>
      </p:sp>
      <p:cxnSp>
        <p:nvCxnSpPr>
          <p:cNvPr id="7" name="Straight Connector 6"/>
          <p:cNvCxnSpPr/>
          <p:nvPr/>
        </p:nvCxnSpPr>
        <p:spPr>
          <a:xfrm>
            <a:off x="0" y="723900"/>
            <a:ext cx="9144000" cy="0"/>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idx="1"/>
          </p:nvPr>
        </p:nvSpPr>
        <p:spPr/>
        <p:txBody>
          <a:bodyPr>
            <a:normAutofit/>
          </a:bodyPr>
          <a:lstStyle/>
          <a:p>
            <a:r>
              <a:rPr lang="sr-Latn-BA" sz="1800" dirty="0" smtClean="0">
                <a:solidFill>
                  <a:schemeClr val="tx2">
                    <a:lumMod val="75000"/>
                  </a:schemeClr>
                </a:solidFill>
                <a:latin typeface="Book Antiqua" pitchFamily="18" charset="0"/>
              </a:rPr>
              <a:t>Defining of strategic issues and strategic goals is related for results of situation analysis which are produces from SWOT and other related analysis of internal and external factors as well as from mission and vision.</a:t>
            </a:r>
          </a:p>
          <a:p>
            <a:endParaRPr lang="en-US" sz="2400" dirty="0">
              <a:solidFill>
                <a:schemeClr val="tx2">
                  <a:lumMod val="75000"/>
                </a:schemeClr>
              </a:solidFill>
              <a:latin typeface="Book Antiqua" pitchFamily="18" charset="0"/>
            </a:endParaRPr>
          </a:p>
        </p:txBody>
      </p:sp>
      <p:sp>
        <p:nvSpPr>
          <p:cNvPr id="8" name="Oval 7"/>
          <p:cNvSpPr/>
          <p:nvPr/>
        </p:nvSpPr>
        <p:spPr>
          <a:xfrm>
            <a:off x="1944688" y="2895600"/>
            <a:ext cx="3922712" cy="2895600"/>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sr-Latn-BA" sz="1400" dirty="0" smtClean="0">
                <a:solidFill>
                  <a:schemeClr val="tx1"/>
                </a:solidFill>
              </a:rPr>
              <a:t>Mission</a:t>
            </a:r>
          </a:p>
          <a:p>
            <a:r>
              <a:rPr lang="sr-Latn-BA" sz="1400" dirty="0" smtClean="0">
                <a:solidFill>
                  <a:schemeClr val="tx1"/>
                </a:solidFill>
              </a:rPr>
              <a:t>Vision</a:t>
            </a:r>
            <a:endParaRPr lang="en-US" sz="1400" dirty="0">
              <a:solidFill>
                <a:schemeClr val="tx1"/>
              </a:solidFill>
            </a:endParaRPr>
          </a:p>
        </p:txBody>
      </p:sp>
      <p:sp>
        <p:nvSpPr>
          <p:cNvPr id="10" name="Oval 9"/>
          <p:cNvSpPr/>
          <p:nvPr/>
        </p:nvSpPr>
        <p:spPr>
          <a:xfrm>
            <a:off x="3657600" y="3429000"/>
            <a:ext cx="2209800" cy="1905000"/>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r-Latn-BA" sz="1400" dirty="0" smtClean="0">
                <a:solidFill>
                  <a:schemeClr val="tx1"/>
                </a:solidFill>
              </a:rPr>
              <a:t>Strategic goals and programs</a:t>
            </a:r>
            <a:endParaRPr lang="en-US" sz="1400" dirty="0">
              <a:solidFill>
                <a:schemeClr val="tx1"/>
              </a:solidFill>
            </a:endParaRPr>
          </a:p>
        </p:txBody>
      </p:sp>
      <p:sp>
        <p:nvSpPr>
          <p:cNvPr id="12" name="Oval 11"/>
          <p:cNvSpPr/>
          <p:nvPr/>
        </p:nvSpPr>
        <p:spPr>
          <a:xfrm>
            <a:off x="4646083" y="2429933"/>
            <a:ext cx="1622425" cy="1676400"/>
          </a:xfrm>
          <a:prstGeom prst="ellipse">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r-Latn-BA" sz="1400" dirty="0" smtClean="0"/>
              <a:t>Strenghts and weaknesses</a:t>
            </a:r>
            <a:endParaRPr lang="en-US" sz="1400" dirty="0"/>
          </a:p>
        </p:txBody>
      </p:sp>
      <p:sp>
        <p:nvSpPr>
          <p:cNvPr id="14" name="Oval 13"/>
          <p:cNvSpPr/>
          <p:nvPr/>
        </p:nvSpPr>
        <p:spPr>
          <a:xfrm>
            <a:off x="4724400" y="4724400"/>
            <a:ext cx="1622425" cy="1676400"/>
          </a:xfrm>
          <a:prstGeom prst="ellipse">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r-Latn-BA" sz="1300" dirty="0" smtClean="0"/>
              <a:t>Opportunities and threats</a:t>
            </a:r>
            <a:endParaRPr lang="en-US" sz="1300" dirty="0"/>
          </a:p>
        </p:txBody>
      </p:sp>
    </p:spTree>
    <p:extLst>
      <p:ext uri="{BB962C8B-B14F-4D97-AF65-F5344CB8AC3E}">
        <p14:creationId xmlns:p14="http://schemas.microsoft.com/office/powerpoint/2010/main" val="125512522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749300"/>
          </a:xfrm>
        </p:spPr>
        <p:txBody>
          <a:bodyPr>
            <a:normAutofit/>
          </a:bodyPr>
          <a:lstStyle/>
          <a:p>
            <a:r>
              <a:rPr lang="sr-Latn-BA" sz="2400" b="1" dirty="0">
                <a:solidFill>
                  <a:schemeClr val="tx2">
                    <a:lumMod val="75000"/>
                  </a:schemeClr>
                </a:solidFill>
                <a:latin typeface="Book Antiqua" pitchFamily="18" charset="0"/>
              </a:rPr>
              <a:t>5. Strategic issues and strategic goals</a:t>
            </a:r>
            <a:endParaRPr lang="bs-Latn-BA" sz="2400" dirty="0">
              <a:solidFill>
                <a:schemeClr val="accent6">
                  <a:lumMod val="50000"/>
                </a:schemeClr>
              </a:solidFill>
              <a:latin typeface="Book Antiqua" panose="02040602050305030304" pitchFamily="18" charset="0"/>
            </a:endParaRPr>
          </a:p>
        </p:txBody>
      </p:sp>
      <p:cxnSp>
        <p:nvCxnSpPr>
          <p:cNvPr id="7" name="Straight Connector 6"/>
          <p:cNvCxnSpPr/>
          <p:nvPr/>
        </p:nvCxnSpPr>
        <p:spPr>
          <a:xfrm>
            <a:off x="0" y="723900"/>
            <a:ext cx="9144000" cy="0"/>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11" name="Content Placeholder 10"/>
          <p:cNvSpPr>
            <a:spLocks noGrp="1"/>
          </p:cNvSpPr>
          <p:nvPr>
            <p:ph idx="1"/>
          </p:nvPr>
        </p:nvSpPr>
        <p:spPr/>
        <p:txBody>
          <a:bodyPr>
            <a:normAutofit/>
          </a:bodyPr>
          <a:lstStyle/>
          <a:p>
            <a:r>
              <a:rPr lang="sr-Latn-BA" sz="2400" dirty="0" smtClean="0">
                <a:latin typeface="Book Antiqua" pitchFamily="18" charset="0"/>
              </a:rPr>
              <a:t>Definition of</a:t>
            </a:r>
            <a:endParaRPr lang="en-US" sz="2400" dirty="0">
              <a:latin typeface="Book Antiqua" pitchFamily="18" charset="0"/>
            </a:endParaRPr>
          </a:p>
          <a:p>
            <a:pPr lvl="0"/>
            <a:endParaRPr lang="en-US" sz="2400" dirty="0">
              <a:latin typeface="Book Antiqua" pitchFamily="18" charset="0"/>
            </a:endParaRPr>
          </a:p>
          <a:p>
            <a:pPr lvl="1"/>
            <a:endParaRPr lang="en-US" sz="2000" dirty="0">
              <a:latin typeface="Book Antiqua" pitchFamily="18" charset="0"/>
            </a:endParaRPr>
          </a:p>
          <a:p>
            <a:pPr lvl="1"/>
            <a:endParaRPr lang="en-US" sz="2000" dirty="0">
              <a:latin typeface="Book Antiqua" pitchFamily="18" charset="0"/>
            </a:endParaRPr>
          </a:p>
          <a:p>
            <a:pPr lvl="0"/>
            <a:endParaRPr lang="en-US" sz="2400" dirty="0">
              <a:latin typeface="Book Antiqua" pitchFamily="18" charset="0"/>
            </a:endParaRPr>
          </a:p>
          <a:p>
            <a:pPr lvl="1"/>
            <a:endParaRPr lang="en-US" sz="2000" dirty="0">
              <a:latin typeface="Book Antiqua" pitchFamily="18" charset="0"/>
            </a:endParaRPr>
          </a:p>
          <a:p>
            <a:pPr lvl="1"/>
            <a:endParaRPr lang="en-US" sz="2000" dirty="0">
              <a:latin typeface="Book Antiqua" pitchFamily="18" charset="0"/>
            </a:endParaRPr>
          </a:p>
          <a:p>
            <a:pPr lvl="0"/>
            <a:endParaRPr lang="en-US" sz="2400" dirty="0">
              <a:latin typeface="Book Antiqua" pitchFamily="18" charset="0"/>
            </a:endParaRPr>
          </a:p>
          <a:p>
            <a:pPr lvl="1"/>
            <a:endParaRPr lang="en-US" sz="2000" dirty="0">
              <a:latin typeface="Book Antiqua" pitchFamily="18" charset="0"/>
            </a:endParaRPr>
          </a:p>
          <a:p>
            <a:pPr lvl="1"/>
            <a:endParaRPr lang="en-US" sz="2000" dirty="0">
              <a:latin typeface="Book Antiqua" pitchFamily="18" charset="0"/>
            </a:endParaRPr>
          </a:p>
        </p:txBody>
      </p:sp>
      <p:graphicFrame>
        <p:nvGraphicFramePr>
          <p:cNvPr id="12" name="Diagram 11"/>
          <p:cNvGraphicFramePr/>
          <p:nvPr>
            <p:extLst>
              <p:ext uri="{D42A27DB-BD31-4B8C-83A1-F6EECF244321}">
                <p14:modId xmlns:p14="http://schemas.microsoft.com/office/powerpoint/2010/main" val="1917979935"/>
              </p:ext>
            </p:extLst>
          </p:nvPr>
        </p:nvGraphicFramePr>
        <p:xfrm>
          <a:off x="685800" y="1396999"/>
          <a:ext cx="8153400" cy="479489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15" name="Group 14"/>
          <p:cNvGrpSpPr/>
          <p:nvPr/>
        </p:nvGrpSpPr>
        <p:grpSpPr>
          <a:xfrm>
            <a:off x="7239000" y="2599265"/>
            <a:ext cx="1478530" cy="2381525"/>
            <a:chOff x="4508351" y="1206683"/>
            <a:chExt cx="1478530" cy="2381525"/>
          </a:xfrm>
        </p:grpSpPr>
        <p:sp>
          <p:nvSpPr>
            <p:cNvPr id="16" name="Rectangle 15"/>
            <p:cNvSpPr/>
            <p:nvPr/>
          </p:nvSpPr>
          <p:spPr>
            <a:xfrm>
              <a:off x="4508351" y="1206683"/>
              <a:ext cx="1478530" cy="2381525"/>
            </a:xfrm>
            <a:prstGeom prst="rect">
              <a:avLst/>
            </a:prstGeom>
            <a:noFill/>
            <a:ln>
              <a:noFill/>
            </a:ln>
            <a:sp3d/>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17" name="Rectangle 16"/>
            <p:cNvSpPr/>
            <p:nvPr/>
          </p:nvSpPr>
          <p:spPr>
            <a:xfrm>
              <a:off x="4508351" y="1206683"/>
              <a:ext cx="1478530" cy="2381525"/>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0" tIns="61722" rIns="0" bIns="0" numCol="1" spcCol="1270" anchor="t" anchorCtr="0">
              <a:noAutofit/>
            </a:bodyPr>
            <a:lstStyle/>
            <a:p>
              <a:pPr lvl="0" algn="l" defTabSz="800100">
                <a:lnSpc>
                  <a:spcPct val="90000"/>
                </a:lnSpc>
                <a:spcBef>
                  <a:spcPct val="0"/>
                </a:spcBef>
                <a:spcAft>
                  <a:spcPct val="35000"/>
                </a:spcAft>
              </a:pPr>
              <a:r>
                <a:rPr lang="sr-Latn-BA" dirty="0" smtClean="0"/>
                <a:t>- Defining criteria for prioritization</a:t>
              </a:r>
            </a:p>
            <a:p>
              <a:pPr lvl="0" algn="l" defTabSz="800100">
                <a:lnSpc>
                  <a:spcPct val="90000"/>
                </a:lnSpc>
                <a:spcBef>
                  <a:spcPct val="0"/>
                </a:spcBef>
                <a:spcAft>
                  <a:spcPct val="35000"/>
                </a:spcAft>
              </a:pPr>
              <a:r>
                <a:rPr lang="sr-Latn-BA" sz="1800" kern="1200" dirty="0" smtClean="0"/>
                <a:t>- Sorting of programs and activities</a:t>
              </a:r>
            </a:p>
            <a:p>
              <a:pPr lvl="0" algn="l" defTabSz="800100">
                <a:lnSpc>
                  <a:spcPct val="90000"/>
                </a:lnSpc>
                <a:spcBef>
                  <a:spcPct val="0"/>
                </a:spcBef>
                <a:spcAft>
                  <a:spcPct val="35000"/>
                </a:spcAft>
              </a:pPr>
              <a:r>
                <a:rPr lang="sr-Latn-BA" dirty="0" smtClean="0"/>
                <a:t>- Final list of programs</a:t>
              </a:r>
              <a:endParaRPr lang="sr-Latn-BA" sz="1800" kern="1200" dirty="0" smtClean="0"/>
            </a:p>
          </p:txBody>
        </p:sp>
      </p:grpSp>
      <p:sp>
        <p:nvSpPr>
          <p:cNvPr id="19" name="Cloud Callout 18"/>
          <p:cNvSpPr/>
          <p:nvPr/>
        </p:nvSpPr>
        <p:spPr>
          <a:xfrm>
            <a:off x="4114800" y="1447799"/>
            <a:ext cx="1943100" cy="1151465"/>
          </a:xfrm>
          <a:prstGeom prst="cloudCallout">
            <a:avLst>
              <a:gd name="adj1" fmla="val -21704"/>
              <a:gd name="adj2" fmla="val 91446"/>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r-Latn-BA" dirty="0" smtClean="0"/>
              <a:t>Measures/ KPI</a:t>
            </a:r>
            <a:endParaRPr lang="en-US" dirty="0"/>
          </a:p>
        </p:txBody>
      </p:sp>
    </p:spTree>
    <p:extLst>
      <p:ext uri="{BB962C8B-B14F-4D97-AF65-F5344CB8AC3E}">
        <p14:creationId xmlns:p14="http://schemas.microsoft.com/office/powerpoint/2010/main" val="293144972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749300"/>
          </a:xfrm>
        </p:spPr>
        <p:txBody>
          <a:bodyPr>
            <a:normAutofit/>
          </a:bodyPr>
          <a:lstStyle/>
          <a:p>
            <a:r>
              <a:rPr lang="bs-Latn-BA" sz="2400" b="1" dirty="0" smtClean="0">
                <a:solidFill>
                  <a:srgbClr val="002060"/>
                </a:solidFill>
                <a:latin typeface="Book Antiqua" panose="02040602050305030304" pitchFamily="18" charset="0"/>
              </a:rPr>
              <a:t>6. Strategic programs</a:t>
            </a:r>
            <a:endParaRPr lang="bs-Latn-BA" sz="2400" b="1" dirty="0">
              <a:solidFill>
                <a:srgbClr val="002060"/>
              </a:solidFill>
              <a:latin typeface="Book Antiqua" panose="02040602050305030304" pitchFamily="18" charset="0"/>
            </a:endParaRPr>
          </a:p>
        </p:txBody>
      </p:sp>
      <p:cxnSp>
        <p:nvCxnSpPr>
          <p:cNvPr id="7" name="Straight Connector 6"/>
          <p:cNvCxnSpPr/>
          <p:nvPr/>
        </p:nvCxnSpPr>
        <p:spPr>
          <a:xfrm>
            <a:off x="0" y="723900"/>
            <a:ext cx="9144000" cy="0"/>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idx="1"/>
          </p:nvPr>
        </p:nvSpPr>
        <p:spPr/>
        <p:txBody>
          <a:bodyPr>
            <a:normAutofit/>
          </a:bodyPr>
          <a:lstStyle/>
          <a:p>
            <a:r>
              <a:rPr lang="sr-Latn-BA" sz="2400" dirty="0" smtClean="0">
                <a:solidFill>
                  <a:schemeClr val="tx2">
                    <a:lumMod val="75000"/>
                  </a:schemeClr>
                </a:solidFill>
                <a:latin typeface="Book Antiqua" pitchFamily="18" charset="0"/>
              </a:rPr>
              <a:t>Programs have to tell us which ways are the most suitable for realization of defined strategic objectives and issues.</a:t>
            </a:r>
          </a:p>
          <a:p>
            <a:r>
              <a:rPr lang="sr-Latn-BA" sz="2400" dirty="0" smtClean="0">
                <a:solidFill>
                  <a:schemeClr val="tx2">
                    <a:lumMod val="75000"/>
                  </a:schemeClr>
                </a:solidFill>
                <a:latin typeface="Book Antiqua" pitchFamily="18" charset="0"/>
              </a:rPr>
              <a:t>Each program – one or few activities</a:t>
            </a:r>
            <a:endParaRPr lang="en-US" sz="2400" dirty="0">
              <a:solidFill>
                <a:schemeClr val="tx2">
                  <a:lumMod val="75000"/>
                </a:schemeClr>
              </a:solidFill>
              <a:latin typeface="Book Antiqua" pitchFamily="18" charset="0"/>
            </a:endParaRPr>
          </a:p>
        </p:txBody>
      </p:sp>
      <p:sp>
        <p:nvSpPr>
          <p:cNvPr id="8" name="Curved Up Ribbon 7"/>
          <p:cNvSpPr/>
          <p:nvPr/>
        </p:nvSpPr>
        <p:spPr>
          <a:xfrm>
            <a:off x="6248400" y="838200"/>
            <a:ext cx="2590800" cy="609600"/>
          </a:xfrm>
          <a:prstGeom prst="ellipseRibbon2">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r-Latn-BA" dirty="0" smtClean="0">
                <a:solidFill>
                  <a:schemeClr val="tx1"/>
                </a:solidFill>
              </a:rPr>
              <a:t>Pilot </a:t>
            </a:r>
            <a:endParaRPr lang="en-US" dirty="0">
              <a:solidFill>
                <a:schemeClr val="tx1"/>
              </a:solidFill>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8212" y="3393039"/>
            <a:ext cx="7443788" cy="26267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821406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749300"/>
          </a:xfrm>
        </p:spPr>
        <p:txBody>
          <a:bodyPr>
            <a:normAutofit/>
          </a:bodyPr>
          <a:lstStyle/>
          <a:p>
            <a:r>
              <a:rPr lang="bs-Latn-BA" sz="2400" b="1" dirty="0">
                <a:solidFill>
                  <a:srgbClr val="002060"/>
                </a:solidFill>
                <a:latin typeface="Book Antiqua" panose="02040602050305030304" pitchFamily="18" charset="0"/>
              </a:rPr>
              <a:t>7</a:t>
            </a:r>
            <a:r>
              <a:rPr lang="bs-Latn-BA" sz="2400" b="1" dirty="0" smtClean="0">
                <a:solidFill>
                  <a:srgbClr val="002060"/>
                </a:solidFill>
                <a:latin typeface="Book Antiqua" panose="02040602050305030304" pitchFamily="18" charset="0"/>
              </a:rPr>
              <a:t>. Relation with budget process</a:t>
            </a:r>
            <a:endParaRPr lang="bs-Latn-BA" sz="2400" b="1" dirty="0">
              <a:solidFill>
                <a:srgbClr val="002060"/>
              </a:solidFill>
              <a:latin typeface="Book Antiqua" panose="02040602050305030304" pitchFamily="18" charset="0"/>
            </a:endParaRPr>
          </a:p>
        </p:txBody>
      </p:sp>
      <p:cxnSp>
        <p:nvCxnSpPr>
          <p:cNvPr id="7" name="Straight Connector 6"/>
          <p:cNvCxnSpPr/>
          <p:nvPr/>
        </p:nvCxnSpPr>
        <p:spPr>
          <a:xfrm>
            <a:off x="0" y="723900"/>
            <a:ext cx="9144000" cy="0"/>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idx="1"/>
          </p:nvPr>
        </p:nvSpPr>
        <p:spPr/>
        <p:txBody>
          <a:bodyPr>
            <a:normAutofit/>
          </a:bodyPr>
          <a:lstStyle/>
          <a:p>
            <a:r>
              <a:rPr lang="sr-Latn-BA" sz="2400" dirty="0" smtClean="0">
                <a:solidFill>
                  <a:schemeClr val="tx2">
                    <a:lumMod val="75000"/>
                  </a:schemeClr>
                </a:solidFill>
                <a:latin typeface="Book Antiqua" pitchFamily="18" charset="0"/>
              </a:rPr>
              <a:t>Strategic planning process should be in conformity with process of budget creation.</a:t>
            </a:r>
          </a:p>
          <a:p>
            <a:r>
              <a:rPr lang="sr-Latn-BA" sz="2400" dirty="0" smtClean="0">
                <a:solidFill>
                  <a:schemeClr val="tx2">
                    <a:lumMod val="75000"/>
                  </a:schemeClr>
                </a:solidFill>
                <a:latin typeface="Book Antiqua" pitchFamily="18" charset="0"/>
              </a:rPr>
              <a:t>Realization of strategic goals is directly depends of availability financial resources for theirs realization.</a:t>
            </a:r>
          </a:p>
          <a:p>
            <a:r>
              <a:rPr lang="sr-Latn-BA" sz="2400" dirty="0" smtClean="0">
                <a:solidFill>
                  <a:schemeClr val="tx2">
                    <a:lumMod val="75000"/>
                  </a:schemeClr>
                </a:solidFill>
                <a:latin typeface="Book Antiqua" pitchFamily="18" charset="0"/>
              </a:rPr>
              <a:t>Too ambitious goals and programs without ensured budget is not welcomed.</a:t>
            </a:r>
          </a:p>
          <a:p>
            <a:r>
              <a:rPr lang="sr-Latn-BA" sz="2400" dirty="0" smtClean="0">
                <a:solidFill>
                  <a:schemeClr val="tx2">
                    <a:lumMod val="75000"/>
                  </a:schemeClr>
                </a:solidFill>
                <a:latin typeface="Book Antiqua" pitchFamily="18" charset="0"/>
              </a:rPr>
              <a:t>Each activity in the strategy should be calculated in the appropriate form (salaries, materials, direct, indirect costs, investments)</a:t>
            </a:r>
            <a:endParaRPr lang="en-US" sz="2400" dirty="0">
              <a:solidFill>
                <a:schemeClr val="tx2">
                  <a:lumMod val="75000"/>
                </a:schemeClr>
              </a:solidFill>
              <a:latin typeface="Book Antiqua" pitchFamily="18" charset="0"/>
            </a:endParaRPr>
          </a:p>
        </p:txBody>
      </p:sp>
    </p:spTree>
    <p:extLst>
      <p:ext uri="{BB962C8B-B14F-4D97-AF65-F5344CB8AC3E}">
        <p14:creationId xmlns:p14="http://schemas.microsoft.com/office/powerpoint/2010/main" val="391773075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749300"/>
          </a:xfrm>
        </p:spPr>
        <p:txBody>
          <a:bodyPr>
            <a:normAutofit/>
          </a:bodyPr>
          <a:lstStyle/>
          <a:p>
            <a:pPr marL="457200" indent="-457200"/>
            <a:r>
              <a:rPr lang="sr-Latn-BA" sz="2400" b="1" dirty="0" smtClean="0">
                <a:solidFill>
                  <a:schemeClr val="tx2">
                    <a:lumMod val="75000"/>
                  </a:schemeClr>
                </a:solidFill>
                <a:latin typeface="Book Antiqua" pitchFamily="18" charset="0"/>
              </a:rPr>
              <a:t>8. Indicators </a:t>
            </a:r>
            <a:r>
              <a:rPr lang="sr-Latn-BA" sz="2400" b="1" dirty="0">
                <a:solidFill>
                  <a:schemeClr val="tx2">
                    <a:lumMod val="75000"/>
                  </a:schemeClr>
                </a:solidFill>
                <a:latin typeface="Book Antiqua" pitchFamily="18" charset="0"/>
              </a:rPr>
              <a:t>for monitoring and evaluation</a:t>
            </a:r>
          </a:p>
        </p:txBody>
      </p:sp>
      <p:cxnSp>
        <p:nvCxnSpPr>
          <p:cNvPr id="7" name="Straight Connector 6"/>
          <p:cNvCxnSpPr/>
          <p:nvPr/>
        </p:nvCxnSpPr>
        <p:spPr>
          <a:xfrm>
            <a:off x="0" y="723900"/>
            <a:ext cx="9144000" cy="0"/>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idx="1"/>
          </p:nvPr>
        </p:nvSpPr>
        <p:spPr/>
        <p:txBody>
          <a:bodyPr>
            <a:normAutofit/>
          </a:bodyPr>
          <a:lstStyle/>
          <a:p>
            <a:r>
              <a:rPr lang="sr-Latn-BA" sz="2400" dirty="0" smtClean="0">
                <a:solidFill>
                  <a:schemeClr val="tx2">
                    <a:lumMod val="75000"/>
                  </a:schemeClr>
                </a:solidFill>
                <a:latin typeface="Book Antiqua" pitchFamily="18" charset="0"/>
              </a:rPr>
              <a:t>Indicators are clear instruments for quantitative and qualitative expressions of defined strategic objectives.</a:t>
            </a:r>
          </a:p>
          <a:p>
            <a:r>
              <a:rPr lang="sr-Latn-BA" sz="2400" dirty="0" smtClean="0">
                <a:solidFill>
                  <a:schemeClr val="tx2">
                    <a:lumMod val="75000"/>
                  </a:schemeClr>
                </a:solidFill>
                <a:latin typeface="Book Antiqua" pitchFamily="18" charset="0"/>
              </a:rPr>
              <a:t>OECD defines 5 key criteria for defining indicators: relevance, efficiency, effectivity, success and sustainability.</a:t>
            </a:r>
          </a:p>
          <a:p>
            <a:r>
              <a:rPr lang="sr-Latn-BA" sz="2400" dirty="0" smtClean="0">
                <a:solidFill>
                  <a:schemeClr val="tx2">
                    <a:lumMod val="75000"/>
                  </a:schemeClr>
                </a:solidFill>
                <a:latin typeface="Book Antiqua" pitchFamily="18" charset="0"/>
              </a:rPr>
              <a:t>Using these criteria there is possibility for defining of indicators for different levels of strategic plan.</a:t>
            </a:r>
            <a:endParaRPr lang="en-US" sz="2400" dirty="0">
              <a:solidFill>
                <a:schemeClr val="tx2">
                  <a:lumMod val="75000"/>
                </a:schemeClr>
              </a:solidFill>
              <a:latin typeface="Book Antiqua" pitchFamily="18" charset="0"/>
            </a:endParaRPr>
          </a:p>
        </p:txBody>
      </p:sp>
      <p:graphicFrame>
        <p:nvGraphicFramePr>
          <p:cNvPr id="8" name="Table 7"/>
          <p:cNvGraphicFramePr>
            <a:graphicFrameLocks noGrp="1"/>
          </p:cNvGraphicFramePr>
          <p:nvPr>
            <p:extLst>
              <p:ext uri="{D42A27DB-BD31-4B8C-83A1-F6EECF244321}">
                <p14:modId xmlns:p14="http://schemas.microsoft.com/office/powerpoint/2010/main" val="3610134465"/>
              </p:ext>
            </p:extLst>
          </p:nvPr>
        </p:nvGraphicFramePr>
        <p:xfrm>
          <a:off x="1524000" y="4556760"/>
          <a:ext cx="6096000" cy="2148840"/>
        </p:xfrm>
        <a:graphic>
          <a:graphicData uri="http://schemas.openxmlformats.org/drawingml/2006/table">
            <a:tbl>
              <a:tblPr firstRow="1" bandRow="1">
                <a:tableStyleId>{5C22544A-7EE6-4342-B048-85BDC9FD1C3A}</a:tableStyleId>
              </a:tblPr>
              <a:tblGrid>
                <a:gridCol w="1905000">
                  <a:extLst>
                    <a:ext uri="{9D8B030D-6E8A-4147-A177-3AD203B41FA5}">
                      <a16:colId xmlns:a16="http://schemas.microsoft.com/office/drawing/2014/main" val="20000"/>
                    </a:ext>
                  </a:extLst>
                </a:gridCol>
                <a:gridCol w="4191000">
                  <a:extLst>
                    <a:ext uri="{9D8B030D-6E8A-4147-A177-3AD203B41FA5}">
                      <a16:colId xmlns:a16="http://schemas.microsoft.com/office/drawing/2014/main" val="20001"/>
                    </a:ext>
                  </a:extLst>
                </a:gridCol>
              </a:tblGrid>
              <a:tr h="370840">
                <a:tc>
                  <a:txBody>
                    <a:bodyPr/>
                    <a:lstStyle/>
                    <a:p>
                      <a:r>
                        <a:rPr lang="sr-Latn-BA" dirty="0" smtClean="0"/>
                        <a:t>Logical</a:t>
                      </a:r>
                      <a:r>
                        <a:rPr lang="sr-Latn-BA" baseline="0" dirty="0" smtClean="0"/>
                        <a:t> level</a:t>
                      </a:r>
                      <a:endParaRPr lang="en-US" dirty="0"/>
                    </a:p>
                  </a:txBody>
                  <a:tcPr/>
                </a:tc>
                <a:tc>
                  <a:txBody>
                    <a:bodyPr/>
                    <a:lstStyle/>
                    <a:p>
                      <a:r>
                        <a:rPr lang="sr-Latn-BA" dirty="0" smtClean="0"/>
                        <a:t>Indicators </a:t>
                      </a:r>
                      <a:endParaRPr lang="en-US" dirty="0"/>
                    </a:p>
                  </a:txBody>
                  <a:tcPr/>
                </a:tc>
                <a:extLst>
                  <a:ext uri="{0D108BD9-81ED-4DB2-BD59-A6C34878D82A}">
                    <a16:rowId xmlns:a16="http://schemas.microsoft.com/office/drawing/2014/main" val="10000"/>
                  </a:ext>
                </a:extLst>
              </a:tr>
              <a:tr h="370840">
                <a:tc>
                  <a:txBody>
                    <a:bodyPr/>
                    <a:lstStyle/>
                    <a:p>
                      <a:r>
                        <a:rPr lang="sr-Latn-BA" sz="1400" dirty="0" smtClean="0"/>
                        <a:t>Strategic goal</a:t>
                      </a:r>
                      <a:endParaRPr lang="en-US" sz="1400" dirty="0"/>
                    </a:p>
                  </a:txBody>
                  <a:tcPr/>
                </a:tc>
                <a:tc>
                  <a:txBody>
                    <a:bodyPr/>
                    <a:lstStyle/>
                    <a:p>
                      <a:r>
                        <a:rPr lang="sr-Latn-BA" sz="1400" dirty="0" smtClean="0"/>
                        <a:t>Measure success of realization of strategic goals</a:t>
                      </a:r>
                      <a:endParaRPr lang="en-US" sz="1400" dirty="0"/>
                    </a:p>
                  </a:txBody>
                  <a:tcPr/>
                </a:tc>
                <a:extLst>
                  <a:ext uri="{0D108BD9-81ED-4DB2-BD59-A6C34878D82A}">
                    <a16:rowId xmlns:a16="http://schemas.microsoft.com/office/drawing/2014/main" val="10001"/>
                  </a:ext>
                </a:extLst>
              </a:tr>
              <a:tr h="370840">
                <a:tc>
                  <a:txBody>
                    <a:bodyPr/>
                    <a:lstStyle/>
                    <a:p>
                      <a:r>
                        <a:rPr lang="sr-Latn-BA" sz="1400" dirty="0" smtClean="0"/>
                        <a:t>Operational goal</a:t>
                      </a:r>
                      <a:endParaRPr lang="en-US" sz="1400" dirty="0"/>
                    </a:p>
                  </a:txBody>
                  <a:tcPr/>
                </a:tc>
                <a:tc>
                  <a:txBody>
                    <a:bodyPr/>
                    <a:lstStyle/>
                    <a:p>
                      <a:r>
                        <a:rPr lang="sr-Latn-BA" sz="1400" dirty="0" smtClean="0"/>
                        <a:t>Measure</a:t>
                      </a:r>
                      <a:r>
                        <a:rPr lang="sr-Latn-BA" sz="1400" baseline="0" dirty="0" smtClean="0"/>
                        <a:t> success of realization of operational goals</a:t>
                      </a:r>
                      <a:endParaRPr lang="en-US" sz="1400" dirty="0"/>
                    </a:p>
                  </a:txBody>
                  <a:tcPr/>
                </a:tc>
                <a:extLst>
                  <a:ext uri="{0D108BD9-81ED-4DB2-BD59-A6C34878D82A}">
                    <a16:rowId xmlns:a16="http://schemas.microsoft.com/office/drawing/2014/main" val="10002"/>
                  </a:ext>
                </a:extLst>
              </a:tr>
              <a:tr h="370840">
                <a:tc>
                  <a:txBody>
                    <a:bodyPr/>
                    <a:lstStyle/>
                    <a:p>
                      <a:r>
                        <a:rPr lang="sr-Latn-BA" sz="1400" dirty="0" smtClean="0"/>
                        <a:t>Resources</a:t>
                      </a:r>
                      <a:endParaRPr lang="en-US" sz="1400" dirty="0"/>
                    </a:p>
                  </a:txBody>
                  <a:tcPr/>
                </a:tc>
                <a:tc>
                  <a:txBody>
                    <a:bodyPr/>
                    <a:lstStyle/>
                    <a:p>
                      <a:r>
                        <a:rPr lang="sr-Latn-BA" sz="1400" dirty="0" smtClean="0"/>
                        <a:t>Measure of quantity</a:t>
                      </a:r>
                      <a:r>
                        <a:rPr lang="sr-Latn-BA" sz="1400" baseline="0" dirty="0" smtClean="0"/>
                        <a:t> of resources or costs needed to realize result</a:t>
                      </a:r>
                      <a:endParaRPr lang="en-US" sz="1400" dirty="0"/>
                    </a:p>
                  </a:txBody>
                  <a:tcPr/>
                </a:tc>
                <a:extLst>
                  <a:ext uri="{0D108BD9-81ED-4DB2-BD59-A6C34878D82A}">
                    <a16:rowId xmlns:a16="http://schemas.microsoft.com/office/drawing/2014/main" val="10003"/>
                  </a:ext>
                </a:extLst>
              </a:tr>
              <a:tr h="370840">
                <a:tc>
                  <a:txBody>
                    <a:bodyPr/>
                    <a:lstStyle/>
                    <a:p>
                      <a:r>
                        <a:rPr lang="sr-Latn-BA" sz="1400" dirty="0" smtClean="0"/>
                        <a:t>Results</a:t>
                      </a:r>
                      <a:endParaRPr lang="en-US" sz="1400" dirty="0"/>
                    </a:p>
                  </a:txBody>
                  <a:tcPr/>
                </a:tc>
                <a:tc>
                  <a:txBody>
                    <a:bodyPr/>
                    <a:lstStyle/>
                    <a:p>
                      <a:r>
                        <a:rPr lang="sr-Latn-BA" sz="1400" dirty="0" smtClean="0"/>
                        <a:t>Measure subject or service which produces as work result</a:t>
                      </a:r>
                      <a:endParaRPr lang="en-US" sz="1400" dirty="0"/>
                    </a:p>
                  </a:txBody>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68443809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749300"/>
          </a:xfrm>
        </p:spPr>
        <p:txBody>
          <a:bodyPr>
            <a:normAutofit/>
          </a:bodyPr>
          <a:lstStyle/>
          <a:p>
            <a:pPr marL="457200" indent="-457200"/>
            <a:r>
              <a:rPr lang="sr-Latn-BA" sz="2400" b="1" dirty="0" smtClean="0">
                <a:solidFill>
                  <a:schemeClr val="tx2">
                    <a:lumMod val="75000"/>
                  </a:schemeClr>
                </a:solidFill>
                <a:latin typeface="Book Antiqua" pitchFamily="18" charset="0"/>
              </a:rPr>
              <a:t>8. Indicators </a:t>
            </a:r>
            <a:r>
              <a:rPr lang="sr-Latn-BA" sz="2400" b="1" dirty="0">
                <a:solidFill>
                  <a:schemeClr val="tx2">
                    <a:lumMod val="75000"/>
                  </a:schemeClr>
                </a:solidFill>
                <a:latin typeface="Book Antiqua" pitchFamily="18" charset="0"/>
              </a:rPr>
              <a:t>for monitoring and evaluation</a:t>
            </a:r>
          </a:p>
        </p:txBody>
      </p:sp>
      <p:cxnSp>
        <p:nvCxnSpPr>
          <p:cNvPr id="7" name="Straight Connector 6"/>
          <p:cNvCxnSpPr/>
          <p:nvPr/>
        </p:nvCxnSpPr>
        <p:spPr>
          <a:xfrm>
            <a:off x="0" y="723900"/>
            <a:ext cx="9144000" cy="0"/>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idx="1"/>
          </p:nvPr>
        </p:nvSpPr>
        <p:spPr/>
        <p:txBody>
          <a:bodyPr>
            <a:normAutofit/>
          </a:bodyPr>
          <a:lstStyle/>
          <a:p>
            <a:r>
              <a:rPr lang="sr-Latn-BA" sz="2400" dirty="0" smtClean="0">
                <a:solidFill>
                  <a:schemeClr val="tx2">
                    <a:lumMod val="75000"/>
                  </a:schemeClr>
                </a:solidFill>
                <a:latin typeface="Book Antiqua" pitchFamily="18" charset="0"/>
              </a:rPr>
              <a:t>For monitoring of indicators related for strategic goals it should be have the clear picture of beginning situation expressed through referent values of indicators and make real description of desirable situation in the future.</a:t>
            </a:r>
          </a:p>
          <a:p>
            <a:r>
              <a:rPr lang="sr-Latn-BA" sz="2400" dirty="0" smtClean="0">
                <a:solidFill>
                  <a:schemeClr val="tx2">
                    <a:lumMod val="75000"/>
                  </a:schemeClr>
                </a:solidFill>
                <a:latin typeface="Book Antiqua" pitchFamily="18" charset="0"/>
              </a:rPr>
              <a:t>Starting values to targets?!</a:t>
            </a:r>
            <a:endParaRPr lang="en-US" sz="2400" dirty="0">
              <a:solidFill>
                <a:schemeClr val="tx2">
                  <a:lumMod val="75000"/>
                </a:schemeClr>
              </a:solidFill>
              <a:latin typeface="Book Antiqua" pitchFamily="18" charset="0"/>
            </a:endParaRPr>
          </a:p>
        </p:txBody>
      </p:sp>
    </p:spTree>
    <p:extLst>
      <p:ext uri="{BB962C8B-B14F-4D97-AF65-F5344CB8AC3E}">
        <p14:creationId xmlns:p14="http://schemas.microsoft.com/office/powerpoint/2010/main" val="4299387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749300"/>
          </a:xfrm>
        </p:spPr>
        <p:txBody>
          <a:bodyPr>
            <a:normAutofit/>
          </a:bodyPr>
          <a:lstStyle/>
          <a:p>
            <a:r>
              <a:rPr lang="sr-Latn-BA" sz="2400" b="1" dirty="0" smtClean="0">
                <a:solidFill>
                  <a:schemeClr val="tx2">
                    <a:lumMod val="75000"/>
                  </a:schemeClr>
                </a:solidFill>
                <a:latin typeface="Book Antiqua" pitchFamily="18" charset="0"/>
              </a:rPr>
              <a:t>9. Defining </a:t>
            </a:r>
            <a:r>
              <a:rPr lang="sr-Latn-BA" sz="2400" b="1" dirty="0">
                <a:solidFill>
                  <a:schemeClr val="tx2">
                    <a:lumMod val="75000"/>
                  </a:schemeClr>
                </a:solidFill>
                <a:latin typeface="Book Antiqua" pitchFamily="18" charset="0"/>
              </a:rPr>
              <a:t>criteria for positioning of priority </a:t>
            </a:r>
            <a:r>
              <a:rPr lang="sr-Latn-BA" sz="2400" b="1" dirty="0" smtClean="0">
                <a:solidFill>
                  <a:schemeClr val="tx2">
                    <a:lumMod val="75000"/>
                  </a:schemeClr>
                </a:solidFill>
                <a:latin typeface="Book Antiqua" pitchFamily="18" charset="0"/>
              </a:rPr>
              <a:t>activities</a:t>
            </a:r>
            <a:endParaRPr lang="bs-Latn-BA" sz="2400" b="1" dirty="0">
              <a:solidFill>
                <a:srgbClr val="002060"/>
              </a:solidFill>
              <a:latin typeface="Book Antiqua" panose="02040602050305030304" pitchFamily="18" charset="0"/>
            </a:endParaRPr>
          </a:p>
        </p:txBody>
      </p:sp>
      <p:cxnSp>
        <p:nvCxnSpPr>
          <p:cNvPr id="7" name="Straight Connector 6"/>
          <p:cNvCxnSpPr/>
          <p:nvPr/>
        </p:nvCxnSpPr>
        <p:spPr>
          <a:xfrm>
            <a:off x="0" y="723900"/>
            <a:ext cx="9144000" cy="0"/>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idx="1"/>
          </p:nvPr>
        </p:nvSpPr>
        <p:spPr/>
        <p:txBody>
          <a:bodyPr>
            <a:normAutofit/>
          </a:bodyPr>
          <a:lstStyle/>
          <a:p>
            <a:r>
              <a:rPr lang="sr-Latn-BA" sz="2400" dirty="0" smtClean="0">
                <a:solidFill>
                  <a:schemeClr val="tx2">
                    <a:lumMod val="75000"/>
                  </a:schemeClr>
                </a:solidFill>
                <a:latin typeface="Book Antiqua" pitchFamily="18" charset="0"/>
              </a:rPr>
              <a:t>Strategic programs consist of more activities which make contribution to realization of strategic goals.</a:t>
            </a:r>
          </a:p>
          <a:p>
            <a:r>
              <a:rPr lang="sr-Latn-BA" sz="2400" dirty="0" smtClean="0">
                <a:solidFill>
                  <a:schemeClr val="tx2">
                    <a:lumMod val="75000"/>
                  </a:schemeClr>
                </a:solidFill>
                <a:latin typeface="Book Antiqua" pitchFamily="18" charset="0"/>
              </a:rPr>
              <a:t>Strategic plan has to have tool for making decisions which of activities has important role for realization of goals. </a:t>
            </a:r>
          </a:p>
          <a:p>
            <a:r>
              <a:rPr lang="sr-Latn-BA" sz="2400" dirty="0" smtClean="0">
                <a:solidFill>
                  <a:schemeClr val="tx2">
                    <a:lumMod val="75000"/>
                  </a:schemeClr>
                </a:solidFill>
                <a:latin typeface="Book Antiqua" pitchFamily="18" charset="0"/>
              </a:rPr>
              <a:t>That mechanism will help to us in the process of realization of strategic plan in different scenarios of availabilitiy of financial resources. </a:t>
            </a:r>
          </a:p>
          <a:p>
            <a:r>
              <a:rPr lang="sr-Latn-BA" sz="2400" dirty="0" smtClean="0">
                <a:solidFill>
                  <a:schemeClr val="tx2">
                    <a:lumMod val="75000"/>
                  </a:schemeClr>
                </a:solidFill>
                <a:latin typeface="Book Antiqua" pitchFamily="18" charset="0"/>
              </a:rPr>
              <a:t>There are no unique criteria for ranking of activities, everything depends of institution and sector. </a:t>
            </a:r>
            <a:endParaRPr lang="en-US" sz="2400" dirty="0">
              <a:solidFill>
                <a:schemeClr val="tx2">
                  <a:lumMod val="75000"/>
                </a:schemeClr>
              </a:solidFill>
              <a:latin typeface="Book Antiqua" pitchFamily="18" charset="0"/>
            </a:endParaRPr>
          </a:p>
        </p:txBody>
      </p:sp>
    </p:spTree>
    <p:extLst>
      <p:ext uri="{BB962C8B-B14F-4D97-AF65-F5344CB8AC3E}">
        <p14:creationId xmlns:p14="http://schemas.microsoft.com/office/powerpoint/2010/main" val="402441311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749300"/>
          </a:xfrm>
        </p:spPr>
        <p:txBody>
          <a:bodyPr>
            <a:normAutofit/>
          </a:bodyPr>
          <a:lstStyle/>
          <a:p>
            <a:r>
              <a:rPr lang="sr-Latn-BA" sz="2400" b="1" dirty="0" smtClean="0">
                <a:solidFill>
                  <a:schemeClr val="tx2">
                    <a:lumMod val="75000"/>
                  </a:schemeClr>
                </a:solidFill>
                <a:latin typeface="Book Antiqua" pitchFamily="18" charset="0"/>
              </a:rPr>
              <a:t>9. Defining </a:t>
            </a:r>
            <a:r>
              <a:rPr lang="sr-Latn-BA" sz="2400" b="1" dirty="0">
                <a:solidFill>
                  <a:schemeClr val="tx2">
                    <a:lumMod val="75000"/>
                  </a:schemeClr>
                </a:solidFill>
                <a:latin typeface="Book Antiqua" pitchFamily="18" charset="0"/>
              </a:rPr>
              <a:t>criteria for positioning of priority </a:t>
            </a:r>
            <a:r>
              <a:rPr lang="sr-Latn-BA" sz="2400" b="1" dirty="0" smtClean="0">
                <a:solidFill>
                  <a:schemeClr val="tx2">
                    <a:lumMod val="75000"/>
                  </a:schemeClr>
                </a:solidFill>
                <a:latin typeface="Book Antiqua" pitchFamily="18" charset="0"/>
              </a:rPr>
              <a:t>activities</a:t>
            </a:r>
            <a:endParaRPr lang="bs-Latn-BA" sz="2400" b="1" dirty="0">
              <a:solidFill>
                <a:srgbClr val="002060"/>
              </a:solidFill>
              <a:latin typeface="Book Antiqua" panose="02040602050305030304" pitchFamily="18" charset="0"/>
            </a:endParaRPr>
          </a:p>
        </p:txBody>
      </p:sp>
      <p:cxnSp>
        <p:nvCxnSpPr>
          <p:cNvPr id="7" name="Straight Connector 6"/>
          <p:cNvCxnSpPr/>
          <p:nvPr/>
        </p:nvCxnSpPr>
        <p:spPr>
          <a:xfrm>
            <a:off x="0" y="723900"/>
            <a:ext cx="9144000" cy="0"/>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idx="1"/>
          </p:nvPr>
        </p:nvSpPr>
        <p:spPr/>
        <p:txBody>
          <a:bodyPr>
            <a:normAutofit/>
          </a:bodyPr>
          <a:lstStyle/>
          <a:p>
            <a:r>
              <a:rPr lang="sr-Latn-BA" sz="2400" dirty="0" smtClean="0">
                <a:solidFill>
                  <a:schemeClr val="tx2">
                    <a:lumMod val="75000"/>
                  </a:schemeClr>
                </a:solidFill>
                <a:latin typeface="Book Antiqua" pitchFamily="18" charset="0"/>
              </a:rPr>
              <a:t>Possible criteria: existance of appropriate staff, existance of material resources, obligation of international agreements, law criteria, importance activity for the certain process, impact of other institutions on the process, etc.</a:t>
            </a:r>
          </a:p>
          <a:p>
            <a:r>
              <a:rPr lang="sr-Latn-BA" sz="2400" dirty="0" smtClean="0">
                <a:solidFill>
                  <a:schemeClr val="tx2">
                    <a:lumMod val="75000"/>
                  </a:schemeClr>
                </a:solidFill>
                <a:latin typeface="Book Antiqua" pitchFamily="18" charset="0"/>
              </a:rPr>
              <a:t>W</a:t>
            </a:r>
            <a:r>
              <a:rPr lang="en-US" sz="2400" dirty="0" err="1" smtClean="0">
                <a:solidFill>
                  <a:schemeClr val="tx2">
                    <a:lumMod val="75000"/>
                  </a:schemeClr>
                </a:solidFill>
                <a:latin typeface="Book Antiqua" pitchFamily="18" charset="0"/>
              </a:rPr>
              <a:t>eighting</a:t>
            </a:r>
            <a:r>
              <a:rPr lang="sr-Latn-BA" sz="2400" dirty="0" smtClean="0">
                <a:solidFill>
                  <a:schemeClr val="tx2">
                    <a:lumMod val="75000"/>
                  </a:schemeClr>
                </a:solidFill>
                <a:latin typeface="Book Antiqua" pitchFamily="18" charset="0"/>
              </a:rPr>
              <a:t> is process of determining of relativ importance of criteria. Weighting has range 1-99 %. Sum of all weights for all criteria has to be 100 %.</a:t>
            </a:r>
          </a:p>
          <a:p>
            <a:pPr marL="0" indent="0">
              <a:buNone/>
            </a:pPr>
            <a:endParaRPr lang="en-US" sz="2400" dirty="0">
              <a:solidFill>
                <a:schemeClr val="tx2">
                  <a:lumMod val="75000"/>
                </a:schemeClr>
              </a:solidFill>
              <a:latin typeface="Book Antiqua" pitchFamily="18" charset="0"/>
            </a:endParaRPr>
          </a:p>
        </p:txBody>
      </p:sp>
    </p:spTree>
    <p:extLst>
      <p:ext uri="{BB962C8B-B14F-4D97-AF65-F5344CB8AC3E}">
        <p14:creationId xmlns:p14="http://schemas.microsoft.com/office/powerpoint/2010/main" val="187526166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749300"/>
          </a:xfrm>
        </p:spPr>
        <p:txBody>
          <a:bodyPr>
            <a:normAutofit/>
          </a:bodyPr>
          <a:lstStyle/>
          <a:p>
            <a:r>
              <a:rPr lang="bs-Latn-BA" sz="2400" dirty="0" smtClean="0">
                <a:solidFill>
                  <a:schemeClr val="accent6">
                    <a:lumMod val="50000"/>
                  </a:schemeClr>
                </a:solidFill>
                <a:latin typeface="Book Antiqua" panose="02040602050305030304" pitchFamily="18" charset="0"/>
              </a:rPr>
              <a:t>The most important barriers to strategy execution</a:t>
            </a:r>
            <a:endParaRPr lang="bs-Latn-BA" sz="2400" dirty="0">
              <a:solidFill>
                <a:schemeClr val="accent6">
                  <a:lumMod val="50000"/>
                </a:schemeClr>
              </a:solidFill>
              <a:latin typeface="Book Antiqua" panose="02040602050305030304" pitchFamily="18" charset="0"/>
            </a:endParaRPr>
          </a:p>
        </p:txBody>
      </p:sp>
      <p:cxnSp>
        <p:nvCxnSpPr>
          <p:cNvPr id="7" name="Straight Connector 6"/>
          <p:cNvCxnSpPr/>
          <p:nvPr/>
        </p:nvCxnSpPr>
        <p:spPr>
          <a:xfrm>
            <a:off x="0" y="723900"/>
            <a:ext cx="9144000" cy="0"/>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8" name="Content Placeholder 7"/>
          <p:cNvSpPr>
            <a:spLocks noGrp="1"/>
          </p:cNvSpPr>
          <p:nvPr>
            <p:ph idx="1"/>
          </p:nvPr>
        </p:nvSpPr>
        <p:spPr/>
        <p:txBody>
          <a:bodyPr/>
          <a:lstStyle/>
          <a:p>
            <a:endParaRPr lang="sr-Latn-BA" dirty="0" smtClean="0"/>
          </a:p>
          <a:p>
            <a:endParaRPr lang="sr-Latn-BA" dirty="0"/>
          </a:p>
          <a:p>
            <a:endParaRPr lang="sr-Latn-BA" dirty="0" smtClean="0"/>
          </a:p>
          <a:p>
            <a:endParaRPr lang="sr-Latn-BA" dirty="0"/>
          </a:p>
          <a:p>
            <a:endParaRPr lang="sr-Latn-BA" dirty="0" smtClean="0"/>
          </a:p>
          <a:p>
            <a:endParaRPr lang="sr-Latn-BA" dirty="0"/>
          </a:p>
          <a:p>
            <a:endParaRPr lang="sr-Latn-BA" dirty="0" smtClean="0"/>
          </a:p>
          <a:p>
            <a:r>
              <a:rPr lang="sr-Latn-BA" sz="1200" dirty="0" smtClean="0"/>
              <a:t>Robert Kaplan, 2013</a:t>
            </a:r>
            <a:endParaRPr lang="en-US" sz="1200" dirty="0"/>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1477080"/>
            <a:ext cx="7957991" cy="4085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5597504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749300"/>
          </a:xfrm>
        </p:spPr>
        <p:txBody>
          <a:bodyPr>
            <a:normAutofit/>
          </a:bodyPr>
          <a:lstStyle/>
          <a:p>
            <a:r>
              <a:rPr lang="bs-Latn-BA" sz="2400" b="1" dirty="0" smtClean="0">
                <a:solidFill>
                  <a:srgbClr val="002060"/>
                </a:solidFill>
                <a:latin typeface="Book Antiqua" panose="02040602050305030304" pitchFamily="18" charset="0"/>
              </a:rPr>
              <a:t>10. Action plan</a:t>
            </a:r>
            <a:endParaRPr lang="bs-Latn-BA" sz="2400" b="1" dirty="0">
              <a:solidFill>
                <a:srgbClr val="002060"/>
              </a:solidFill>
              <a:latin typeface="Book Antiqua" panose="02040602050305030304" pitchFamily="18" charset="0"/>
            </a:endParaRPr>
          </a:p>
        </p:txBody>
      </p:sp>
      <p:cxnSp>
        <p:nvCxnSpPr>
          <p:cNvPr id="7" name="Straight Connector 6"/>
          <p:cNvCxnSpPr/>
          <p:nvPr/>
        </p:nvCxnSpPr>
        <p:spPr>
          <a:xfrm>
            <a:off x="0" y="723900"/>
            <a:ext cx="9144000" cy="0"/>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idx="1"/>
          </p:nvPr>
        </p:nvSpPr>
        <p:spPr/>
        <p:txBody>
          <a:bodyPr>
            <a:normAutofit/>
          </a:bodyPr>
          <a:lstStyle/>
          <a:p>
            <a:r>
              <a:rPr lang="sr-Latn-BA" sz="2400" dirty="0" smtClean="0">
                <a:solidFill>
                  <a:schemeClr val="tx2">
                    <a:lumMod val="75000"/>
                  </a:schemeClr>
                </a:solidFill>
                <a:latin typeface="Book Antiqua" pitchFamily="18" charset="0"/>
              </a:rPr>
              <a:t>Action plan encompasses all previous steps in the table which have all important information needed for presentations and monitorins of plan execution.</a:t>
            </a:r>
          </a:p>
          <a:p>
            <a:r>
              <a:rPr lang="sr-Latn-BA" sz="2400" dirty="0" smtClean="0">
                <a:solidFill>
                  <a:schemeClr val="tx2">
                    <a:lumMod val="75000"/>
                  </a:schemeClr>
                </a:solidFill>
                <a:latin typeface="Book Antiqua" pitchFamily="18" charset="0"/>
              </a:rPr>
              <a:t>For all strategic goals action plan has to be created.</a:t>
            </a:r>
          </a:p>
          <a:p>
            <a:endParaRPr lang="sr-Latn-BA" sz="2400" dirty="0" smtClean="0">
              <a:solidFill>
                <a:schemeClr val="tx2">
                  <a:lumMod val="75000"/>
                </a:schemeClr>
              </a:solidFill>
              <a:latin typeface="Book Antiqua" pitchFamily="18" charset="0"/>
            </a:endParaRPr>
          </a:p>
          <a:p>
            <a:pPr marL="0" indent="0">
              <a:buNone/>
            </a:pPr>
            <a:endParaRPr lang="sr-Latn-BA" sz="2400" dirty="0">
              <a:solidFill>
                <a:schemeClr val="tx2">
                  <a:lumMod val="75000"/>
                </a:schemeClr>
              </a:solidFill>
              <a:latin typeface="Book Antiqua" pitchFamily="18" charset="0"/>
            </a:endParaRPr>
          </a:p>
          <a:p>
            <a:pPr marL="0" indent="0">
              <a:buNone/>
            </a:pPr>
            <a:endParaRPr lang="en-US" sz="2400" dirty="0">
              <a:solidFill>
                <a:schemeClr val="tx2">
                  <a:lumMod val="75000"/>
                </a:schemeClr>
              </a:solidFill>
              <a:latin typeface="Book Antiqua" pitchFamily="18" charset="0"/>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338" y="3343275"/>
            <a:ext cx="9077325" cy="2447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8464977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749300"/>
          </a:xfrm>
        </p:spPr>
        <p:txBody>
          <a:bodyPr>
            <a:normAutofit/>
          </a:bodyPr>
          <a:lstStyle/>
          <a:p>
            <a:r>
              <a:rPr lang="bs-Latn-BA" sz="2400" b="1" dirty="0" smtClean="0">
                <a:solidFill>
                  <a:srgbClr val="002060"/>
                </a:solidFill>
                <a:latin typeface="Book Antiqua" panose="02040602050305030304" pitchFamily="18" charset="0"/>
              </a:rPr>
              <a:t>10. Action plan_example</a:t>
            </a:r>
            <a:endParaRPr lang="bs-Latn-BA" sz="2400" b="1" dirty="0">
              <a:solidFill>
                <a:srgbClr val="002060"/>
              </a:solidFill>
              <a:latin typeface="Book Antiqua" panose="02040602050305030304" pitchFamily="18" charset="0"/>
            </a:endParaRPr>
          </a:p>
        </p:txBody>
      </p:sp>
      <p:cxnSp>
        <p:nvCxnSpPr>
          <p:cNvPr id="7" name="Straight Connector 6"/>
          <p:cNvCxnSpPr/>
          <p:nvPr/>
        </p:nvCxnSpPr>
        <p:spPr>
          <a:xfrm>
            <a:off x="0" y="723900"/>
            <a:ext cx="9144000" cy="0"/>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idx="1"/>
          </p:nvPr>
        </p:nvSpPr>
        <p:spPr/>
        <p:txBody>
          <a:bodyPr>
            <a:normAutofit/>
          </a:bodyPr>
          <a:lstStyle/>
          <a:p>
            <a:endParaRPr lang="sr-Latn-BA" sz="2400" dirty="0" smtClean="0">
              <a:solidFill>
                <a:schemeClr val="tx2">
                  <a:lumMod val="75000"/>
                </a:schemeClr>
              </a:solidFill>
              <a:latin typeface="Book Antiqua" pitchFamily="18" charset="0"/>
            </a:endParaRPr>
          </a:p>
          <a:p>
            <a:pPr marL="0" indent="0">
              <a:buNone/>
            </a:pPr>
            <a:endParaRPr lang="sr-Latn-BA" sz="2400" dirty="0">
              <a:solidFill>
                <a:schemeClr val="tx2">
                  <a:lumMod val="75000"/>
                </a:schemeClr>
              </a:solidFill>
              <a:latin typeface="Book Antiqua" pitchFamily="18" charset="0"/>
            </a:endParaRPr>
          </a:p>
          <a:p>
            <a:pPr marL="0" indent="0">
              <a:buNone/>
            </a:pPr>
            <a:endParaRPr lang="en-US" sz="2400" dirty="0">
              <a:solidFill>
                <a:schemeClr val="tx2">
                  <a:lumMod val="75000"/>
                </a:schemeClr>
              </a:solidFill>
              <a:latin typeface="Book Antiqua" pitchFamily="18" charset="0"/>
            </a:endParaRP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2944" y="1625912"/>
            <a:ext cx="7745256" cy="4165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706808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749300"/>
          </a:xfrm>
        </p:spPr>
        <p:txBody>
          <a:bodyPr>
            <a:normAutofit/>
          </a:bodyPr>
          <a:lstStyle/>
          <a:p>
            <a:r>
              <a:rPr lang="bs-Latn-BA" sz="2400" b="1" dirty="0" smtClean="0">
                <a:solidFill>
                  <a:srgbClr val="002060"/>
                </a:solidFill>
                <a:latin typeface="Book Antiqua" panose="02040602050305030304" pitchFamily="18" charset="0"/>
              </a:rPr>
              <a:t>10. Action plan_example</a:t>
            </a:r>
            <a:endParaRPr lang="bs-Latn-BA" sz="2400" b="1" dirty="0">
              <a:solidFill>
                <a:srgbClr val="002060"/>
              </a:solidFill>
              <a:latin typeface="Book Antiqua" panose="02040602050305030304" pitchFamily="18" charset="0"/>
            </a:endParaRPr>
          </a:p>
        </p:txBody>
      </p:sp>
      <p:cxnSp>
        <p:nvCxnSpPr>
          <p:cNvPr id="7" name="Straight Connector 6"/>
          <p:cNvCxnSpPr/>
          <p:nvPr/>
        </p:nvCxnSpPr>
        <p:spPr>
          <a:xfrm>
            <a:off x="0" y="723900"/>
            <a:ext cx="9144000" cy="0"/>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idx="1"/>
          </p:nvPr>
        </p:nvSpPr>
        <p:spPr/>
        <p:txBody>
          <a:bodyPr>
            <a:normAutofit/>
          </a:bodyPr>
          <a:lstStyle/>
          <a:p>
            <a:endParaRPr lang="sr-Latn-BA" sz="2400" dirty="0" smtClean="0">
              <a:solidFill>
                <a:schemeClr val="tx2">
                  <a:lumMod val="75000"/>
                </a:schemeClr>
              </a:solidFill>
              <a:latin typeface="Book Antiqua" pitchFamily="18" charset="0"/>
            </a:endParaRPr>
          </a:p>
          <a:p>
            <a:pPr marL="0" indent="0">
              <a:buNone/>
            </a:pPr>
            <a:endParaRPr lang="sr-Latn-BA" sz="2400" dirty="0">
              <a:solidFill>
                <a:schemeClr val="tx2">
                  <a:lumMod val="75000"/>
                </a:schemeClr>
              </a:solidFill>
              <a:latin typeface="Book Antiqua" pitchFamily="18" charset="0"/>
            </a:endParaRPr>
          </a:p>
          <a:p>
            <a:pPr marL="0" indent="0">
              <a:buNone/>
            </a:pPr>
            <a:endParaRPr lang="en-US" sz="2400" dirty="0">
              <a:solidFill>
                <a:schemeClr val="tx2">
                  <a:lumMod val="75000"/>
                </a:schemeClr>
              </a:solidFill>
              <a:latin typeface="Book Antiqua" pitchFamily="18" charset="0"/>
            </a:endParaRPr>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1757363"/>
            <a:ext cx="7392814" cy="395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1204815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749300"/>
          </a:xfrm>
        </p:spPr>
        <p:txBody>
          <a:bodyPr>
            <a:normAutofit/>
          </a:bodyPr>
          <a:lstStyle/>
          <a:p>
            <a:r>
              <a:rPr lang="bs-Latn-BA" sz="2400" b="1" dirty="0" smtClean="0">
                <a:solidFill>
                  <a:srgbClr val="002060"/>
                </a:solidFill>
                <a:latin typeface="Book Antiqua" panose="02040602050305030304" pitchFamily="18" charset="0"/>
              </a:rPr>
              <a:t>New modern approaches to strategic planning</a:t>
            </a:r>
            <a:endParaRPr lang="bs-Latn-BA" sz="2400" b="1" dirty="0">
              <a:solidFill>
                <a:srgbClr val="002060"/>
              </a:solidFill>
              <a:latin typeface="Book Antiqua" panose="02040602050305030304" pitchFamily="18" charset="0"/>
            </a:endParaRPr>
          </a:p>
        </p:txBody>
      </p:sp>
      <p:cxnSp>
        <p:nvCxnSpPr>
          <p:cNvPr id="7" name="Straight Connector 6"/>
          <p:cNvCxnSpPr/>
          <p:nvPr/>
        </p:nvCxnSpPr>
        <p:spPr>
          <a:xfrm>
            <a:off x="0" y="723900"/>
            <a:ext cx="9144000" cy="0"/>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idx="1"/>
          </p:nvPr>
        </p:nvSpPr>
        <p:spPr/>
        <p:txBody>
          <a:bodyPr>
            <a:normAutofit/>
          </a:bodyPr>
          <a:lstStyle/>
          <a:p>
            <a:pPr marL="0" indent="0">
              <a:buNone/>
            </a:pPr>
            <a:endParaRPr lang="en-US" sz="2400" dirty="0">
              <a:solidFill>
                <a:schemeClr val="tx2">
                  <a:lumMod val="75000"/>
                </a:schemeClr>
              </a:solidFill>
              <a:latin typeface="Book Antiqua" pitchFamily="18" charset="0"/>
            </a:endParaRPr>
          </a:p>
        </p:txBody>
      </p:sp>
      <p:pic>
        <p:nvPicPr>
          <p:cNvPr id="4134" name="Picture 38"/>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81930" y="1524000"/>
            <a:ext cx="7019070" cy="480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7471552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749300"/>
          </a:xfrm>
        </p:spPr>
        <p:txBody>
          <a:bodyPr>
            <a:normAutofit/>
          </a:bodyPr>
          <a:lstStyle/>
          <a:p>
            <a:r>
              <a:rPr lang="bs-Latn-BA" sz="2400" b="1" dirty="0" smtClean="0">
                <a:solidFill>
                  <a:srgbClr val="002060"/>
                </a:solidFill>
                <a:latin typeface="Book Antiqua" panose="02040602050305030304" pitchFamily="18" charset="0"/>
              </a:rPr>
              <a:t>New modern approaches to strategic planning</a:t>
            </a:r>
            <a:endParaRPr lang="bs-Latn-BA" sz="2400" b="1" dirty="0">
              <a:solidFill>
                <a:srgbClr val="002060"/>
              </a:solidFill>
              <a:latin typeface="Book Antiqua" panose="02040602050305030304" pitchFamily="18" charset="0"/>
            </a:endParaRPr>
          </a:p>
        </p:txBody>
      </p:sp>
      <p:cxnSp>
        <p:nvCxnSpPr>
          <p:cNvPr id="7" name="Straight Connector 6"/>
          <p:cNvCxnSpPr/>
          <p:nvPr/>
        </p:nvCxnSpPr>
        <p:spPr>
          <a:xfrm>
            <a:off x="0" y="723900"/>
            <a:ext cx="9144000" cy="0"/>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idx="1"/>
          </p:nvPr>
        </p:nvSpPr>
        <p:spPr/>
        <p:txBody>
          <a:bodyPr>
            <a:normAutofit/>
          </a:bodyPr>
          <a:lstStyle/>
          <a:p>
            <a:pPr marL="0" indent="0">
              <a:buNone/>
            </a:pPr>
            <a:endParaRPr lang="en-US" sz="2400" dirty="0">
              <a:solidFill>
                <a:schemeClr val="tx2">
                  <a:lumMod val="75000"/>
                </a:schemeClr>
              </a:solidFill>
              <a:latin typeface="Book Antiqua" pitchFamily="18" charset="0"/>
            </a:endParaRP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4600" y="1752600"/>
            <a:ext cx="4168775" cy="41978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1646065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74700"/>
            <a:ext cx="8229600" cy="749300"/>
          </a:xfrm>
        </p:spPr>
        <p:txBody>
          <a:bodyPr>
            <a:normAutofit/>
          </a:bodyPr>
          <a:lstStyle/>
          <a:p>
            <a:endParaRPr lang="bs-Latn-BA" sz="2400" dirty="0">
              <a:solidFill>
                <a:srgbClr val="002060"/>
              </a:solidFill>
              <a:latin typeface="Book Antiqua" panose="02040602050305030304" pitchFamily="18" charset="0"/>
            </a:endParaRPr>
          </a:p>
        </p:txBody>
      </p:sp>
      <p:cxnSp>
        <p:nvCxnSpPr>
          <p:cNvPr id="7" name="Straight Connector 6"/>
          <p:cNvCxnSpPr/>
          <p:nvPr/>
        </p:nvCxnSpPr>
        <p:spPr>
          <a:xfrm>
            <a:off x="0" y="723900"/>
            <a:ext cx="9144000" cy="0"/>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pic>
        <p:nvPicPr>
          <p:cNvPr id="1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800100"/>
            <a:ext cx="9143999" cy="5402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2139207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749300"/>
          </a:xfrm>
        </p:spPr>
        <p:txBody>
          <a:bodyPr>
            <a:normAutofit/>
          </a:bodyPr>
          <a:lstStyle/>
          <a:p>
            <a:r>
              <a:rPr lang="bs-Latn-BA" sz="2400" b="1" dirty="0" smtClean="0">
                <a:solidFill>
                  <a:srgbClr val="002060"/>
                </a:solidFill>
                <a:latin typeface="Book Antiqua" panose="02040602050305030304" pitchFamily="18" charset="0"/>
              </a:rPr>
              <a:t>New modern approaches to strategic planning - execution</a:t>
            </a:r>
            <a:endParaRPr lang="bs-Latn-BA" sz="2400" b="1" dirty="0">
              <a:solidFill>
                <a:srgbClr val="002060"/>
              </a:solidFill>
              <a:latin typeface="Book Antiqua" panose="02040602050305030304" pitchFamily="18" charset="0"/>
            </a:endParaRPr>
          </a:p>
        </p:txBody>
      </p:sp>
      <p:cxnSp>
        <p:nvCxnSpPr>
          <p:cNvPr id="7" name="Straight Connector 6"/>
          <p:cNvCxnSpPr/>
          <p:nvPr/>
        </p:nvCxnSpPr>
        <p:spPr>
          <a:xfrm>
            <a:off x="0" y="723900"/>
            <a:ext cx="9144000" cy="0"/>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idx="1"/>
          </p:nvPr>
        </p:nvSpPr>
        <p:spPr/>
        <p:txBody>
          <a:bodyPr>
            <a:normAutofit/>
          </a:bodyPr>
          <a:lstStyle/>
          <a:p>
            <a:pPr marL="0" indent="0">
              <a:buNone/>
            </a:pPr>
            <a:endParaRPr lang="en-US" sz="2400" dirty="0">
              <a:solidFill>
                <a:schemeClr val="tx2">
                  <a:lumMod val="75000"/>
                </a:schemeClr>
              </a:solidFill>
              <a:latin typeface="Book Antiqua" pitchFamily="18" charset="0"/>
            </a:endParaRP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1509713"/>
            <a:ext cx="7389247" cy="4682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9580066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Straight Connector 6"/>
          <p:cNvCxnSpPr/>
          <p:nvPr/>
        </p:nvCxnSpPr>
        <p:spPr>
          <a:xfrm>
            <a:off x="0" y="723900"/>
            <a:ext cx="9144000" cy="0"/>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8" name="Content Placeholder 7"/>
          <p:cNvSpPr>
            <a:spLocks noGrp="1"/>
          </p:cNvSpPr>
          <p:nvPr>
            <p:ph idx="1"/>
          </p:nvPr>
        </p:nvSpPr>
        <p:spPr>
          <a:xfrm>
            <a:off x="457200" y="1600200"/>
            <a:ext cx="8229600" cy="4949825"/>
          </a:xfrm>
        </p:spPr>
        <p:txBody>
          <a:bodyPr>
            <a:normAutofit lnSpcReduction="10000"/>
          </a:bodyPr>
          <a:lstStyle/>
          <a:p>
            <a:endParaRPr lang="sr-Latn-BA" dirty="0" smtClean="0"/>
          </a:p>
          <a:p>
            <a:endParaRPr lang="sr-Latn-BA" dirty="0"/>
          </a:p>
          <a:p>
            <a:endParaRPr lang="sr-Latn-BA" dirty="0" smtClean="0"/>
          </a:p>
          <a:p>
            <a:endParaRPr lang="sr-Latn-BA" dirty="0"/>
          </a:p>
          <a:p>
            <a:endParaRPr lang="sr-Latn-BA" dirty="0" smtClean="0"/>
          </a:p>
          <a:p>
            <a:endParaRPr lang="sr-Latn-BA" dirty="0"/>
          </a:p>
          <a:p>
            <a:endParaRPr lang="sr-Latn-BA" dirty="0" smtClean="0"/>
          </a:p>
          <a:p>
            <a:endParaRPr lang="sr-Latn-BA" sz="1200" dirty="0" smtClean="0"/>
          </a:p>
          <a:p>
            <a:endParaRPr lang="sr-Latn-BA" sz="1200" dirty="0"/>
          </a:p>
          <a:p>
            <a:endParaRPr lang="sr-Latn-BA" sz="1200" dirty="0" smtClean="0"/>
          </a:p>
          <a:p>
            <a:endParaRPr lang="sr-Latn-BA" sz="1200" dirty="0"/>
          </a:p>
          <a:p>
            <a:r>
              <a:rPr lang="sr-Latn-BA" sz="1200" dirty="0" smtClean="0"/>
              <a:t>Robert Kaplan, 2013</a:t>
            </a:r>
            <a:endParaRPr lang="en-US" sz="1200" dirty="0"/>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9223" y="800099"/>
            <a:ext cx="8287577" cy="52959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439338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749300"/>
          </a:xfrm>
        </p:spPr>
        <p:txBody>
          <a:bodyPr>
            <a:normAutofit/>
          </a:bodyPr>
          <a:lstStyle/>
          <a:p>
            <a:r>
              <a:rPr lang="bs-Latn-BA" sz="2400" dirty="0" smtClean="0">
                <a:solidFill>
                  <a:schemeClr val="accent6">
                    <a:lumMod val="50000"/>
                  </a:schemeClr>
                </a:solidFill>
                <a:latin typeface="Book Antiqua" panose="02040602050305030304" pitchFamily="18" charset="0"/>
              </a:rPr>
              <a:t>Phases of strategic management</a:t>
            </a:r>
            <a:endParaRPr lang="bs-Latn-BA" sz="2400" dirty="0">
              <a:solidFill>
                <a:schemeClr val="accent6">
                  <a:lumMod val="50000"/>
                </a:schemeClr>
              </a:solidFill>
              <a:latin typeface="Book Antiqua" panose="02040602050305030304" pitchFamily="18" charset="0"/>
            </a:endParaRPr>
          </a:p>
        </p:txBody>
      </p:sp>
      <p:graphicFrame>
        <p:nvGraphicFramePr>
          <p:cNvPr id="39" name="Content Placeholder 38"/>
          <p:cNvGraphicFramePr>
            <a:graphicFrameLocks noGrp="1"/>
          </p:cNvGraphicFramePr>
          <p:nvPr>
            <p:ph idx="1"/>
            <p:extLst>
              <p:ext uri="{D42A27DB-BD31-4B8C-83A1-F6EECF244321}">
                <p14:modId xmlns:p14="http://schemas.microsoft.com/office/powerpoint/2010/main" val="2900187056"/>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7" name="Straight Connector 6"/>
          <p:cNvCxnSpPr/>
          <p:nvPr/>
        </p:nvCxnSpPr>
        <p:spPr>
          <a:xfrm>
            <a:off x="0" y="723900"/>
            <a:ext cx="9144000" cy="0"/>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42" name="Oval 41"/>
          <p:cNvSpPr/>
          <p:nvPr/>
        </p:nvSpPr>
        <p:spPr>
          <a:xfrm>
            <a:off x="2781300" y="1981200"/>
            <a:ext cx="1905000" cy="1828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r-Latn-BA" dirty="0" smtClean="0"/>
              <a:t>Strategic planning</a:t>
            </a:r>
            <a:endParaRPr lang="en-US" dirty="0"/>
          </a:p>
        </p:txBody>
      </p:sp>
      <p:sp>
        <p:nvSpPr>
          <p:cNvPr id="47" name="Oval 46"/>
          <p:cNvSpPr/>
          <p:nvPr/>
        </p:nvSpPr>
        <p:spPr>
          <a:xfrm>
            <a:off x="1219200" y="4031673"/>
            <a:ext cx="1905000" cy="1828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r-Latn-BA" dirty="0" smtClean="0"/>
              <a:t>Strategic </a:t>
            </a:r>
            <a:r>
              <a:rPr lang="sr-Latn-BA" sz="1400" dirty="0" smtClean="0"/>
              <a:t>implementation</a:t>
            </a:r>
            <a:endParaRPr lang="en-US" sz="1400" dirty="0"/>
          </a:p>
        </p:txBody>
      </p:sp>
      <p:sp>
        <p:nvSpPr>
          <p:cNvPr id="48" name="Oval 47"/>
          <p:cNvSpPr/>
          <p:nvPr/>
        </p:nvSpPr>
        <p:spPr>
          <a:xfrm>
            <a:off x="4572000" y="3754582"/>
            <a:ext cx="1905000" cy="1828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r-Latn-BA" dirty="0" smtClean="0"/>
              <a:t>Strategic control</a:t>
            </a:r>
            <a:endParaRPr lang="en-US" dirty="0"/>
          </a:p>
        </p:txBody>
      </p:sp>
      <p:cxnSp>
        <p:nvCxnSpPr>
          <p:cNvPr id="41" name="Straight Connector 40"/>
          <p:cNvCxnSpPr/>
          <p:nvPr/>
        </p:nvCxnSpPr>
        <p:spPr>
          <a:xfrm>
            <a:off x="457200" y="4191000"/>
            <a:ext cx="70866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p:nvPr/>
        </p:nvCxnSpPr>
        <p:spPr>
          <a:xfrm flipH="1">
            <a:off x="2781300" y="3754582"/>
            <a:ext cx="266700" cy="27709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p:nvPr/>
        </p:nvCxnSpPr>
        <p:spPr>
          <a:xfrm>
            <a:off x="3581400" y="5105400"/>
            <a:ext cx="5334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p:nvPr/>
        </p:nvCxnSpPr>
        <p:spPr>
          <a:xfrm flipH="1" flipV="1">
            <a:off x="4495800" y="3574473"/>
            <a:ext cx="304800" cy="31172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3" name="TextBox 52"/>
          <p:cNvSpPr txBox="1"/>
          <p:nvPr/>
        </p:nvSpPr>
        <p:spPr>
          <a:xfrm>
            <a:off x="5943600" y="2133600"/>
            <a:ext cx="2300053" cy="369332"/>
          </a:xfrm>
          <a:prstGeom prst="rect">
            <a:avLst/>
          </a:prstGeom>
          <a:noFill/>
        </p:spPr>
        <p:txBody>
          <a:bodyPr wrap="none" rtlCol="0">
            <a:spAutoFit/>
          </a:bodyPr>
          <a:lstStyle/>
          <a:p>
            <a:r>
              <a:rPr lang="sr-Latn-BA" dirty="0" smtClean="0"/>
              <a:t>Strategic management</a:t>
            </a:r>
            <a:endParaRPr lang="en-US" dirty="0"/>
          </a:p>
        </p:txBody>
      </p:sp>
      <p:sp>
        <p:nvSpPr>
          <p:cNvPr id="57" name="TextBox 56"/>
          <p:cNvSpPr txBox="1"/>
          <p:nvPr/>
        </p:nvSpPr>
        <p:spPr>
          <a:xfrm>
            <a:off x="6934200" y="4926190"/>
            <a:ext cx="1887440" cy="646331"/>
          </a:xfrm>
          <a:prstGeom prst="rect">
            <a:avLst/>
          </a:prstGeom>
          <a:noFill/>
        </p:spPr>
        <p:txBody>
          <a:bodyPr wrap="none" rtlCol="0">
            <a:spAutoFit/>
          </a:bodyPr>
          <a:lstStyle/>
          <a:p>
            <a:r>
              <a:rPr lang="sr-Latn-BA" dirty="0" smtClean="0"/>
              <a:t>Management of </a:t>
            </a:r>
          </a:p>
          <a:p>
            <a:r>
              <a:rPr lang="sr-Latn-BA" dirty="0" smtClean="0"/>
              <a:t>everyday business</a:t>
            </a:r>
            <a:endParaRPr lang="en-US" dirty="0"/>
          </a:p>
        </p:txBody>
      </p:sp>
      <p:sp>
        <p:nvSpPr>
          <p:cNvPr id="58" name="TextBox 57"/>
          <p:cNvSpPr txBox="1"/>
          <p:nvPr/>
        </p:nvSpPr>
        <p:spPr>
          <a:xfrm>
            <a:off x="481247" y="1764268"/>
            <a:ext cx="2332498" cy="369332"/>
          </a:xfrm>
          <a:prstGeom prst="rect">
            <a:avLst/>
          </a:prstGeom>
          <a:noFill/>
        </p:spPr>
        <p:txBody>
          <a:bodyPr wrap="none" rtlCol="0">
            <a:spAutoFit/>
          </a:bodyPr>
          <a:lstStyle/>
          <a:p>
            <a:r>
              <a:rPr lang="sr-Latn-BA" dirty="0" smtClean="0">
                <a:solidFill>
                  <a:schemeClr val="accent3">
                    <a:lumMod val="75000"/>
                  </a:schemeClr>
                </a:solidFill>
              </a:rPr>
              <a:t>Environmental analysis</a:t>
            </a:r>
            <a:endParaRPr lang="en-US" dirty="0">
              <a:solidFill>
                <a:schemeClr val="accent3">
                  <a:lumMod val="75000"/>
                </a:schemeClr>
              </a:solidFill>
            </a:endParaRPr>
          </a:p>
        </p:txBody>
      </p:sp>
      <p:sp>
        <p:nvSpPr>
          <p:cNvPr id="59" name="TextBox 58"/>
          <p:cNvSpPr txBox="1"/>
          <p:nvPr/>
        </p:nvSpPr>
        <p:spPr>
          <a:xfrm>
            <a:off x="457200" y="2286000"/>
            <a:ext cx="1834926" cy="646331"/>
          </a:xfrm>
          <a:prstGeom prst="rect">
            <a:avLst/>
          </a:prstGeom>
          <a:noFill/>
        </p:spPr>
        <p:txBody>
          <a:bodyPr wrap="none" rtlCol="0">
            <a:spAutoFit/>
          </a:bodyPr>
          <a:lstStyle/>
          <a:p>
            <a:r>
              <a:rPr lang="sr-Latn-BA" dirty="0" smtClean="0">
                <a:solidFill>
                  <a:schemeClr val="accent3">
                    <a:lumMod val="75000"/>
                  </a:schemeClr>
                </a:solidFill>
              </a:rPr>
              <a:t>Mission, vision, </a:t>
            </a:r>
          </a:p>
          <a:p>
            <a:r>
              <a:rPr lang="sr-Latn-BA" dirty="0" smtClean="0">
                <a:solidFill>
                  <a:schemeClr val="accent3">
                    <a:lumMod val="75000"/>
                  </a:schemeClr>
                </a:solidFill>
              </a:rPr>
              <a:t>values, objectives</a:t>
            </a:r>
            <a:endParaRPr lang="en-US" dirty="0">
              <a:solidFill>
                <a:schemeClr val="accent3">
                  <a:lumMod val="75000"/>
                </a:schemeClr>
              </a:solidFill>
            </a:endParaRPr>
          </a:p>
        </p:txBody>
      </p:sp>
      <p:sp>
        <p:nvSpPr>
          <p:cNvPr id="60" name="TextBox 59"/>
          <p:cNvSpPr txBox="1"/>
          <p:nvPr/>
        </p:nvSpPr>
        <p:spPr>
          <a:xfrm>
            <a:off x="326571" y="3205141"/>
            <a:ext cx="2288255" cy="369332"/>
          </a:xfrm>
          <a:prstGeom prst="rect">
            <a:avLst/>
          </a:prstGeom>
          <a:noFill/>
        </p:spPr>
        <p:txBody>
          <a:bodyPr wrap="none" rtlCol="0">
            <a:spAutoFit/>
          </a:bodyPr>
          <a:lstStyle/>
          <a:p>
            <a:r>
              <a:rPr lang="sr-Latn-BA" dirty="0" smtClean="0">
                <a:solidFill>
                  <a:schemeClr val="accent3">
                    <a:lumMod val="75000"/>
                  </a:schemeClr>
                </a:solidFill>
              </a:rPr>
              <a:t>Formulation strategies</a:t>
            </a:r>
            <a:endParaRPr lang="en-US" dirty="0">
              <a:solidFill>
                <a:schemeClr val="accent3">
                  <a:lumMod val="75000"/>
                </a:schemeClr>
              </a:solidFill>
            </a:endParaRPr>
          </a:p>
        </p:txBody>
      </p:sp>
    </p:spTree>
    <p:extLst>
      <p:ext uri="{BB962C8B-B14F-4D97-AF65-F5344CB8AC3E}">
        <p14:creationId xmlns:p14="http://schemas.microsoft.com/office/powerpoint/2010/main" val="51828752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749300"/>
          </a:xfrm>
        </p:spPr>
        <p:txBody>
          <a:bodyPr>
            <a:normAutofit/>
          </a:bodyPr>
          <a:lstStyle/>
          <a:p>
            <a:r>
              <a:rPr lang="bs-Latn-BA" sz="2400" dirty="0">
                <a:solidFill>
                  <a:schemeClr val="accent6">
                    <a:lumMod val="50000"/>
                  </a:schemeClr>
                </a:solidFill>
                <a:latin typeface="Book Antiqua" panose="02040602050305030304" pitchFamily="18" charset="0"/>
              </a:rPr>
              <a:t>Phases of strategic management</a:t>
            </a:r>
          </a:p>
        </p:txBody>
      </p:sp>
      <p:sp>
        <p:nvSpPr>
          <p:cNvPr id="3" name="Content Placeholder 2"/>
          <p:cNvSpPr>
            <a:spLocks noGrp="1"/>
          </p:cNvSpPr>
          <p:nvPr>
            <p:ph idx="1"/>
          </p:nvPr>
        </p:nvSpPr>
        <p:spPr/>
        <p:txBody>
          <a:bodyPr>
            <a:normAutofit/>
          </a:bodyPr>
          <a:lstStyle/>
          <a:p>
            <a:r>
              <a:rPr lang="bs-Latn-BA" sz="2400" dirty="0" smtClean="0">
                <a:solidFill>
                  <a:srgbClr val="002060"/>
                </a:solidFill>
                <a:latin typeface="Book Antiqua" panose="02040602050305030304" pitchFamily="18" charset="0"/>
              </a:rPr>
              <a:t>Strategic planning establishes longterm plans, clear direction and basis for next phase</a:t>
            </a:r>
          </a:p>
          <a:p>
            <a:r>
              <a:rPr lang="bs-Latn-BA" sz="2400" dirty="0" smtClean="0">
                <a:solidFill>
                  <a:srgbClr val="002060"/>
                </a:solidFill>
                <a:latin typeface="Book Antiqua" panose="02040602050305030304" pitchFamily="18" charset="0"/>
              </a:rPr>
              <a:t>Strategic implementation </a:t>
            </a:r>
          </a:p>
          <a:p>
            <a:r>
              <a:rPr lang="bs-Latn-BA" sz="2400" dirty="0" smtClean="0">
                <a:solidFill>
                  <a:srgbClr val="002060"/>
                </a:solidFill>
                <a:latin typeface="Book Antiqua" panose="02040602050305030304" pitchFamily="18" charset="0"/>
              </a:rPr>
              <a:t>Strategic control – double function (feedback about strategy realization and reality of strategic goals</a:t>
            </a:r>
          </a:p>
          <a:p>
            <a:r>
              <a:rPr lang="sr-Latn-BA" sz="2400" dirty="0" smtClean="0">
                <a:solidFill>
                  <a:srgbClr val="002060"/>
                </a:solidFill>
                <a:latin typeface="Book Antiqua" panose="02040602050305030304" pitchFamily="18" charset="0"/>
              </a:rPr>
              <a:t>T</a:t>
            </a:r>
            <a:r>
              <a:rPr lang="en-US" sz="2400" dirty="0" err="1" smtClean="0">
                <a:solidFill>
                  <a:srgbClr val="002060"/>
                </a:solidFill>
                <a:latin typeface="Book Antiqua" panose="02040602050305030304" pitchFamily="18" charset="0"/>
              </a:rPr>
              <a:t>hese</a:t>
            </a:r>
            <a:r>
              <a:rPr lang="en-US" sz="2400" dirty="0" smtClean="0">
                <a:solidFill>
                  <a:srgbClr val="002060"/>
                </a:solidFill>
                <a:latin typeface="Book Antiqua" panose="02040602050305030304" pitchFamily="18" charset="0"/>
              </a:rPr>
              <a:t> </a:t>
            </a:r>
            <a:r>
              <a:rPr lang="en-US" sz="2400" dirty="0">
                <a:solidFill>
                  <a:srgbClr val="002060"/>
                </a:solidFill>
                <a:latin typeface="Book Antiqua" panose="02040602050305030304" pitchFamily="18" charset="0"/>
              </a:rPr>
              <a:t>stages do not run consecutively, because there are significant </a:t>
            </a:r>
            <a:r>
              <a:rPr lang="sr-Latn-BA" sz="2400" dirty="0" smtClean="0">
                <a:solidFill>
                  <a:srgbClr val="002060"/>
                </a:solidFill>
                <a:latin typeface="Book Antiqua" panose="02040602050305030304" pitchFamily="18" charset="0"/>
              </a:rPr>
              <a:t>time </a:t>
            </a:r>
            <a:r>
              <a:rPr lang="en-US" sz="2400" dirty="0" smtClean="0">
                <a:solidFill>
                  <a:srgbClr val="002060"/>
                </a:solidFill>
                <a:latin typeface="Book Antiqua" panose="02040602050305030304" pitchFamily="18" charset="0"/>
              </a:rPr>
              <a:t>overlaps</a:t>
            </a:r>
            <a:endParaRPr lang="sr-Latn-BA" sz="2400" dirty="0" smtClean="0">
              <a:solidFill>
                <a:srgbClr val="002060"/>
              </a:solidFill>
              <a:latin typeface="Book Antiqua" panose="02040602050305030304" pitchFamily="18" charset="0"/>
            </a:endParaRPr>
          </a:p>
          <a:p>
            <a:r>
              <a:rPr lang="sr-Latn-BA" sz="2400" dirty="0" smtClean="0">
                <a:solidFill>
                  <a:srgbClr val="002060"/>
                </a:solidFill>
                <a:latin typeface="Book Antiqua" panose="02040602050305030304" pitchFamily="18" charset="0"/>
              </a:rPr>
              <a:t>Mutual dependance , each of them has impact on others.</a:t>
            </a:r>
          </a:p>
          <a:p>
            <a:r>
              <a:rPr lang="sr-Latn-BA" sz="2400" dirty="0" smtClean="0">
                <a:solidFill>
                  <a:srgbClr val="002060"/>
                </a:solidFill>
                <a:latin typeface="Book Antiqua" panose="02040602050305030304" pitchFamily="18" charset="0"/>
              </a:rPr>
              <a:t>Strategic planning has key role in strategic management.</a:t>
            </a:r>
          </a:p>
          <a:p>
            <a:r>
              <a:rPr lang="sr-Latn-BA" sz="2400" dirty="0" smtClean="0">
                <a:solidFill>
                  <a:srgbClr val="002060"/>
                </a:solidFill>
                <a:latin typeface="Book Antiqua" panose="02040602050305030304" pitchFamily="18" charset="0"/>
              </a:rPr>
              <a:t>Strategic management is a product of strategic planning.</a:t>
            </a:r>
            <a:endParaRPr lang="bs-Latn-BA" sz="2400" dirty="0">
              <a:solidFill>
                <a:srgbClr val="002060"/>
              </a:solidFill>
              <a:latin typeface="Book Antiqua" panose="02040602050305030304" pitchFamily="18" charset="0"/>
            </a:endParaRPr>
          </a:p>
        </p:txBody>
      </p:sp>
      <p:cxnSp>
        <p:nvCxnSpPr>
          <p:cNvPr id="7" name="Straight Connector 6"/>
          <p:cNvCxnSpPr/>
          <p:nvPr/>
        </p:nvCxnSpPr>
        <p:spPr>
          <a:xfrm>
            <a:off x="0" y="723900"/>
            <a:ext cx="9144000" cy="0"/>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2213553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749300"/>
          </a:xfrm>
        </p:spPr>
        <p:txBody>
          <a:bodyPr>
            <a:normAutofit/>
          </a:bodyPr>
          <a:lstStyle/>
          <a:p>
            <a:r>
              <a:rPr lang="bs-Latn-BA" sz="2400" dirty="0" smtClean="0">
                <a:solidFill>
                  <a:schemeClr val="accent6">
                    <a:lumMod val="50000"/>
                  </a:schemeClr>
                </a:solidFill>
                <a:latin typeface="Book Antiqua" panose="02040602050305030304" pitchFamily="18" charset="0"/>
              </a:rPr>
              <a:t>Strategic management</a:t>
            </a:r>
            <a:endParaRPr lang="bs-Latn-BA" sz="2400" dirty="0">
              <a:solidFill>
                <a:schemeClr val="accent6">
                  <a:lumMod val="50000"/>
                </a:schemeClr>
              </a:solidFill>
              <a:latin typeface="Book Antiqua" panose="02040602050305030304" pitchFamily="18" charset="0"/>
            </a:endParaRPr>
          </a:p>
        </p:txBody>
      </p:sp>
      <p:sp>
        <p:nvSpPr>
          <p:cNvPr id="3" name="Content Placeholder 2"/>
          <p:cNvSpPr>
            <a:spLocks noGrp="1"/>
          </p:cNvSpPr>
          <p:nvPr>
            <p:ph idx="1"/>
          </p:nvPr>
        </p:nvSpPr>
        <p:spPr/>
        <p:txBody>
          <a:bodyPr>
            <a:normAutofit/>
          </a:bodyPr>
          <a:lstStyle/>
          <a:p>
            <a:r>
              <a:rPr lang="bs-Latn-BA" sz="2400" dirty="0" smtClean="0">
                <a:solidFill>
                  <a:srgbClr val="002060"/>
                </a:solidFill>
                <a:latin typeface="Book Antiqua" panose="02040602050305030304" pitchFamily="18" charset="0"/>
              </a:rPr>
              <a:t>Too many definitions...</a:t>
            </a:r>
          </a:p>
          <a:p>
            <a:r>
              <a:rPr lang="sr-Latn-BA" sz="2400" dirty="0" smtClean="0">
                <a:solidFill>
                  <a:srgbClr val="002060"/>
                </a:solidFill>
                <a:latin typeface="Book Antiqua" panose="02040602050305030304" pitchFamily="18" charset="0"/>
              </a:rPr>
              <a:t>SM </a:t>
            </a:r>
            <a:r>
              <a:rPr lang="en-US" sz="2400" dirty="0" smtClean="0">
                <a:solidFill>
                  <a:srgbClr val="002060"/>
                </a:solidFill>
                <a:latin typeface="Book Antiqua" panose="02040602050305030304" pitchFamily="18" charset="0"/>
              </a:rPr>
              <a:t>is </a:t>
            </a:r>
            <a:r>
              <a:rPr lang="en-US" sz="2400" dirty="0">
                <a:solidFill>
                  <a:srgbClr val="002060"/>
                </a:solidFill>
                <a:latin typeface="Book Antiqua" panose="02040602050305030304" pitchFamily="18" charset="0"/>
              </a:rPr>
              <a:t>defined as the art and science of </a:t>
            </a:r>
            <a:r>
              <a:rPr lang="en-US" sz="2400" dirty="0" smtClean="0">
                <a:solidFill>
                  <a:srgbClr val="002060"/>
                </a:solidFill>
                <a:latin typeface="Book Antiqua" panose="02040602050305030304" pitchFamily="18" charset="0"/>
              </a:rPr>
              <a:t>formulating</a:t>
            </a:r>
            <a:r>
              <a:rPr lang="sr-Latn-BA" sz="2400" dirty="0" smtClean="0">
                <a:solidFill>
                  <a:srgbClr val="002060"/>
                </a:solidFill>
                <a:latin typeface="Book Antiqua" panose="02040602050305030304" pitchFamily="18" charset="0"/>
              </a:rPr>
              <a:t>...</a:t>
            </a:r>
          </a:p>
          <a:p>
            <a:r>
              <a:rPr lang="sr-Latn-BA" sz="2400" dirty="0" smtClean="0">
                <a:solidFill>
                  <a:srgbClr val="002060"/>
                </a:solidFill>
                <a:latin typeface="Book Antiqua" panose="02040602050305030304" pitchFamily="18" charset="0"/>
              </a:rPr>
              <a:t>SM </a:t>
            </a:r>
            <a:r>
              <a:rPr lang="en-US" sz="2400" dirty="0" smtClean="0">
                <a:solidFill>
                  <a:srgbClr val="002060"/>
                </a:solidFill>
                <a:latin typeface="Book Antiqua" panose="02040602050305030304" pitchFamily="18" charset="0"/>
              </a:rPr>
              <a:t>is </a:t>
            </a:r>
            <a:r>
              <a:rPr lang="en-US" sz="2400" dirty="0">
                <a:solidFill>
                  <a:srgbClr val="002060"/>
                </a:solidFill>
                <a:latin typeface="Book Antiqua" panose="02040602050305030304" pitchFamily="18" charset="0"/>
              </a:rPr>
              <a:t>the management of changes, which </a:t>
            </a:r>
            <a:r>
              <a:rPr lang="en-US" sz="2400" dirty="0" smtClean="0">
                <a:solidFill>
                  <a:srgbClr val="002060"/>
                </a:solidFill>
                <a:latin typeface="Book Antiqua" panose="02040602050305030304" pitchFamily="18" charset="0"/>
              </a:rPr>
              <a:t>includes</a:t>
            </a:r>
            <a:r>
              <a:rPr lang="sr-Latn-BA" sz="2400" dirty="0" smtClean="0">
                <a:solidFill>
                  <a:srgbClr val="002060"/>
                </a:solidFill>
                <a:latin typeface="Book Antiqua" panose="02040602050305030304" pitchFamily="18" charset="0"/>
              </a:rPr>
              <a:t>...</a:t>
            </a:r>
          </a:p>
          <a:p>
            <a:r>
              <a:rPr lang="sr-Latn-BA" sz="2400" dirty="0" smtClean="0">
                <a:solidFill>
                  <a:srgbClr val="002060"/>
                </a:solidFill>
                <a:latin typeface="Book Antiqua" panose="02040602050305030304" pitchFamily="18" charset="0"/>
              </a:rPr>
              <a:t>SM </a:t>
            </a:r>
            <a:r>
              <a:rPr lang="en-US" sz="2400" dirty="0" smtClean="0">
                <a:solidFill>
                  <a:srgbClr val="002060"/>
                </a:solidFill>
                <a:latin typeface="Book Antiqua" panose="02040602050305030304" pitchFamily="18" charset="0"/>
              </a:rPr>
              <a:t>is </a:t>
            </a:r>
            <a:r>
              <a:rPr lang="en-US" sz="2400" dirty="0">
                <a:solidFill>
                  <a:srgbClr val="002060"/>
                </a:solidFill>
                <a:latin typeface="Book Antiqua" panose="02040602050305030304" pitchFamily="18" charset="0"/>
              </a:rPr>
              <a:t>a continuous and interactive process aimed </a:t>
            </a:r>
            <a:r>
              <a:rPr lang="en-US" sz="2400" dirty="0" smtClean="0">
                <a:solidFill>
                  <a:srgbClr val="002060"/>
                </a:solidFill>
                <a:latin typeface="Book Antiqua" panose="02040602050305030304" pitchFamily="18" charset="0"/>
              </a:rPr>
              <a:t>at</a:t>
            </a:r>
            <a:r>
              <a:rPr lang="sr-Latn-BA" sz="2400" dirty="0" smtClean="0">
                <a:solidFill>
                  <a:srgbClr val="002060"/>
                </a:solidFill>
                <a:latin typeface="Book Antiqua" panose="02040602050305030304" pitchFamily="18" charset="0"/>
              </a:rPr>
              <a:t>...</a:t>
            </a:r>
          </a:p>
          <a:p>
            <a:r>
              <a:rPr lang="en-US" sz="2400" dirty="0">
                <a:solidFill>
                  <a:srgbClr val="002060"/>
                </a:solidFill>
                <a:latin typeface="Book Antiqua" panose="02040602050305030304" pitchFamily="18" charset="0"/>
              </a:rPr>
              <a:t>The </a:t>
            </a:r>
            <a:r>
              <a:rPr lang="en-US" sz="2400" b="1" dirty="0">
                <a:solidFill>
                  <a:srgbClr val="002060"/>
                </a:solidFill>
                <a:latin typeface="Book Antiqua" panose="02040602050305030304" pitchFamily="18" charset="0"/>
              </a:rPr>
              <a:t>task of strategic management </a:t>
            </a:r>
            <a:r>
              <a:rPr lang="en-US" sz="2400" dirty="0">
                <a:solidFill>
                  <a:srgbClr val="002060"/>
                </a:solidFill>
                <a:latin typeface="Book Antiqua" panose="02040602050305030304" pitchFamily="18" charset="0"/>
              </a:rPr>
              <a:t>is to enable the organization of a rational and timely reaction to changes in the environment in which it conducts its business activity.</a:t>
            </a:r>
            <a:endParaRPr lang="bs-Latn-BA" sz="2400" dirty="0">
              <a:solidFill>
                <a:srgbClr val="002060"/>
              </a:solidFill>
              <a:latin typeface="Book Antiqua" panose="02040602050305030304" pitchFamily="18" charset="0"/>
            </a:endParaRPr>
          </a:p>
        </p:txBody>
      </p:sp>
      <p:cxnSp>
        <p:nvCxnSpPr>
          <p:cNvPr id="7" name="Straight Connector 6"/>
          <p:cNvCxnSpPr/>
          <p:nvPr/>
        </p:nvCxnSpPr>
        <p:spPr>
          <a:xfrm>
            <a:off x="0" y="723900"/>
            <a:ext cx="9144000" cy="0"/>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4803075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749300"/>
          </a:xfrm>
        </p:spPr>
        <p:txBody>
          <a:bodyPr>
            <a:normAutofit/>
          </a:bodyPr>
          <a:lstStyle/>
          <a:p>
            <a:r>
              <a:rPr lang="bs-Latn-BA" sz="2400" dirty="0" smtClean="0">
                <a:solidFill>
                  <a:schemeClr val="accent6">
                    <a:lumMod val="50000"/>
                  </a:schemeClr>
                </a:solidFill>
                <a:latin typeface="Book Antiqua" panose="02040602050305030304" pitchFamily="18" charset="0"/>
              </a:rPr>
              <a:t>Strategic planning - characteristics</a:t>
            </a:r>
            <a:endParaRPr lang="bs-Latn-BA" sz="2400" dirty="0">
              <a:solidFill>
                <a:schemeClr val="accent6">
                  <a:lumMod val="50000"/>
                </a:schemeClr>
              </a:solidFill>
              <a:latin typeface="Book Antiqua" panose="02040602050305030304" pitchFamily="18" charset="0"/>
            </a:endParaRPr>
          </a:p>
        </p:txBody>
      </p:sp>
      <p:cxnSp>
        <p:nvCxnSpPr>
          <p:cNvPr id="7" name="Straight Connector 6"/>
          <p:cNvCxnSpPr/>
          <p:nvPr/>
        </p:nvCxnSpPr>
        <p:spPr>
          <a:xfrm>
            <a:off x="0" y="723900"/>
            <a:ext cx="9144000" cy="0"/>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idx="1"/>
          </p:nvPr>
        </p:nvSpPr>
        <p:spPr/>
        <p:txBody>
          <a:bodyPr>
            <a:normAutofit/>
          </a:bodyPr>
          <a:lstStyle/>
          <a:p>
            <a:r>
              <a:rPr lang="sr-Latn-BA" sz="2400" dirty="0" smtClean="0">
                <a:solidFill>
                  <a:schemeClr val="tx2">
                    <a:lumMod val="75000"/>
                  </a:schemeClr>
                </a:solidFill>
                <a:latin typeface="Book Antiqua" pitchFamily="18" charset="0"/>
              </a:rPr>
              <a:t>Dinamyc </a:t>
            </a:r>
            <a:r>
              <a:rPr lang="en-US" sz="2400" dirty="0" smtClean="0">
                <a:solidFill>
                  <a:schemeClr val="tx2">
                    <a:lumMod val="75000"/>
                  </a:schemeClr>
                </a:solidFill>
                <a:latin typeface="Book Antiqua" pitchFamily="18" charset="0"/>
              </a:rPr>
              <a:t>process</a:t>
            </a:r>
            <a:r>
              <a:rPr lang="sr-Latn-BA" sz="2400" dirty="0" smtClean="0">
                <a:solidFill>
                  <a:schemeClr val="tx2">
                    <a:lumMod val="75000"/>
                  </a:schemeClr>
                </a:solidFill>
                <a:latin typeface="Book Antiqua" pitchFamily="18" charset="0"/>
              </a:rPr>
              <a:t> </a:t>
            </a:r>
          </a:p>
          <a:p>
            <a:r>
              <a:rPr lang="sr-Latn-BA" sz="2400" dirty="0" smtClean="0">
                <a:solidFill>
                  <a:schemeClr val="tx2">
                    <a:lumMod val="75000"/>
                  </a:schemeClr>
                </a:solidFill>
                <a:latin typeface="Book Antiqua" pitchFamily="18" charset="0"/>
              </a:rPr>
              <a:t>Taking  into consideration of environmental analysis where institution exists</a:t>
            </a:r>
          </a:p>
          <a:p>
            <a:r>
              <a:rPr lang="sr-Latn-BA" sz="2400" dirty="0" smtClean="0">
                <a:solidFill>
                  <a:schemeClr val="tx2">
                    <a:lumMod val="75000"/>
                  </a:schemeClr>
                </a:solidFill>
                <a:latin typeface="Book Antiqua" pitchFamily="18" charset="0"/>
              </a:rPr>
              <a:t>Offer middle term frame of institution work</a:t>
            </a:r>
          </a:p>
          <a:p>
            <a:r>
              <a:rPr lang="sr-Latn-BA" sz="2400" dirty="0" smtClean="0">
                <a:solidFill>
                  <a:schemeClr val="tx2">
                    <a:lumMod val="75000"/>
                  </a:schemeClr>
                </a:solidFill>
                <a:latin typeface="Book Antiqua" pitchFamily="18" charset="0"/>
              </a:rPr>
              <a:t>Basis for allocation of resources and relation with budget process</a:t>
            </a:r>
            <a:endParaRPr lang="en-US" sz="2400" dirty="0">
              <a:solidFill>
                <a:schemeClr val="tx2">
                  <a:lumMod val="75000"/>
                </a:schemeClr>
              </a:solidFill>
              <a:latin typeface="Book Antiqua" pitchFamily="18" charset="0"/>
            </a:endParaRPr>
          </a:p>
        </p:txBody>
      </p:sp>
    </p:spTree>
    <p:extLst>
      <p:ext uri="{BB962C8B-B14F-4D97-AF65-F5344CB8AC3E}">
        <p14:creationId xmlns:p14="http://schemas.microsoft.com/office/powerpoint/2010/main" val="63360682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2131</TotalTime>
  <Words>1537</Words>
  <Application>Microsoft Office PowerPoint</Application>
  <PresentationFormat>On-screen Show (4:3)</PresentationFormat>
  <Paragraphs>256</Paragraphs>
  <Slides>35</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35</vt:i4>
      </vt:variant>
    </vt:vector>
  </HeadingPairs>
  <TitlesOfParts>
    <vt:vector size="40" baseType="lpstr">
      <vt:lpstr>Arial</vt:lpstr>
      <vt:lpstr>Book Antiqua</vt:lpstr>
      <vt:lpstr>Calibri</vt:lpstr>
      <vt:lpstr>Courier New</vt:lpstr>
      <vt:lpstr>Office Theme</vt:lpstr>
      <vt:lpstr>PowerPoint Presentation</vt:lpstr>
      <vt:lpstr>Most organization have difficulty with strategy execution...</vt:lpstr>
      <vt:lpstr>The most important barriers to strategy execution</vt:lpstr>
      <vt:lpstr>New modern approaches to strategic planning - execution</vt:lpstr>
      <vt:lpstr>PowerPoint Presentation</vt:lpstr>
      <vt:lpstr>Phases of strategic management</vt:lpstr>
      <vt:lpstr>Phases of strategic management</vt:lpstr>
      <vt:lpstr>Strategic management</vt:lpstr>
      <vt:lpstr>Strategic planning - characteristics</vt:lpstr>
      <vt:lpstr>Strategic planning in 10 steps</vt:lpstr>
      <vt:lpstr>Cyclic process of planning</vt:lpstr>
      <vt:lpstr>1. Preparation for strategic planning</vt:lpstr>
      <vt:lpstr>Process managing of strategic plan creation</vt:lpstr>
      <vt:lpstr>2. Strategic frame</vt:lpstr>
      <vt:lpstr>3. Definition of mission, vision, values</vt:lpstr>
      <vt:lpstr>3. Definition of mission, vision, values</vt:lpstr>
      <vt:lpstr>3. Definition of mission, vision, values</vt:lpstr>
      <vt:lpstr>4. Situation/ Environmental analysis</vt:lpstr>
      <vt:lpstr>4. Situation/ Environmental analysis</vt:lpstr>
      <vt:lpstr>4. Situation/ Environmental analysis</vt:lpstr>
      <vt:lpstr>4. Situation/ Environmental analysis</vt:lpstr>
      <vt:lpstr>5. Strategic issues and strategic goals</vt:lpstr>
      <vt:lpstr>5. Strategic issues and strategic goals</vt:lpstr>
      <vt:lpstr>6. Strategic programs</vt:lpstr>
      <vt:lpstr>7. Relation with budget process</vt:lpstr>
      <vt:lpstr>8. Indicators for monitoring and evaluation</vt:lpstr>
      <vt:lpstr>8. Indicators for monitoring and evaluation</vt:lpstr>
      <vt:lpstr>9. Defining criteria for positioning of priority activities</vt:lpstr>
      <vt:lpstr>9. Defining criteria for positioning of priority activities</vt:lpstr>
      <vt:lpstr>10. Action plan</vt:lpstr>
      <vt:lpstr>10. Action plan_example</vt:lpstr>
      <vt:lpstr>10. Action plan_example</vt:lpstr>
      <vt:lpstr>New modern approaches to strategic planning</vt:lpstr>
      <vt:lpstr>New modern approaches to strategic planning</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Strengthening of Internationalisation in B&amp;H Higher Education</dc:title>
  <dc:creator>user</dc:creator>
  <cp:lastModifiedBy>Nenad Markovic</cp:lastModifiedBy>
  <cp:revision>85</cp:revision>
  <dcterms:created xsi:type="dcterms:W3CDTF">2006-08-16T00:00:00Z</dcterms:created>
  <dcterms:modified xsi:type="dcterms:W3CDTF">2023-06-26T17:31:11Z</dcterms:modified>
</cp:coreProperties>
</file>