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271" r:id="rId3"/>
    <p:sldId id="277" r:id="rId4"/>
    <p:sldId id="287" r:id="rId5"/>
    <p:sldId id="323" r:id="rId6"/>
    <p:sldId id="301" r:id="rId7"/>
    <p:sldId id="302" r:id="rId8"/>
    <p:sldId id="303" r:id="rId9"/>
    <p:sldId id="313" r:id="rId10"/>
    <p:sldId id="309" r:id="rId11"/>
    <p:sldId id="318" r:id="rId12"/>
    <p:sldId id="305" r:id="rId13"/>
    <p:sldId id="314" r:id="rId14"/>
    <p:sldId id="310" r:id="rId15"/>
    <p:sldId id="307" r:id="rId16"/>
    <p:sldId id="315" r:id="rId17"/>
    <p:sldId id="317" r:id="rId18"/>
    <p:sldId id="311" r:id="rId19"/>
    <p:sldId id="308" r:id="rId20"/>
    <p:sldId id="316" r:id="rId21"/>
    <p:sldId id="312" r:id="rId22"/>
    <p:sldId id="319" r:id="rId23"/>
    <p:sldId id="320" r:id="rId24"/>
    <p:sldId id="321" r:id="rId25"/>
    <p:sldId id="322" r:id="rId26"/>
    <p:sldId id="299" r:id="rId27"/>
    <p:sldId id="284"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8" autoAdjust="0"/>
    <p:restoredTop sz="94660"/>
  </p:normalViewPr>
  <p:slideViewPr>
    <p:cSldViewPr snapToGrid="0">
      <p:cViewPr varScale="1">
        <p:scale>
          <a:sx n="64" d="100"/>
          <a:sy n="64" d="100"/>
        </p:scale>
        <p:origin x="736" y="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881C619-2D40-4222-8AE2-0F7C94C8ED1A}" type="datetimeFigureOut">
              <a:rPr lang="en-US" smtClean="0"/>
              <a:pPr/>
              <a:t>12/11/2025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3400819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81C619-2D40-4222-8AE2-0F7C94C8ED1A}" type="datetimeFigureOut">
              <a:rPr lang="en-US" smtClean="0"/>
              <a:pPr/>
              <a:t>12/11/2025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2463057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81C619-2D40-4222-8AE2-0F7C94C8ED1A}" type="datetimeFigureOut">
              <a:rPr lang="en-US" smtClean="0"/>
              <a:pPr/>
              <a:t>12/11/2025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2049254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81C619-2D40-4222-8AE2-0F7C94C8ED1A}" type="datetimeFigureOut">
              <a:rPr lang="en-US" smtClean="0"/>
              <a:pPr/>
              <a:t>12/11/2025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3597278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881C619-2D40-4222-8AE2-0F7C94C8ED1A}" type="datetimeFigureOut">
              <a:rPr lang="en-US" smtClean="0"/>
              <a:pPr/>
              <a:t>12/11/2025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131618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881C619-2D40-4222-8AE2-0F7C94C8ED1A}" type="datetimeFigureOut">
              <a:rPr lang="en-US" smtClean="0"/>
              <a:pPr/>
              <a:t>12/11/2025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3640543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881C619-2D40-4222-8AE2-0F7C94C8ED1A}" type="datetimeFigureOut">
              <a:rPr lang="en-US" smtClean="0"/>
              <a:pPr/>
              <a:t>12/11/2025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2387433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881C619-2D40-4222-8AE2-0F7C94C8ED1A}" type="datetimeFigureOut">
              <a:rPr lang="en-US" smtClean="0"/>
              <a:pPr/>
              <a:t>12/11/2025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299875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81C619-2D40-4222-8AE2-0F7C94C8ED1A}" type="datetimeFigureOut">
              <a:rPr lang="en-US" smtClean="0"/>
              <a:pPr/>
              <a:t>12/11/2025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3836546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881C619-2D40-4222-8AE2-0F7C94C8ED1A}" type="datetimeFigureOut">
              <a:rPr lang="en-US" smtClean="0"/>
              <a:pPr/>
              <a:t>12/11/2025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1818362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881C619-2D40-4222-8AE2-0F7C94C8ED1A}" type="datetimeFigureOut">
              <a:rPr lang="en-US" smtClean="0"/>
              <a:pPr/>
              <a:t>12/11/2025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1861145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81C619-2D40-4222-8AE2-0F7C94C8ED1A}" type="datetimeFigureOut">
              <a:rPr lang="en-US" smtClean="0"/>
              <a:pPr/>
              <a:t>12/11/2025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EEAC26-C851-4380-8C81-6435C982C226}" type="slidenum">
              <a:rPr lang="en-US" smtClean="0"/>
              <a:pPr/>
              <a:t>‹#›</a:t>
            </a:fld>
            <a:endParaRPr lang="en-US"/>
          </a:p>
        </p:txBody>
      </p:sp>
    </p:spTree>
    <p:extLst>
      <p:ext uri="{BB962C8B-B14F-4D97-AF65-F5344CB8AC3E}">
        <p14:creationId xmlns:p14="http://schemas.microsoft.com/office/powerpoint/2010/main" val="37742871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358921" y="6079975"/>
            <a:ext cx="9593694" cy="576000"/>
            <a:chOff x="858407" y="6118475"/>
            <a:chExt cx="9593694" cy="576000"/>
          </a:xfrm>
        </p:grpSpPr>
        <p:pic>
          <p:nvPicPr>
            <p:cNvPr id="4" name="Picture 3"/>
            <p:cNvPicPr>
              <a:picLocks noChangeAspect="1"/>
            </p:cNvPicPr>
            <p:nvPr/>
          </p:nvPicPr>
          <p:blipFill>
            <a:blip r:embed="rId2"/>
            <a:stretch>
              <a:fillRect/>
            </a:stretch>
          </p:blipFill>
          <p:spPr>
            <a:xfrm>
              <a:off x="858407" y="6118475"/>
              <a:ext cx="3835848" cy="576000"/>
            </a:xfrm>
            <a:prstGeom prst="rect">
              <a:avLst/>
            </a:prstGeom>
          </p:spPr>
        </p:pic>
        <p:pic>
          <p:nvPicPr>
            <p:cNvPr id="5" name="Picture 4"/>
            <p:cNvPicPr>
              <a:picLocks noChangeAspect="1"/>
            </p:cNvPicPr>
            <p:nvPr/>
          </p:nvPicPr>
          <p:blipFill>
            <a:blip r:embed="rId3"/>
            <a:stretch>
              <a:fillRect/>
            </a:stretch>
          </p:blipFill>
          <p:spPr>
            <a:xfrm>
              <a:off x="4975668" y="6118475"/>
              <a:ext cx="5476433" cy="576000"/>
            </a:xfrm>
            <a:prstGeom prst="rect">
              <a:avLst/>
            </a:prstGeom>
          </p:spPr>
        </p:pic>
      </p:grpSp>
      <p:pic>
        <p:nvPicPr>
          <p:cNvPr id="6" name="Picture 5"/>
          <p:cNvPicPr>
            <a:picLocks noChangeAspect="1"/>
          </p:cNvPicPr>
          <p:nvPr/>
        </p:nvPicPr>
        <p:blipFill>
          <a:blip r:embed="rId4"/>
          <a:stretch>
            <a:fillRect/>
          </a:stretch>
        </p:blipFill>
        <p:spPr>
          <a:xfrm>
            <a:off x="2947344" y="163103"/>
            <a:ext cx="6297311" cy="1440000"/>
          </a:xfrm>
          <a:prstGeom prst="rect">
            <a:avLst/>
          </a:prstGeom>
        </p:spPr>
      </p:pic>
      <p:sp>
        <p:nvSpPr>
          <p:cNvPr id="9" name="TextBox 8"/>
          <p:cNvSpPr txBox="1"/>
          <p:nvPr/>
        </p:nvSpPr>
        <p:spPr>
          <a:xfrm>
            <a:off x="3983421" y="4034633"/>
            <a:ext cx="4019562" cy="1200329"/>
          </a:xfrm>
          <a:prstGeom prst="rect">
            <a:avLst/>
          </a:prstGeom>
          <a:noFill/>
        </p:spPr>
        <p:txBody>
          <a:bodyPr wrap="none" rtlCol="0">
            <a:spAutoFit/>
          </a:bodyPr>
          <a:lstStyle/>
          <a:p>
            <a:pPr algn="ctr"/>
            <a:r>
              <a:rPr lang="hr-BA" sz="2400" b="1" dirty="0"/>
              <a:t>prof. Danijel Pravdić, MD, PhD</a:t>
            </a:r>
          </a:p>
          <a:p>
            <a:pPr algn="ctr"/>
            <a:r>
              <a:rPr lang="hr-BA" sz="2400" b="1" dirty="0"/>
              <a:t>Marko Lucović</a:t>
            </a:r>
          </a:p>
          <a:p>
            <a:pPr algn="ctr"/>
            <a:r>
              <a:rPr lang="hr-BA" sz="2400" b="1" dirty="0"/>
              <a:t>Mario Prskalo</a:t>
            </a:r>
            <a:endParaRPr lang="en-US" sz="2400" b="1" dirty="0"/>
          </a:p>
        </p:txBody>
      </p:sp>
      <p:sp>
        <p:nvSpPr>
          <p:cNvPr id="10" name="Rectangle 1">
            <a:extLst>
              <a:ext uri="{FF2B5EF4-FFF2-40B4-BE49-F238E27FC236}">
                <a16:creationId xmlns:a16="http://schemas.microsoft.com/office/drawing/2014/main" id="{2EA6471A-DB85-768C-AC8E-B1F6FD865395}"/>
              </a:ext>
            </a:extLst>
          </p:cNvPr>
          <p:cNvSpPr>
            <a:spLocks noGrp="1" noChangeArrowheads="1"/>
          </p:cNvSpPr>
          <p:nvPr>
            <p:ph type="ctrTitle"/>
          </p:nvPr>
        </p:nvSpPr>
        <p:spPr bwMode="auto">
          <a:xfrm>
            <a:off x="1009408" y="2102189"/>
            <a:ext cx="10002033" cy="1328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indent="0" fontAlgn="t">
              <a:spcBef>
                <a:spcPts val="0"/>
              </a:spcBef>
              <a:spcAft>
                <a:spcPts val="0"/>
              </a:spcAft>
            </a:pPr>
            <a:r>
              <a:rPr lang="hr-HR" sz="4400" dirty="0"/>
              <a:t>PROJECT PROGRESS AND ACTIVITIES - SUM </a:t>
            </a:r>
            <a:br>
              <a:rPr lang="hr-HR" sz="4400" dirty="0"/>
            </a:br>
            <a:r>
              <a:rPr lang="hr-HR" sz="4400" dirty="0"/>
              <a:t>TIRANA 4-6, JUNE</a:t>
            </a:r>
            <a:endParaRPr lang="hr-HR" sz="440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1847422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CCF24-C722-6E7D-5017-29C8EC6578F8}"/>
              </a:ext>
            </a:extLst>
          </p:cNvPr>
          <p:cNvSpPr>
            <a:spLocks noGrp="1"/>
          </p:cNvSpPr>
          <p:nvPr>
            <p:ph type="title"/>
          </p:nvPr>
        </p:nvSpPr>
        <p:spPr/>
        <p:txBody>
          <a:bodyPr/>
          <a:lstStyle/>
          <a:p>
            <a:r>
              <a:rPr lang="hr-HR" dirty="0"/>
              <a:t>Current status</a:t>
            </a:r>
          </a:p>
        </p:txBody>
      </p:sp>
      <p:sp>
        <p:nvSpPr>
          <p:cNvPr id="3" name="Content Placeholder 2">
            <a:extLst>
              <a:ext uri="{FF2B5EF4-FFF2-40B4-BE49-F238E27FC236}">
                <a16:creationId xmlns:a16="http://schemas.microsoft.com/office/drawing/2014/main" id="{5D5CE079-6DC4-52E3-2101-A7B6D7F1768D}"/>
              </a:ext>
            </a:extLst>
          </p:cNvPr>
          <p:cNvSpPr>
            <a:spLocks noGrp="1"/>
          </p:cNvSpPr>
          <p:nvPr>
            <p:ph idx="1"/>
          </p:nvPr>
        </p:nvSpPr>
        <p:spPr/>
        <p:txBody>
          <a:bodyPr/>
          <a:lstStyle/>
          <a:p>
            <a:r>
              <a:rPr lang="hr-HR" dirty="0"/>
              <a:t>All WB partners developed staretiges that are accepted by faculty councils  </a:t>
            </a:r>
          </a:p>
          <a:p>
            <a:r>
              <a:rPr lang="hr-HR" dirty="0"/>
              <a:t>Printing and distributin is in progress</a:t>
            </a:r>
          </a:p>
          <a:p>
            <a:r>
              <a:rPr lang="hr-HR" b="1" dirty="0">
                <a:solidFill>
                  <a:srgbClr val="FF0000"/>
                </a:solidFill>
              </a:rPr>
              <a:t>The Strategy for IaH is adopted by Faculty council</a:t>
            </a:r>
          </a:p>
        </p:txBody>
      </p:sp>
    </p:spTree>
    <p:extLst>
      <p:ext uri="{BB962C8B-B14F-4D97-AF65-F5344CB8AC3E}">
        <p14:creationId xmlns:p14="http://schemas.microsoft.com/office/powerpoint/2010/main" val="930676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E61C4A-772A-3AF4-DC1D-D77A4F485C20}"/>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9B109B92-8CA0-7BDD-7B07-02A5FDF011B9}"/>
              </a:ext>
            </a:extLst>
          </p:cNvPr>
          <p:cNvSpPr>
            <a:spLocks noGrp="1"/>
          </p:cNvSpPr>
          <p:nvPr>
            <p:ph idx="1"/>
          </p:nvPr>
        </p:nvSpPr>
        <p:spPr/>
        <p:txBody>
          <a:bodyPr/>
          <a:lstStyle/>
          <a:p>
            <a:endParaRPr lang="hr-HR"/>
          </a:p>
        </p:txBody>
      </p:sp>
      <p:pic>
        <p:nvPicPr>
          <p:cNvPr id="5" name="Picture 4">
            <a:extLst>
              <a:ext uri="{FF2B5EF4-FFF2-40B4-BE49-F238E27FC236}">
                <a16:creationId xmlns:a16="http://schemas.microsoft.com/office/drawing/2014/main" id="{41102C32-9EA8-C52A-B267-27F486D2A088}"/>
              </a:ext>
            </a:extLst>
          </p:cNvPr>
          <p:cNvPicPr>
            <a:picLocks noChangeAspect="1"/>
          </p:cNvPicPr>
          <p:nvPr/>
        </p:nvPicPr>
        <p:blipFill>
          <a:blip r:embed="rId2"/>
          <a:srcRect l="47131" t="24652" r="25001" b="9931"/>
          <a:stretch/>
        </p:blipFill>
        <p:spPr>
          <a:xfrm>
            <a:off x="3676849" y="0"/>
            <a:ext cx="4995511" cy="6595967"/>
          </a:xfrm>
          <a:prstGeom prst="rect">
            <a:avLst/>
          </a:prstGeom>
        </p:spPr>
      </p:pic>
    </p:spTree>
    <p:extLst>
      <p:ext uri="{BB962C8B-B14F-4D97-AF65-F5344CB8AC3E}">
        <p14:creationId xmlns:p14="http://schemas.microsoft.com/office/powerpoint/2010/main" val="3017954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AD7403-B3CB-D183-4E3B-CF75957554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0975F8-DC9C-3B51-D609-700598BDCE24}"/>
              </a:ext>
            </a:extLst>
          </p:cNvPr>
          <p:cNvSpPr>
            <a:spLocks noGrp="1"/>
          </p:cNvSpPr>
          <p:nvPr>
            <p:ph type="title"/>
          </p:nvPr>
        </p:nvSpPr>
        <p:spPr/>
        <p:txBody>
          <a:bodyPr>
            <a:normAutofit/>
          </a:bodyPr>
          <a:lstStyle/>
          <a:p>
            <a:r>
              <a:rPr lang="hr-HR" dirty="0"/>
              <a:t>DELIVERABLES WP3 </a:t>
            </a:r>
            <a:br>
              <a:rPr lang="hr-HR" dirty="0"/>
            </a:br>
            <a:r>
              <a:rPr lang="en-US" sz="4400" dirty="0"/>
              <a:t>D3.2 – Institutional trainings </a:t>
            </a:r>
            <a:endParaRPr lang="hr-HR" dirty="0"/>
          </a:p>
        </p:txBody>
      </p:sp>
      <p:sp>
        <p:nvSpPr>
          <p:cNvPr id="3" name="Content Placeholder 2">
            <a:extLst>
              <a:ext uri="{FF2B5EF4-FFF2-40B4-BE49-F238E27FC236}">
                <a16:creationId xmlns:a16="http://schemas.microsoft.com/office/drawing/2014/main" id="{C1D658F8-2A92-7E38-DE3A-2809A6E11CE2}"/>
              </a:ext>
            </a:extLst>
          </p:cNvPr>
          <p:cNvSpPr>
            <a:spLocks noGrp="1"/>
          </p:cNvSpPr>
          <p:nvPr>
            <p:ph idx="1"/>
          </p:nvPr>
        </p:nvSpPr>
        <p:spPr/>
        <p:txBody>
          <a:bodyPr>
            <a:noAutofit/>
          </a:bodyPr>
          <a:lstStyle/>
          <a:p>
            <a:pPr marL="0" indent="0">
              <a:buNone/>
            </a:pPr>
            <a:r>
              <a:rPr lang="en-US" sz="2400" dirty="0"/>
              <a:t>Creating a solid support system for international students for their safety and security (S&amp;S) is an important foundation of internationalization. Support systems will be created through training module for all incomers as well as through faculty web page in the form of detailed manual what to do during indoor accident, S&amp;S event types, how to be prepared, establishing emergency action plan at the level of faculty, quarantine challenges, life in cultural diversity environment etc. The proposed protocol for international students and staff will contain information about country, region, academic institution, academic study and administration, campus life, health, safety and disabilities, student support, accommodation on campus, services, policies and regulations. Each WB partner will create digital support systems and adjusted the protocols for international staff and students, according to specific track in road map; educated and well trained staff and students will do that. Training will be organized for staff and students from WB biomedical HEIs</a:t>
            </a:r>
            <a:endParaRPr lang="hr-HR" sz="2400" b="1" dirty="0"/>
          </a:p>
        </p:txBody>
      </p:sp>
    </p:spTree>
    <p:extLst>
      <p:ext uri="{BB962C8B-B14F-4D97-AF65-F5344CB8AC3E}">
        <p14:creationId xmlns:p14="http://schemas.microsoft.com/office/powerpoint/2010/main" val="2210383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BD6648-C5A1-50B1-0A0E-E1309FD6B7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F7C1DC-11BE-3715-E0B1-C8A8B0D07A7F}"/>
              </a:ext>
            </a:extLst>
          </p:cNvPr>
          <p:cNvSpPr>
            <a:spLocks noGrp="1"/>
          </p:cNvSpPr>
          <p:nvPr>
            <p:ph type="title"/>
          </p:nvPr>
        </p:nvSpPr>
        <p:spPr/>
        <p:txBody>
          <a:bodyPr/>
          <a:lstStyle/>
          <a:p>
            <a:r>
              <a:rPr lang="hr-HR" dirty="0"/>
              <a:t>DELIVERABLES WP3 </a:t>
            </a:r>
            <a:br>
              <a:rPr lang="hr-HR" dirty="0"/>
            </a:br>
            <a:r>
              <a:rPr lang="en-US" sz="4400" dirty="0"/>
              <a:t>D3.2 – Institutional trainings </a:t>
            </a:r>
            <a:endParaRPr lang="hr-HR" dirty="0"/>
          </a:p>
        </p:txBody>
      </p:sp>
      <p:graphicFrame>
        <p:nvGraphicFramePr>
          <p:cNvPr id="4" name="Content Placeholder 3">
            <a:extLst>
              <a:ext uri="{FF2B5EF4-FFF2-40B4-BE49-F238E27FC236}">
                <a16:creationId xmlns:a16="http://schemas.microsoft.com/office/drawing/2014/main" id="{C4B4787D-469E-06FB-1E08-0497C58CA057}"/>
              </a:ext>
            </a:extLst>
          </p:cNvPr>
          <p:cNvGraphicFramePr>
            <a:graphicFrameLocks noGrp="1"/>
          </p:cNvGraphicFramePr>
          <p:nvPr>
            <p:ph idx="1"/>
            <p:extLst>
              <p:ext uri="{D42A27DB-BD31-4B8C-83A1-F6EECF244321}">
                <p14:modId xmlns:p14="http://schemas.microsoft.com/office/powerpoint/2010/main" val="3532380775"/>
              </p:ext>
            </p:extLst>
          </p:nvPr>
        </p:nvGraphicFramePr>
        <p:xfrm>
          <a:off x="838200" y="1825625"/>
          <a:ext cx="10515600" cy="164592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617620913"/>
                    </a:ext>
                  </a:extLst>
                </a:gridCol>
                <a:gridCol w="5257800">
                  <a:extLst>
                    <a:ext uri="{9D8B030D-6E8A-4147-A177-3AD203B41FA5}">
                      <a16:colId xmlns:a16="http://schemas.microsoft.com/office/drawing/2014/main" val="2674602984"/>
                    </a:ext>
                  </a:extLst>
                </a:gridCol>
              </a:tblGrid>
              <a:tr h="370840">
                <a:tc>
                  <a:txBody>
                    <a:bodyPr/>
                    <a:lstStyle/>
                    <a:p>
                      <a:r>
                        <a:rPr lang="hr-HR" sz="3200" dirty="0"/>
                        <a:t>Indicator</a:t>
                      </a:r>
                    </a:p>
                  </a:txBody>
                  <a:tcPr/>
                </a:tc>
                <a:tc>
                  <a:txBody>
                    <a:bodyPr/>
                    <a:lstStyle/>
                    <a:p>
                      <a:r>
                        <a:rPr lang="hr-HR" sz="3200" dirty="0"/>
                        <a:t>Means of verification</a:t>
                      </a:r>
                    </a:p>
                  </a:txBody>
                  <a:tcPr/>
                </a:tc>
                <a:extLst>
                  <a:ext uri="{0D108BD9-81ED-4DB2-BD59-A6C34878D82A}">
                    <a16:rowId xmlns:a16="http://schemas.microsoft.com/office/drawing/2014/main" val="661229900"/>
                  </a:ext>
                </a:extLst>
              </a:tr>
              <a:tr h="370840">
                <a:tc>
                  <a:txBody>
                    <a:bodyPr/>
                    <a:lstStyle/>
                    <a:p>
                      <a:r>
                        <a:rPr lang="en-US" sz="3200" dirty="0"/>
                        <a:t>D3.2 Total 900 trained students and staff </a:t>
                      </a:r>
                      <a:endParaRPr lang="hr-HR" sz="3200" dirty="0"/>
                    </a:p>
                  </a:txBody>
                  <a:tcPr/>
                </a:tc>
                <a:tc>
                  <a:txBody>
                    <a:bodyPr/>
                    <a:lstStyle/>
                    <a:p>
                      <a:r>
                        <a:rPr lang="en-US" sz="3200" dirty="0"/>
                        <a:t>D3.2 Reports on trainings held </a:t>
                      </a:r>
                      <a:endParaRPr lang="hr-HR" sz="3200" dirty="0"/>
                    </a:p>
                  </a:txBody>
                  <a:tcPr/>
                </a:tc>
                <a:extLst>
                  <a:ext uri="{0D108BD9-81ED-4DB2-BD59-A6C34878D82A}">
                    <a16:rowId xmlns:a16="http://schemas.microsoft.com/office/drawing/2014/main" val="1961416962"/>
                  </a:ext>
                </a:extLst>
              </a:tr>
            </a:tbl>
          </a:graphicData>
        </a:graphic>
      </p:graphicFrame>
    </p:spTree>
    <p:extLst>
      <p:ext uri="{BB962C8B-B14F-4D97-AF65-F5344CB8AC3E}">
        <p14:creationId xmlns:p14="http://schemas.microsoft.com/office/powerpoint/2010/main" val="20385942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E132B-A5A6-0AF0-57A3-5C67B3B73FC2}"/>
              </a:ext>
            </a:extLst>
          </p:cNvPr>
          <p:cNvSpPr>
            <a:spLocks noGrp="1"/>
          </p:cNvSpPr>
          <p:nvPr>
            <p:ph type="title"/>
          </p:nvPr>
        </p:nvSpPr>
        <p:spPr/>
        <p:txBody>
          <a:bodyPr/>
          <a:lstStyle/>
          <a:p>
            <a:r>
              <a:rPr lang="hr-HR" dirty="0"/>
              <a:t>Current status</a:t>
            </a:r>
          </a:p>
        </p:txBody>
      </p:sp>
      <p:sp>
        <p:nvSpPr>
          <p:cNvPr id="3" name="Content Placeholder 2">
            <a:extLst>
              <a:ext uri="{FF2B5EF4-FFF2-40B4-BE49-F238E27FC236}">
                <a16:creationId xmlns:a16="http://schemas.microsoft.com/office/drawing/2014/main" id="{78EBB28B-A9C4-CB67-71A0-CCFB69D84CE3}"/>
              </a:ext>
            </a:extLst>
          </p:cNvPr>
          <p:cNvSpPr>
            <a:spLocks noGrp="1"/>
          </p:cNvSpPr>
          <p:nvPr>
            <p:ph idx="1"/>
          </p:nvPr>
        </p:nvSpPr>
        <p:spPr/>
        <p:txBody>
          <a:bodyPr/>
          <a:lstStyle/>
          <a:p>
            <a:r>
              <a:rPr lang="hr-HR" dirty="0"/>
              <a:t>All WB partners have conducted instituional trainings on different groups (studnets, tecahers, admistrative staff)</a:t>
            </a:r>
          </a:p>
          <a:p>
            <a:r>
              <a:rPr lang="hr-HR" dirty="0"/>
              <a:t>Number od people trained ≈ 500</a:t>
            </a:r>
          </a:p>
        </p:txBody>
      </p:sp>
    </p:spTree>
    <p:extLst>
      <p:ext uri="{BB962C8B-B14F-4D97-AF65-F5344CB8AC3E}">
        <p14:creationId xmlns:p14="http://schemas.microsoft.com/office/powerpoint/2010/main" val="33745288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57E2DC-404C-31A8-401C-D0AC80EFB2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FD43A84-3795-BED0-1A0F-5F620C2DC049}"/>
              </a:ext>
            </a:extLst>
          </p:cNvPr>
          <p:cNvSpPr>
            <a:spLocks noGrp="1"/>
          </p:cNvSpPr>
          <p:nvPr>
            <p:ph type="title"/>
          </p:nvPr>
        </p:nvSpPr>
        <p:spPr>
          <a:xfrm>
            <a:off x="838200" y="269508"/>
            <a:ext cx="10515600" cy="1642562"/>
          </a:xfrm>
        </p:spPr>
        <p:txBody>
          <a:bodyPr>
            <a:normAutofit fontScale="90000"/>
          </a:bodyPr>
          <a:lstStyle/>
          <a:p>
            <a:r>
              <a:rPr lang="hr-HR" dirty="0"/>
              <a:t>DELIVERABLES WP3 </a:t>
            </a:r>
            <a:br>
              <a:rPr lang="hr-HR" dirty="0"/>
            </a:br>
            <a:r>
              <a:rPr lang="en-US" sz="4400" dirty="0"/>
              <a:t>D3.3 – Digital protocols for international students and staff </a:t>
            </a:r>
            <a:endParaRPr lang="hr-HR" sz="4400" dirty="0"/>
          </a:p>
        </p:txBody>
      </p:sp>
      <p:sp>
        <p:nvSpPr>
          <p:cNvPr id="3" name="Content Placeholder 2">
            <a:extLst>
              <a:ext uri="{FF2B5EF4-FFF2-40B4-BE49-F238E27FC236}">
                <a16:creationId xmlns:a16="http://schemas.microsoft.com/office/drawing/2014/main" id="{6F89F1CB-1934-103F-832E-31196C2B3B21}"/>
              </a:ext>
            </a:extLst>
          </p:cNvPr>
          <p:cNvSpPr>
            <a:spLocks noGrp="1"/>
          </p:cNvSpPr>
          <p:nvPr>
            <p:ph idx="1"/>
          </p:nvPr>
        </p:nvSpPr>
        <p:spPr>
          <a:xfrm>
            <a:off x="838200" y="2282323"/>
            <a:ext cx="10515600" cy="3564522"/>
          </a:xfrm>
        </p:spPr>
        <p:txBody>
          <a:bodyPr>
            <a:normAutofit/>
          </a:bodyPr>
          <a:lstStyle/>
          <a:p>
            <a:pPr marL="0" indent="0">
              <a:buNone/>
            </a:pPr>
            <a:r>
              <a:rPr lang="hr-HR" dirty="0"/>
              <a:t>T</a:t>
            </a:r>
            <a:r>
              <a:rPr lang="en-US" dirty="0"/>
              <a:t>his activity is about integration of international students into domestic social and cultural setting and making domestic students aware of different cultures through connection with international students. The support system for international staff and students will be digital and will contain detailed manual what to do during indoor accident, S&amp;S event types, how to be prepared, establishing emergency action plan at the level of faculty, health possibilities, quarantine challenges, life in cultural diversity environment, data about mentors for staff and students.</a:t>
            </a:r>
            <a:endParaRPr lang="hr-HR" b="1" dirty="0"/>
          </a:p>
        </p:txBody>
      </p:sp>
    </p:spTree>
    <p:extLst>
      <p:ext uri="{BB962C8B-B14F-4D97-AF65-F5344CB8AC3E}">
        <p14:creationId xmlns:p14="http://schemas.microsoft.com/office/powerpoint/2010/main" val="36711288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B0F34B-FFD2-9B29-F4C8-04C079AA60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DD5D92-2BD5-92EA-B182-0690520AF73B}"/>
              </a:ext>
            </a:extLst>
          </p:cNvPr>
          <p:cNvSpPr>
            <a:spLocks noGrp="1"/>
          </p:cNvSpPr>
          <p:nvPr>
            <p:ph type="title"/>
          </p:nvPr>
        </p:nvSpPr>
        <p:spPr/>
        <p:txBody>
          <a:bodyPr>
            <a:normAutofit fontScale="90000"/>
          </a:bodyPr>
          <a:lstStyle/>
          <a:p>
            <a:r>
              <a:rPr lang="hr-HR" dirty="0"/>
              <a:t>DELIVERABLES WP3 </a:t>
            </a:r>
            <a:br>
              <a:rPr lang="hr-HR" dirty="0"/>
            </a:br>
            <a:r>
              <a:rPr lang="en-US" sz="4400" dirty="0"/>
              <a:t>D3.3 – Digital protocols for international students and staff </a:t>
            </a:r>
            <a:endParaRPr lang="hr-HR" dirty="0"/>
          </a:p>
        </p:txBody>
      </p:sp>
      <p:graphicFrame>
        <p:nvGraphicFramePr>
          <p:cNvPr id="4" name="Content Placeholder 3">
            <a:extLst>
              <a:ext uri="{FF2B5EF4-FFF2-40B4-BE49-F238E27FC236}">
                <a16:creationId xmlns:a16="http://schemas.microsoft.com/office/drawing/2014/main" id="{48F53FEB-A25F-3BCD-78A9-B06FC002A0CC}"/>
              </a:ext>
            </a:extLst>
          </p:cNvPr>
          <p:cNvGraphicFramePr>
            <a:graphicFrameLocks noGrp="1"/>
          </p:cNvGraphicFramePr>
          <p:nvPr>
            <p:ph idx="1"/>
            <p:extLst>
              <p:ext uri="{D42A27DB-BD31-4B8C-83A1-F6EECF244321}">
                <p14:modId xmlns:p14="http://schemas.microsoft.com/office/powerpoint/2010/main" val="3928833853"/>
              </p:ext>
            </p:extLst>
          </p:nvPr>
        </p:nvGraphicFramePr>
        <p:xfrm>
          <a:off x="838200" y="1825625"/>
          <a:ext cx="10515600" cy="213360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617620913"/>
                    </a:ext>
                  </a:extLst>
                </a:gridCol>
                <a:gridCol w="5257800">
                  <a:extLst>
                    <a:ext uri="{9D8B030D-6E8A-4147-A177-3AD203B41FA5}">
                      <a16:colId xmlns:a16="http://schemas.microsoft.com/office/drawing/2014/main" val="2674602984"/>
                    </a:ext>
                  </a:extLst>
                </a:gridCol>
              </a:tblGrid>
              <a:tr h="370840">
                <a:tc>
                  <a:txBody>
                    <a:bodyPr/>
                    <a:lstStyle/>
                    <a:p>
                      <a:r>
                        <a:rPr lang="hr-HR" sz="3200" dirty="0"/>
                        <a:t>Indicator</a:t>
                      </a:r>
                    </a:p>
                  </a:txBody>
                  <a:tcPr/>
                </a:tc>
                <a:tc>
                  <a:txBody>
                    <a:bodyPr/>
                    <a:lstStyle/>
                    <a:p>
                      <a:r>
                        <a:rPr lang="hr-HR" sz="3200" dirty="0"/>
                        <a:t>Means of vericication</a:t>
                      </a:r>
                    </a:p>
                  </a:txBody>
                  <a:tcPr/>
                </a:tc>
                <a:extLst>
                  <a:ext uri="{0D108BD9-81ED-4DB2-BD59-A6C34878D82A}">
                    <a16:rowId xmlns:a16="http://schemas.microsoft.com/office/drawing/2014/main" val="661229900"/>
                  </a:ext>
                </a:extLst>
              </a:tr>
              <a:tr h="370840">
                <a:tc>
                  <a:txBody>
                    <a:bodyPr/>
                    <a:lstStyle/>
                    <a:p>
                      <a:r>
                        <a:rPr lang="en-US" sz="3200" dirty="0"/>
                        <a:t>D3.3 Minimum 3 digital protocols introduced per WB partners (18 in total) </a:t>
                      </a:r>
                      <a:endParaRPr lang="hr-HR" sz="3200" dirty="0"/>
                    </a:p>
                  </a:txBody>
                  <a:tcPr/>
                </a:tc>
                <a:tc>
                  <a:txBody>
                    <a:bodyPr/>
                    <a:lstStyle/>
                    <a:p>
                      <a:r>
                        <a:rPr lang="en-US" sz="3200" dirty="0"/>
                        <a:t>D3.3 Institutional web page functional with developed digital protocols</a:t>
                      </a:r>
                      <a:endParaRPr lang="hr-HR" sz="3200" dirty="0"/>
                    </a:p>
                  </a:txBody>
                  <a:tcPr/>
                </a:tc>
                <a:extLst>
                  <a:ext uri="{0D108BD9-81ED-4DB2-BD59-A6C34878D82A}">
                    <a16:rowId xmlns:a16="http://schemas.microsoft.com/office/drawing/2014/main" val="1961416962"/>
                  </a:ext>
                </a:extLst>
              </a:tr>
            </a:tbl>
          </a:graphicData>
        </a:graphic>
      </p:graphicFrame>
    </p:spTree>
    <p:extLst>
      <p:ext uri="{BB962C8B-B14F-4D97-AF65-F5344CB8AC3E}">
        <p14:creationId xmlns:p14="http://schemas.microsoft.com/office/powerpoint/2010/main" val="37722772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93DE5-BA39-7748-61B2-1BA1A3C3A275}"/>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34663BFA-7F98-6AD6-A968-61813E18755D}"/>
              </a:ext>
            </a:extLst>
          </p:cNvPr>
          <p:cNvSpPr>
            <a:spLocks noGrp="1"/>
          </p:cNvSpPr>
          <p:nvPr>
            <p:ph idx="1"/>
          </p:nvPr>
        </p:nvSpPr>
        <p:spPr/>
        <p:txBody>
          <a:bodyPr/>
          <a:lstStyle/>
          <a:p>
            <a:endParaRPr lang="hr-HR"/>
          </a:p>
        </p:txBody>
      </p:sp>
      <p:pic>
        <p:nvPicPr>
          <p:cNvPr id="5" name="Picture 4">
            <a:extLst>
              <a:ext uri="{FF2B5EF4-FFF2-40B4-BE49-F238E27FC236}">
                <a16:creationId xmlns:a16="http://schemas.microsoft.com/office/drawing/2014/main" id="{6928F807-BCED-797C-52F9-55C194D3DC88}"/>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271882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8E58A-D625-6734-02DF-570705853790}"/>
              </a:ext>
            </a:extLst>
          </p:cNvPr>
          <p:cNvSpPr>
            <a:spLocks noGrp="1"/>
          </p:cNvSpPr>
          <p:nvPr>
            <p:ph type="title"/>
          </p:nvPr>
        </p:nvSpPr>
        <p:spPr/>
        <p:txBody>
          <a:bodyPr/>
          <a:lstStyle/>
          <a:p>
            <a:r>
              <a:rPr lang="hr-HR" dirty="0"/>
              <a:t>Current status</a:t>
            </a:r>
          </a:p>
        </p:txBody>
      </p:sp>
      <p:sp>
        <p:nvSpPr>
          <p:cNvPr id="3" name="Content Placeholder 2">
            <a:extLst>
              <a:ext uri="{FF2B5EF4-FFF2-40B4-BE49-F238E27FC236}">
                <a16:creationId xmlns:a16="http://schemas.microsoft.com/office/drawing/2014/main" id="{4AD174AB-0CEC-0D92-6D4B-1579443962C1}"/>
              </a:ext>
            </a:extLst>
          </p:cNvPr>
          <p:cNvSpPr>
            <a:spLocks noGrp="1"/>
          </p:cNvSpPr>
          <p:nvPr>
            <p:ph idx="1"/>
          </p:nvPr>
        </p:nvSpPr>
        <p:spPr/>
        <p:txBody>
          <a:bodyPr/>
          <a:lstStyle/>
          <a:p>
            <a:r>
              <a:rPr lang="hr-HR" dirty="0"/>
              <a:t>SUM – the on-line, and printed versions of the Guide for the further students are available</a:t>
            </a:r>
          </a:p>
        </p:txBody>
      </p:sp>
    </p:spTree>
    <p:extLst>
      <p:ext uri="{BB962C8B-B14F-4D97-AF65-F5344CB8AC3E}">
        <p14:creationId xmlns:p14="http://schemas.microsoft.com/office/powerpoint/2010/main" val="20951149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B6A54-3D34-A993-ED50-E43CCB4DF5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CFA084-2E5F-6BCA-8635-484BB2AF9EE8}"/>
              </a:ext>
            </a:extLst>
          </p:cNvPr>
          <p:cNvSpPr>
            <a:spLocks noGrp="1"/>
          </p:cNvSpPr>
          <p:nvPr>
            <p:ph type="title"/>
          </p:nvPr>
        </p:nvSpPr>
        <p:spPr/>
        <p:txBody>
          <a:bodyPr>
            <a:normAutofit/>
          </a:bodyPr>
          <a:lstStyle/>
          <a:p>
            <a:r>
              <a:rPr lang="hr-HR" dirty="0"/>
              <a:t>DELIVERABLES WP3 </a:t>
            </a:r>
            <a:br>
              <a:rPr lang="hr-HR" dirty="0"/>
            </a:br>
            <a:r>
              <a:rPr lang="en-US" sz="4400" dirty="0"/>
              <a:t>D3.4 – Buddy systems</a:t>
            </a:r>
            <a:endParaRPr lang="hr-HR" dirty="0"/>
          </a:p>
        </p:txBody>
      </p:sp>
      <p:sp>
        <p:nvSpPr>
          <p:cNvPr id="3" name="Content Placeholder 2">
            <a:extLst>
              <a:ext uri="{FF2B5EF4-FFF2-40B4-BE49-F238E27FC236}">
                <a16:creationId xmlns:a16="http://schemas.microsoft.com/office/drawing/2014/main" id="{2B911E56-CBA7-64B4-297A-CF6C3259554D}"/>
              </a:ext>
            </a:extLst>
          </p:cNvPr>
          <p:cNvSpPr>
            <a:spLocks noGrp="1"/>
          </p:cNvSpPr>
          <p:nvPr>
            <p:ph idx="1"/>
          </p:nvPr>
        </p:nvSpPr>
        <p:spPr/>
        <p:txBody>
          <a:bodyPr>
            <a:normAutofit/>
          </a:bodyPr>
          <a:lstStyle/>
          <a:p>
            <a:pPr marL="0" indent="0">
              <a:buNone/>
            </a:pPr>
            <a:r>
              <a:rPr lang="hr-HR" dirty="0"/>
              <a:t>E</a:t>
            </a:r>
            <a:r>
              <a:rPr lang="en-US" dirty="0"/>
              <a:t>ach WB partner will create buddy systems. The aim is to have buddy system which will matches incoming international students with domestic students. Domestic students will help international students to feel comfortable in a foreign country, with administrative procedures, guidance about culture and local traditions. Buddy system toolkit will comprise selection of international mentors of local students, recruitment volunteers, promoting mentoring, certification, buddy matching. Buddy system will be also available in digital form to everyone.</a:t>
            </a:r>
            <a:endParaRPr lang="hr-HR" dirty="0"/>
          </a:p>
        </p:txBody>
      </p:sp>
    </p:spTree>
    <p:extLst>
      <p:ext uri="{BB962C8B-B14F-4D97-AF65-F5344CB8AC3E}">
        <p14:creationId xmlns:p14="http://schemas.microsoft.com/office/powerpoint/2010/main" val="4158813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6089" y="469249"/>
            <a:ext cx="11532973" cy="646331"/>
          </a:xfrm>
          <a:prstGeom prst="rect">
            <a:avLst/>
          </a:prstGeom>
        </p:spPr>
        <p:txBody>
          <a:bodyPr wrap="square">
            <a:spAutoFit/>
          </a:bodyPr>
          <a:lstStyle/>
          <a:p>
            <a:pPr marL="342900" indent="-342900">
              <a:buFont typeface="Arial" panose="020B0604020202020204" pitchFamily="34" charset="0"/>
              <a:buChar char="•"/>
            </a:pPr>
            <a:r>
              <a:rPr lang="hr-BA" sz="3600" dirty="0"/>
              <a:t>Medical studies in English started in 2018./2019.</a:t>
            </a:r>
            <a:endParaRPr lang="en-US" sz="3600" dirty="0"/>
          </a:p>
        </p:txBody>
      </p:sp>
      <p:pic>
        <p:nvPicPr>
          <p:cNvPr id="7" name="Picture 6" descr="SUM.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14055" y="6063616"/>
            <a:ext cx="1445007" cy="680003"/>
          </a:xfrm>
          <a:prstGeom prst="rect">
            <a:avLst/>
          </a:prstGeom>
        </p:spPr>
      </p:pic>
      <p:pic>
        <p:nvPicPr>
          <p:cNvPr id="6" name="Picture 2"/>
          <p:cNvPicPr>
            <a:picLocks noChangeAspect="1" noChangeArrowheads="1"/>
          </p:cNvPicPr>
          <p:nvPr/>
        </p:nvPicPr>
        <p:blipFill>
          <a:blip r:embed="rId3" cstate="print"/>
          <a:srcRect/>
          <a:stretch>
            <a:fillRect/>
          </a:stretch>
        </p:blipFill>
        <p:spPr bwMode="auto">
          <a:xfrm>
            <a:off x="0" y="5981700"/>
            <a:ext cx="4752975" cy="876300"/>
          </a:xfrm>
          <a:prstGeom prst="rect">
            <a:avLst/>
          </a:prstGeom>
          <a:noFill/>
          <a:ln w="9525">
            <a:noFill/>
            <a:miter lim="800000"/>
            <a:headEnd/>
            <a:tailEnd/>
          </a:ln>
        </p:spPr>
      </p:pic>
      <p:pic>
        <p:nvPicPr>
          <p:cNvPr id="3" name="Picture 2"/>
          <p:cNvPicPr>
            <a:picLocks noChangeAspect="1"/>
          </p:cNvPicPr>
          <p:nvPr/>
        </p:nvPicPr>
        <p:blipFill>
          <a:blip r:embed="rId4"/>
          <a:stretch>
            <a:fillRect/>
          </a:stretch>
        </p:blipFill>
        <p:spPr>
          <a:xfrm>
            <a:off x="2021983" y="1556021"/>
            <a:ext cx="7212153" cy="4507595"/>
          </a:xfrm>
          <a:prstGeom prst="rect">
            <a:avLst/>
          </a:prstGeom>
        </p:spPr>
      </p:pic>
    </p:spTree>
    <p:extLst>
      <p:ext uri="{BB962C8B-B14F-4D97-AF65-F5344CB8AC3E}">
        <p14:creationId xmlns:p14="http://schemas.microsoft.com/office/powerpoint/2010/main" val="41370301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AF7F2B-4D98-A6C6-5614-D7968DC3C1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795C1A-A801-C39F-9A53-6B1EAFBD3ADE}"/>
              </a:ext>
            </a:extLst>
          </p:cNvPr>
          <p:cNvSpPr>
            <a:spLocks noGrp="1"/>
          </p:cNvSpPr>
          <p:nvPr>
            <p:ph type="title"/>
          </p:nvPr>
        </p:nvSpPr>
        <p:spPr/>
        <p:txBody>
          <a:bodyPr/>
          <a:lstStyle/>
          <a:p>
            <a:r>
              <a:rPr lang="hr-HR" dirty="0"/>
              <a:t>ERABLES WP3 </a:t>
            </a:r>
            <a:br>
              <a:rPr lang="hr-HR" dirty="0"/>
            </a:br>
            <a:r>
              <a:rPr lang="en-US" sz="4400" dirty="0"/>
              <a:t>D3.4 – Buddy systems</a:t>
            </a:r>
            <a:endParaRPr lang="hr-HR" dirty="0"/>
          </a:p>
        </p:txBody>
      </p:sp>
      <p:graphicFrame>
        <p:nvGraphicFramePr>
          <p:cNvPr id="4" name="Content Placeholder 3">
            <a:extLst>
              <a:ext uri="{FF2B5EF4-FFF2-40B4-BE49-F238E27FC236}">
                <a16:creationId xmlns:a16="http://schemas.microsoft.com/office/drawing/2014/main" id="{FA92DEAD-0EC8-A379-E710-A59FB892B8D8}"/>
              </a:ext>
            </a:extLst>
          </p:cNvPr>
          <p:cNvGraphicFramePr>
            <a:graphicFrameLocks noGrp="1"/>
          </p:cNvGraphicFramePr>
          <p:nvPr>
            <p:ph idx="1"/>
            <p:extLst>
              <p:ext uri="{D42A27DB-BD31-4B8C-83A1-F6EECF244321}">
                <p14:modId xmlns:p14="http://schemas.microsoft.com/office/powerpoint/2010/main" val="3215795224"/>
              </p:ext>
            </p:extLst>
          </p:nvPr>
        </p:nvGraphicFramePr>
        <p:xfrm>
          <a:off x="838200" y="1825625"/>
          <a:ext cx="10515600" cy="262128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617620913"/>
                    </a:ext>
                  </a:extLst>
                </a:gridCol>
                <a:gridCol w="5257800">
                  <a:extLst>
                    <a:ext uri="{9D8B030D-6E8A-4147-A177-3AD203B41FA5}">
                      <a16:colId xmlns:a16="http://schemas.microsoft.com/office/drawing/2014/main" val="2674602984"/>
                    </a:ext>
                  </a:extLst>
                </a:gridCol>
              </a:tblGrid>
              <a:tr h="370840">
                <a:tc>
                  <a:txBody>
                    <a:bodyPr/>
                    <a:lstStyle/>
                    <a:p>
                      <a:r>
                        <a:rPr lang="hr-HR" sz="3200" dirty="0"/>
                        <a:t>Indicator</a:t>
                      </a:r>
                    </a:p>
                  </a:txBody>
                  <a:tcPr/>
                </a:tc>
                <a:tc>
                  <a:txBody>
                    <a:bodyPr/>
                    <a:lstStyle/>
                    <a:p>
                      <a:r>
                        <a:rPr lang="hr-HR" sz="3200" dirty="0"/>
                        <a:t>Means of vericication</a:t>
                      </a:r>
                    </a:p>
                  </a:txBody>
                  <a:tcPr/>
                </a:tc>
                <a:extLst>
                  <a:ext uri="{0D108BD9-81ED-4DB2-BD59-A6C34878D82A}">
                    <a16:rowId xmlns:a16="http://schemas.microsoft.com/office/drawing/2014/main" val="661229900"/>
                  </a:ext>
                </a:extLst>
              </a:tr>
              <a:tr h="370840">
                <a:tc>
                  <a:txBody>
                    <a:bodyPr/>
                    <a:lstStyle/>
                    <a:p>
                      <a:r>
                        <a:rPr lang="en-US" sz="3200" dirty="0"/>
                        <a:t>D3.4 Total 6 buddy systems established and functional </a:t>
                      </a:r>
                      <a:endParaRPr lang="hr-HR" sz="3200" dirty="0"/>
                    </a:p>
                  </a:txBody>
                  <a:tcPr/>
                </a:tc>
                <a:tc>
                  <a:txBody>
                    <a:bodyPr/>
                    <a:lstStyle/>
                    <a:p>
                      <a:r>
                        <a:rPr lang="en-US" sz="3200" dirty="0"/>
                        <a:t>D3.4 Buddy system available on the institutional web page and used by international students and staff </a:t>
                      </a:r>
                      <a:endParaRPr lang="hr-HR" sz="3200" dirty="0"/>
                    </a:p>
                  </a:txBody>
                  <a:tcPr/>
                </a:tc>
                <a:extLst>
                  <a:ext uri="{0D108BD9-81ED-4DB2-BD59-A6C34878D82A}">
                    <a16:rowId xmlns:a16="http://schemas.microsoft.com/office/drawing/2014/main" val="1961416962"/>
                  </a:ext>
                </a:extLst>
              </a:tr>
            </a:tbl>
          </a:graphicData>
        </a:graphic>
      </p:graphicFrame>
    </p:spTree>
    <p:extLst>
      <p:ext uri="{BB962C8B-B14F-4D97-AF65-F5344CB8AC3E}">
        <p14:creationId xmlns:p14="http://schemas.microsoft.com/office/powerpoint/2010/main" val="30816642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B2AAD-688F-8F9F-EC69-FA680A12D3E9}"/>
              </a:ext>
            </a:extLst>
          </p:cNvPr>
          <p:cNvSpPr>
            <a:spLocks noGrp="1"/>
          </p:cNvSpPr>
          <p:nvPr>
            <p:ph type="title"/>
          </p:nvPr>
        </p:nvSpPr>
        <p:spPr/>
        <p:txBody>
          <a:bodyPr/>
          <a:lstStyle/>
          <a:p>
            <a:r>
              <a:rPr lang="hr-HR" dirty="0"/>
              <a:t>Current status</a:t>
            </a:r>
          </a:p>
        </p:txBody>
      </p:sp>
      <p:sp>
        <p:nvSpPr>
          <p:cNvPr id="3" name="Content Placeholder 2">
            <a:extLst>
              <a:ext uri="{FF2B5EF4-FFF2-40B4-BE49-F238E27FC236}">
                <a16:creationId xmlns:a16="http://schemas.microsoft.com/office/drawing/2014/main" id="{5221CC62-AC6B-9E1E-C4C9-3E29DF640FA4}"/>
              </a:ext>
            </a:extLst>
          </p:cNvPr>
          <p:cNvSpPr>
            <a:spLocks noGrp="1"/>
          </p:cNvSpPr>
          <p:nvPr>
            <p:ph idx="1"/>
          </p:nvPr>
        </p:nvSpPr>
        <p:spPr/>
        <p:txBody>
          <a:bodyPr/>
          <a:lstStyle/>
          <a:p>
            <a:r>
              <a:rPr lang="hr-HR" dirty="0"/>
              <a:t>SUM – Buddy system protocols are approved by the deans office and faculty council</a:t>
            </a:r>
          </a:p>
        </p:txBody>
      </p:sp>
    </p:spTree>
    <p:extLst>
      <p:ext uri="{BB962C8B-B14F-4D97-AF65-F5344CB8AC3E}">
        <p14:creationId xmlns:p14="http://schemas.microsoft.com/office/powerpoint/2010/main" val="6721358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50E56-49DC-AF35-A52F-5915E143337E}"/>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A1C0D25B-2DD6-701E-D44F-244378E0C7C8}"/>
              </a:ext>
            </a:extLst>
          </p:cNvPr>
          <p:cNvSpPr>
            <a:spLocks noGrp="1"/>
          </p:cNvSpPr>
          <p:nvPr>
            <p:ph idx="1"/>
          </p:nvPr>
        </p:nvSpPr>
        <p:spPr/>
        <p:txBody>
          <a:bodyPr/>
          <a:lstStyle/>
          <a:p>
            <a:endParaRPr lang="hr-HR"/>
          </a:p>
        </p:txBody>
      </p:sp>
      <p:pic>
        <p:nvPicPr>
          <p:cNvPr id="5" name="Picture 4">
            <a:extLst>
              <a:ext uri="{FF2B5EF4-FFF2-40B4-BE49-F238E27FC236}">
                <a16:creationId xmlns:a16="http://schemas.microsoft.com/office/drawing/2014/main" id="{8001AAA1-085F-FA37-4C14-E2938AB9A077}"/>
              </a:ext>
            </a:extLst>
          </p:cNvPr>
          <p:cNvPicPr>
            <a:picLocks noChangeAspect="1"/>
          </p:cNvPicPr>
          <p:nvPr/>
        </p:nvPicPr>
        <p:blipFill>
          <a:blip r:embed="rId2"/>
          <a:stretch>
            <a:fillRect/>
          </a:stretch>
        </p:blipFill>
        <p:spPr>
          <a:xfrm>
            <a:off x="134753" y="75799"/>
            <a:ext cx="11922493" cy="6706402"/>
          </a:xfrm>
          <a:prstGeom prst="rect">
            <a:avLst/>
          </a:prstGeom>
        </p:spPr>
      </p:pic>
    </p:spTree>
    <p:extLst>
      <p:ext uri="{BB962C8B-B14F-4D97-AF65-F5344CB8AC3E}">
        <p14:creationId xmlns:p14="http://schemas.microsoft.com/office/powerpoint/2010/main" val="42901666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3D0C3-3F09-4A40-0D0E-A168EF5EBDDB}"/>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685C37BD-A7AF-07C9-9E9C-FA5A43740B58}"/>
              </a:ext>
            </a:extLst>
          </p:cNvPr>
          <p:cNvSpPr>
            <a:spLocks noGrp="1"/>
          </p:cNvSpPr>
          <p:nvPr>
            <p:ph idx="1"/>
          </p:nvPr>
        </p:nvSpPr>
        <p:spPr/>
        <p:txBody>
          <a:bodyPr/>
          <a:lstStyle/>
          <a:p>
            <a:r>
              <a:rPr lang="hr-HR" dirty="0"/>
              <a:t>Developing and implemetnig the curricula - </a:t>
            </a:r>
            <a:r>
              <a:rPr lang="hr-HR" b="1" dirty="0">
                <a:solidFill>
                  <a:srgbClr val="FF0000"/>
                </a:solidFill>
              </a:rPr>
              <a:t>done</a:t>
            </a:r>
          </a:p>
          <a:p>
            <a:r>
              <a:rPr lang="hr-HR" dirty="0"/>
              <a:t>Purchase of equipmet (administrative issues) - </a:t>
            </a:r>
            <a:r>
              <a:rPr lang="hr-HR" b="1" dirty="0">
                <a:solidFill>
                  <a:srgbClr val="FF0000"/>
                </a:solidFill>
              </a:rPr>
              <a:t>done</a:t>
            </a:r>
          </a:p>
          <a:p>
            <a:r>
              <a:rPr lang="hr-HR" dirty="0"/>
              <a:t>Putting into function the digital classroom (tehnical issues) – </a:t>
            </a:r>
            <a:r>
              <a:rPr lang="hr-HR" b="1" dirty="0">
                <a:solidFill>
                  <a:srgbClr val="FF0000"/>
                </a:solidFill>
              </a:rPr>
              <a:t>done</a:t>
            </a:r>
          </a:p>
          <a:p>
            <a:r>
              <a:rPr lang="hr-HR" dirty="0"/>
              <a:t>The addoption of the new courses by the faculty council - </a:t>
            </a:r>
            <a:r>
              <a:rPr lang="hr-HR" b="1" dirty="0">
                <a:solidFill>
                  <a:srgbClr val="FF0000"/>
                </a:solidFill>
              </a:rPr>
              <a:t>done</a:t>
            </a:r>
          </a:p>
          <a:p>
            <a:r>
              <a:rPr lang="hr-HR" strike="dblStrike" dirty="0"/>
              <a:t>Finishing hte Buddy system protocols</a:t>
            </a:r>
          </a:p>
          <a:p>
            <a:r>
              <a:rPr lang="hr-HR" strike="dblStrike" dirty="0"/>
              <a:t>Finishing the Protocols for international students nd staff</a:t>
            </a:r>
          </a:p>
          <a:p>
            <a:endParaRPr lang="hr-HR" dirty="0"/>
          </a:p>
        </p:txBody>
      </p:sp>
    </p:spTree>
    <p:extLst>
      <p:ext uri="{BB962C8B-B14F-4D97-AF65-F5344CB8AC3E}">
        <p14:creationId xmlns:p14="http://schemas.microsoft.com/office/powerpoint/2010/main" val="41904871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88980-C665-AAD2-C2BC-15A4C66BF3D0}"/>
              </a:ext>
            </a:extLst>
          </p:cNvPr>
          <p:cNvSpPr>
            <a:spLocks noGrp="1"/>
          </p:cNvSpPr>
          <p:nvPr>
            <p:ph type="title"/>
          </p:nvPr>
        </p:nvSpPr>
        <p:spPr/>
        <p:txBody>
          <a:bodyPr>
            <a:normAutofit/>
          </a:bodyPr>
          <a:lstStyle/>
          <a:p>
            <a:r>
              <a:rPr lang="en-US" dirty="0"/>
              <a:t>WP4</a:t>
            </a:r>
            <a:r>
              <a:rPr lang="hr-HR" dirty="0"/>
              <a:t> - </a:t>
            </a:r>
            <a:r>
              <a:rPr lang="en-US" dirty="0"/>
              <a:t>Internationalization of curriculum (IoC)</a:t>
            </a:r>
            <a:endParaRPr lang="hr-HR" dirty="0"/>
          </a:p>
        </p:txBody>
      </p:sp>
      <p:sp>
        <p:nvSpPr>
          <p:cNvPr id="3" name="Content Placeholder 2">
            <a:extLst>
              <a:ext uri="{FF2B5EF4-FFF2-40B4-BE49-F238E27FC236}">
                <a16:creationId xmlns:a16="http://schemas.microsoft.com/office/drawing/2014/main" id="{9C904366-3269-65F9-4062-A170F44D3011}"/>
              </a:ext>
            </a:extLst>
          </p:cNvPr>
          <p:cNvSpPr>
            <a:spLocks noGrp="1"/>
          </p:cNvSpPr>
          <p:nvPr>
            <p:ph idx="1"/>
          </p:nvPr>
        </p:nvSpPr>
        <p:spPr/>
        <p:txBody>
          <a:bodyPr>
            <a:normAutofit fontScale="92500" lnSpcReduction="20000"/>
          </a:bodyPr>
          <a:lstStyle/>
          <a:p>
            <a:pPr>
              <a:lnSpc>
                <a:spcPct val="120000"/>
              </a:lnSpc>
              <a:spcBef>
                <a:spcPts val="0"/>
              </a:spcBef>
            </a:pPr>
            <a:r>
              <a:rPr lang="en-US" dirty="0"/>
              <a:t>T4.1	Organize workshops for teaching staff related to IoC and development of intercultural competences					</a:t>
            </a:r>
          </a:p>
          <a:p>
            <a:pPr>
              <a:lnSpc>
                <a:spcPct val="120000"/>
              </a:lnSpc>
              <a:spcBef>
                <a:spcPts val="0"/>
              </a:spcBef>
            </a:pPr>
            <a:r>
              <a:rPr lang="en-US" dirty="0"/>
              <a:t>T4.2	Select courses for IoC and review current practices</a:t>
            </a:r>
            <a:endParaRPr lang="hr-HR" dirty="0"/>
          </a:p>
          <a:p>
            <a:pPr>
              <a:lnSpc>
                <a:spcPct val="120000"/>
              </a:lnSpc>
              <a:spcBef>
                <a:spcPts val="0"/>
              </a:spcBef>
            </a:pPr>
            <a:r>
              <a:rPr lang="en-US" dirty="0"/>
              <a:t>T4.3	Establish models for connection with international students and staff (COIL/ CLIL/ TILT/ EMI)</a:t>
            </a:r>
            <a:endParaRPr lang="hr-HR" dirty="0"/>
          </a:p>
          <a:p>
            <a:pPr>
              <a:lnSpc>
                <a:spcPct val="120000"/>
              </a:lnSpc>
              <a:spcBef>
                <a:spcPts val="0"/>
              </a:spcBef>
            </a:pPr>
            <a:r>
              <a:rPr lang="en-US" dirty="0"/>
              <a:t>T4.4	Develop new international virtual courses</a:t>
            </a:r>
            <a:endParaRPr lang="hr-HR" dirty="0"/>
          </a:p>
          <a:p>
            <a:pPr>
              <a:lnSpc>
                <a:spcPct val="120000"/>
              </a:lnSpc>
              <a:spcBef>
                <a:spcPts val="0"/>
              </a:spcBef>
            </a:pPr>
            <a:r>
              <a:rPr lang="en-US" dirty="0"/>
              <a:t>T4.5	Strengthening of online teaching platform/ equipment – development international virtual classroom</a:t>
            </a:r>
            <a:endParaRPr lang="hr-HR" dirty="0"/>
          </a:p>
          <a:p>
            <a:pPr>
              <a:lnSpc>
                <a:spcPct val="120000"/>
              </a:lnSpc>
              <a:spcBef>
                <a:spcPts val="0"/>
              </a:spcBef>
            </a:pPr>
            <a:r>
              <a:rPr lang="en-US" dirty="0">
                <a:solidFill>
                  <a:srgbClr val="FF0000"/>
                </a:solidFill>
              </a:rPr>
              <a:t>T4.6	Piloting courses for IoC/ COIL for virtual international courses</a:t>
            </a:r>
            <a:endParaRPr lang="hr-HR" dirty="0">
              <a:solidFill>
                <a:srgbClr val="FF0000"/>
              </a:solidFill>
            </a:endParaRPr>
          </a:p>
          <a:p>
            <a:pPr>
              <a:lnSpc>
                <a:spcPct val="120000"/>
              </a:lnSpc>
              <a:spcBef>
                <a:spcPts val="0"/>
              </a:spcBef>
            </a:pPr>
            <a:r>
              <a:rPr lang="en-US" dirty="0">
                <a:solidFill>
                  <a:srgbClr val="FF0000"/>
                </a:solidFill>
              </a:rPr>
              <a:t>T4.7	Evaluation of pilot activities</a:t>
            </a:r>
            <a:r>
              <a:rPr lang="hr-HR" dirty="0">
                <a:solidFill>
                  <a:srgbClr val="FF0000"/>
                </a:solidFill>
              </a:rPr>
              <a:t> - Teachers reports?</a:t>
            </a:r>
          </a:p>
          <a:p>
            <a:pPr marL="0" indent="0">
              <a:lnSpc>
                <a:spcPct val="120000"/>
              </a:lnSpc>
              <a:spcBef>
                <a:spcPts val="0"/>
              </a:spcBef>
              <a:buNone/>
            </a:pPr>
            <a:endParaRPr lang="hr-HR" dirty="0">
              <a:solidFill>
                <a:srgbClr val="FF0000"/>
              </a:solidFill>
            </a:endParaRPr>
          </a:p>
        </p:txBody>
      </p:sp>
    </p:spTree>
    <p:extLst>
      <p:ext uri="{BB962C8B-B14F-4D97-AF65-F5344CB8AC3E}">
        <p14:creationId xmlns:p14="http://schemas.microsoft.com/office/powerpoint/2010/main" val="9355252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5257A-8930-4409-EAAD-0A326290227C}"/>
              </a:ext>
            </a:extLst>
          </p:cNvPr>
          <p:cNvSpPr>
            <a:spLocks noGrp="1"/>
          </p:cNvSpPr>
          <p:nvPr>
            <p:ph type="title"/>
          </p:nvPr>
        </p:nvSpPr>
        <p:spPr/>
        <p:txBody>
          <a:bodyPr/>
          <a:lstStyle/>
          <a:p>
            <a:endParaRPr lang="hr-HR" dirty="0"/>
          </a:p>
        </p:txBody>
      </p:sp>
      <p:sp>
        <p:nvSpPr>
          <p:cNvPr id="3" name="Content Placeholder 2">
            <a:extLst>
              <a:ext uri="{FF2B5EF4-FFF2-40B4-BE49-F238E27FC236}">
                <a16:creationId xmlns:a16="http://schemas.microsoft.com/office/drawing/2014/main" id="{12D945E4-94C8-488E-F608-20DBF5695DEA}"/>
              </a:ext>
            </a:extLst>
          </p:cNvPr>
          <p:cNvSpPr>
            <a:spLocks noGrp="1"/>
          </p:cNvSpPr>
          <p:nvPr>
            <p:ph idx="1"/>
          </p:nvPr>
        </p:nvSpPr>
        <p:spPr/>
        <p:txBody>
          <a:bodyPr>
            <a:normAutofit/>
          </a:bodyPr>
          <a:lstStyle/>
          <a:p>
            <a:pPr algn="ctr"/>
            <a:r>
              <a:rPr lang="hr-HR" sz="5400" dirty="0"/>
              <a:t>WP5?</a:t>
            </a:r>
          </a:p>
        </p:txBody>
      </p:sp>
    </p:spTree>
    <p:extLst>
      <p:ext uri="{BB962C8B-B14F-4D97-AF65-F5344CB8AC3E}">
        <p14:creationId xmlns:p14="http://schemas.microsoft.com/office/powerpoint/2010/main" val="42638840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Acknowledgement and disclaimer</a:t>
            </a:r>
          </a:p>
        </p:txBody>
      </p:sp>
      <p:sp>
        <p:nvSpPr>
          <p:cNvPr id="3" name="Content Placeholder 2"/>
          <p:cNvSpPr>
            <a:spLocks noGrp="1"/>
          </p:cNvSpPr>
          <p:nvPr>
            <p:ph idx="1"/>
          </p:nvPr>
        </p:nvSpPr>
        <p:spPr/>
        <p:txBody>
          <a:bodyPr>
            <a:normAutofit/>
          </a:bodyPr>
          <a:lstStyle/>
          <a:p>
            <a:r>
              <a:rPr lang="sr-Latn-BA" b="1"/>
              <a:t>Erasmus+ KA2 Capacity Building in the field of Higher Education</a:t>
            </a:r>
            <a:endParaRPr lang="en-US" dirty="0"/>
          </a:p>
          <a:p>
            <a:r>
              <a:rPr lang="sr-Latn-BA"/>
              <a:t>Strengthening capacities and digital competences in biomedical education through internationalization at home </a:t>
            </a:r>
            <a:r>
              <a:rPr lang="en-US"/>
              <a:t>- </a:t>
            </a:r>
            <a:r>
              <a:rPr lang="sr-Latn-BA"/>
              <a:t>BIOSINT</a:t>
            </a:r>
            <a:endParaRPr lang="en-US" dirty="0"/>
          </a:p>
          <a:p>
            <a:r>
              <a:rPr lang="en-US" dirty="0"/>
              <a:t>Project number:  101082863-ERASMUS-EDU-2022-CBHE-STRAND-2</a:t>
            </a:r>
          </a:p>
          <a:p>
            <a:r>
              <a:rPr lang="bs-Latn-BA"/>
              <a:t>''Funded by the European Union. Views and opinions expressed are however those of the author(s) only and do not necessarily reflect those of the European Union or  European Education and Culture Executive Agency (EACEA). Neither the European Union nor the granting authority can be held responsible for them.</a:t>
            </a:r>
            <a:r>
              <a:rPr lang="bs-Latn-BA" i="1"/>
              <a:t>"</a:t>
            </a:r>
            <a:endParaRPr lang="en-US" dirty="0"/>
          </a:p>
          <a:p>
            <a:endParaRPr lang="en-US" dirty="0"/>
          </a:p>
          <a:p>
            <a:endParaRPr lang="en-US" dirty="0"/>
          </a:p>
        </p:txBody>
      </p:sp>
      <p:pic>
        <p:nvPicPr>
          <p:cNvPr id="4" name="Picture 3"/>
          <p:cNvPicPr>
            <a:picLocks noChangeAspect="1"/>
          </p:cNvPicPr>
          <p:nvPr/>
        </p:nvPicPr>
        <p:blipFill>
          <a:blip r:embed="rId2"/>
          <a:stretch>
            <a:fillRect/>
          </a:stretch>
        </p:blipFill>
        <p:spPr>
          <a:xfrm>
            <a:off x="4565233" y="41127"/>
            <a:ext cx="3148651" cy="720000"/>
          </a:xfrm>
          <a:prstGeom prst="rect">
            <a:avLst/>
          </a:prstGeom>
        </p:spPr>
      </p:pic>
      <p:grpSp>
        <p:nvGrpSpPr>
          <p:cNvPr id="5" name="Group 4"/>
          <p:cNvGrpSpPr/>
          <p:nvPr/>
        </p:nvGrpSpPr>
        <p:grpSpPr>
          <a:xfrm>
            <a:off x="858407" y="6118475"/>
            <a:ext cx="9593694" cy="576000"/>
            <a:chOff x="858407" y="6118475"/>
            <a:chExt cx="9593694" cy="576000"/>
          </a:xfrm>
        </p:grpSpPr>
        <p:pic>
          <p:nvPicPr>
            <p:cNvPr id="6" name="Picture 5"/>
            <p:cNvPicPr>
              <a:picLocks noChangeAspect="1"/>
            </p:cNvPicPr>
            <p:nvPr/>
          </p:nvPicPr>
          <p:blipFill>
            <a:blip r:embed="rId3"/>
            <a:stretch>
              <a:fillRect/>
            </a:stretch>
          </p:blipFill>
          <p:spPr>
            <a:xfrm>
              <a:off x="858407" y="6118475"/>
              <a:ext cx="3835848" cy="576000"/>
            </a:xfrm>
            <a:prstGeom prst="rect">
              <a:avLst/>
            </a:prstGeom>
          </p:spPr>
        </p:pic>
        <p:pic>
          <p:nvPicPr>
            <p:cNvPr id="7" name="Picture 6"/>
            <p:cNvPicPr>
              <a:picLocks noChangeAspect="1"/>
            </p:cNvPicPr>
            <p:nvPr/>
          </p:nvPicPr>
          <p:blipFill>
            <a:blip r:embed="rId4"/>
            <a:stretch>
              <a:fillRect/>
            </a:stretch>
          </p:blipFill>
          <p:spPr>
            <a:xfrm>
              <a:off x="4975668" y="6118475"/>
              <a:ext cx="5476433" cy="576000"/>
            </a:xfrm>
            <a:prstGeom prst="rect">
              <a:avLst/>
            </a:prstGeom>
          </p:spPr>
        </p:pic>
      </p:grpSp>
    </p:spTree>
    <p:extLst>
      <p:ext uri="{BB962C8B-B14F-4D97-AF65-F5344CB8AC3E}">
        <p14:creationId xmlns:p14="http://schemas.microsoft.com/office/powerpoint/2010/main" val="6453627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F35FF3A-FD35-DB3B-5171-EB73830EF047}"/>
              </a:ext>
            </a:extLst>
          </p:cNvPr>
          <p:cNvPicPr>
            <a:picLocks noChangeAspect="1"/>
          </p:cNvPicPr>
          <p:nvPr/>
        </p:nvPicPr>
        <p:blipFill>
          <a:blip r:embed="rId2"/>
          <a:stretch>
            <a:fillRect/>
          </a:stretch>
        </p:blipFill>
        <p:spPr>
          <a:xfrm>
            <a:off x="1141946" y="154004"/>
            <a:ext cx="9908107" cy="6192566"/>
          </a:xfrm>
          <a:prstGeom prst="rect">
            <a:avLst/>
          </a:prstGeom>
        </p:spPr>
      </p:pic>
    </p:spTree>
    <p:extLst>
      <p:ext uri="{BB962C8B-B14F-4D97-AF65-F5344CB8AC3E}">
        <p14:creationId xmlns:p14="http://schemas.microsoft.com/office/powerpoint/2010/main" val="2750345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C9304C2-0149-A8C8-05E1-80CF533CEEBC}"/>
              </a:ext>
            </a:extLst>
          </p:cNvPr>
          <p:cNvSpPr>
            <a:spLocks noGrp="1"/>
          </p:cNvSpPr>
          <p:nvPr>
            <p:ph type="title"/>
          </p:nvPr>
        </p:nvSpPr>
        <p:spPr/>
        <p:txBody>
          <a:bodyPr/>
          <a:lstStyle/>
          <a:p>
            <a:r>
              <a:rPr lang="en-US" dirty="0" err="1"/>
              <a:t>Intergrated</a:t>
            </a:r>
            <a:r>
              <a:rPr lang="en-US" dirty="0"/>
              <a:t> </a:t>
            </a:r>
            <a:r>
              <a:rPr lang="en-US" dirty="0" err="1"/>
              <a:t>undergraduated</a:t>
            </a:r>
            <a:r>
              <a:rPr lang="en-US" dirty="0"/>
              <a:t> and graduate program – Medical Studies in English</a:t>
            </a:r>
            <a:endParaRPr lang="hr-HR" dirty="0"/>
          </a:p>
        </p:txBody>
      </p:sp>
      <p:sp>
        <p:nvSpPr>
          <p:cNvPr id="3" name="Rezervirano mjesto sadržaja 2">
            <a:extLst>
              <a:ext uri="{FF2B5EF4-FFF2-40B4-BE49-F238E27FC236}">
                <a16:creationId xmlns:a16="http://schemas.microsoft.com/office/drawing/2014/main" id="{D29F4DDC-4CEF-E6CA-70F0-1DB63729E6E5}"/>
              </a:ext>
            </a:extLst>
          </p:cNvPr>
          <p:cNvSpPr>
            <a:spLocks noGrp="1"/>
          </p:cNvSpPr>
          <p:nvPr>
            <p:ph idx="1"/>
          </p:nvPr>
        </p:nvSpPr>
        <p:spPr/>
        <p:txBody>
          <a:bodyPr/>
          <a:lstStyle/>
          <a:p>
            <a:r>
              <a:rPr lang="hr-BA"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a:t>
            </a:r>
            <a:r>
              <a:rPr lang="hr-B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ounded academic year 2024./2025.</a:t>
            </a:r>
          </a:p>
          <a:p>
            <a:r>
              <a:rPr lang="hr-B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USMLE </a:t>
            </a:r>
            <a:r>
              <a:rPr lang="hr-B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oriented</a:t>
            </a:r>
            <a:r>
              <a:rPr lang="hr-BA"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hr-B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hr-B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students</a:t>
            </a:r>
            <a:r>
              <a:rPr lang="hr-B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are </a:t>
            </a:r>
            <a:r>
              <a:rPr lang="hr-B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eligible</a:t>
            </a:r>
            <a:r>
              <a:rPr lang="hr-B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to </a:t>
            </a:r>
            <a:r>
              <a:rPr lang="hr-B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write</a:t>
            </a:r>
            <a:r>
              <a:rPr lang="hr-B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hr-B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a:t>
            </a:r>
            <a:r>
              <a:rPr lang="hr-B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U.S (USMLE) </a:t>
            </a:r>
            <a:r>
              <a:rPr lang="hr-B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and</a:t>
            </a:r>
            <a:r>
              <a:rPr lang="hr-B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Canadian (MCC) </a:t>
            </a:r>
            <a:r>
              <a:rPr lang="hr-B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medical</a:t>
            </a:r>
            <a:r>
              <a:rPr lang="hr-B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hr-B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licensing</a:t>
            </a:r>
            <a:r>
              <a:rPr lang="hr-BA"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hr-BA" sz="2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exams</a:t>
            </a:r>
            <a:endParaRPr lang="hr-HR"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hr-HR" dirty="0"/>
          </a:p>
        </p:txBody>
      </p:sp>
      <p:pic>
        <p:nvPicPr>
          <p:cNvPr id="4" name="Slika 3">
            <a:extLst>
              <a:ext uri="{FF2B5EF4-FFF2-40B4-BE49-F238E27FC236}">
                <a16:creationId xmlns:a16="http://schemas.microsoft.com/office/drawing/2014/main" id="{A99AE450-7DE2-A5D0-43D3-E3E7AD2798FA}"/>
              </a:ext>
            </a:extLst>
          </p:cNvPr>
          <p:cNvPicPr>
            <a:picLocks noChangeAspect="1"/>
          </p:cNvPicPr>
          <p:nvPr/>
        </p:nvPicPr>
        <p:blipFill>
          <a:blip r:embed="rId2"/>
          <a:stretch>
            <a:fillRect/>
          </a:stretch>
        </p:blipFill>
        <p:spPr>
          <a:xfrm>
            <a:off x="1650482" y="3110797"/>
            <a:ext cx="8157155" cy="2725148"/>
          </a:xfrm>
          <a:prstGeom prst="rect">
            <a:avLst/>
          </a:prstGeom>
        </p:spPr>
      </p:pic>
      <p:pic>
        <p:nvPicPr>
          <p:cNvPr id="5" name="Picture 2">
            <a:extLst>
              <a:ext uri="{FF2B5EF4-FFF2-40B4-BE49-F238E27FC236}">
                <a16:creationId xmlns:a16="http://schemas.microsoft.com/office/drawing/2014/main" id="{5B9E64EE-EF55-0B68-1A14-0C3809A9B3BA}"/>
              </a:ext>
            </a:extLst>
          </p:cNvPr>
          <p:cNvPicPr>
            <a:picLocks noChangeAspect="1" noChangeArrowheads="1"/>
          </p:cNvPicPr>
          <p:nvPr/>
        </p:nvPicPr>
        <p:blipFill>
          <a:blip r:embed="rId3" cstate="print"/>
          <a:srcRect/>
          <a:stretch>
            <a:fillRect/>
          </a:stretch>
        </p:blipFill>
        <p:spPr bwMode="auto">
          <a:xfrm>
            <a:off x="0" y="5981700"/>
            <a:ext cx="4752975" cy="876300"/>
          </a:xfrm>
          <a:prstGeom prst="rect">
            <a:avLst/>
          </a:prstGeom>
          <a:noFill/>
          <a:ln w="9525">
            <a:noFill/>
            <a:miter lim="800000"/>
            <a:headEnd/>
            <a:tailEnd/>
          </a:ln>
        </p:spPr>
      </p:pic>
      <p:pic>
        <p:nvPicPr>
          <p:cNvPr id="6" name="Picture 9" descr="SUM.eps">
            <a:extLst>
              <a:ext uri="{FF2B5EF4-FFF2-40B4-BE49-F238E27FC236}">
                <a16:creationId xmlns:a16="http://schemas.microsoft.com/office/drawing/2014/main" id="{88AAA640-0AEE-7AE4-91C2-52495F409F4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14055" y="6063616"/>
            <a:ext cx="1445007" cy="680003"/>
          </a:xfrm>
          <a:prstGeom prst="rect">
            <a:avLst/>
          </a:prstGeom>
        </p:spPr>
      </p:pic>
    </p:spTree>
    <p:extLst>
      <p:ext uri="{BB962C8B-B14F-4D97-AF65-F5344CB8AC3E}">
        <p14:creationId xmlns:p14="http://schemas.microsoft.com/office/powerpoint/2010/main" val="7515494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UM.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14055" y="6063616"/>
            <a:ext cx="1445007" cy="680003"/>
          </a:xfrm>
          <a:prstGeom prst="rect">
            <a:avLst/>
          </a:prstGeom>
        </p:spPr>
      </p:pic>
      <p:sp>
        <p:nvSpPr>
          <p:cNvPr id="4" name="TextBox 3"/>
          <p:cNvSpPr txBox="1"/>
          <p:nvPr/>
        </p:nvSpPr>
        <p:spPr>
          <a:xfrm>
            <a:off x="495386" y="917992"/>
            <a:ext cx="8376765" cy="1384995"/>
          </a:xfrm>
          <a:prstGeom prst="rect">
            <a:avLst/>
          </a:prstGeom>
          <a:noFill/>
        </p:spPr>
        <p:txBody>
          <a:bodyPr wrap="square" rtlCol="0">
            <a:spAutoFit/>
          </a:bodyPr>
          <a:lstStyle/>
          <a:p>
            <a:r>
              <a:rPr lang="en-US" sz="2800" b="1" dirty="0"/>
              <a:t>Accreditation </a:t>
            </a:r>
            <a:r>
              <a:rPr lang="en-US" sz="2800" dirty="0"/>
              <a:t>of study programs by </a:t>
            </a:r>
          </a:p>
          <a:p>
            <a:r>
              <a:rPr lang="en-US" sz="2800" b="1" dirty="0"/>
              <a:t>Croatian Agency for Science and Higher Education</a:t>
            </a:r>
          </a:p>
          <a:p>
            <a:r>
              <a:rPr lang="en-US" sz="2800" dirty="0"/>
              <a:t>and </a:t>
            </a:r>
            <a:r>
              <a:rPr lang="en-US" sz="2800" b="1" dirty="0"/>
              <a:t>Croatian Medical Chamber</a:t>
            </a:r>
          </a:p>
        </p:txBody>
      </p:sp>
      <p:pic>
        <p:nvPicPr>
          <p:cNvPr id="9" name="Picture 2"/>
          <p:cNvPicPr>
            <a:picLocks noChangeAspect="1" noChangeArrowheads="1"/>
          </p:cNvPicPr>
          <p:nvPr/>
        </p:nvPicPr>
        <p:blipFill>
          <a:blip r:embed="rId3" cstate="print"/>
          <a:srcRect/>
          <a:stretch>
            <a:fillRect/>
          </a:stretch>
        </p:blipFill>
        <p:spPr bwMode="auto">
          <a:xfrm>
            <a:off x="0" y="5981700"/>
            <a:ext cx="4752975" cy="876300"/>
          </a:xfrm>
          <a:prstGeom prst="rect">
            <a:avLst/>
          </a:prstGeom>
          <a:noFill/>
          <a:ln w="9525">
            <a:noFill/>
            <a:miter lim="800000"/>
            <a:headEnd/>
            <a:tailEnd/>
          </a:ln>
        </p:spPr>
      </p:pic>
      <p:pic>
        <p:nvPicPr>
          <p:cNvPr id="2050" name="Picture 2"/>
          <p:cNvPicPr>
            <a:picLocks noChangeAspect="1" noChangeArrowheads="1"/>
          </p:cNvPicPr>
          <p:nvPr/>
        </p:nvPicPr>
        <p:blipFill>
          <a:blip r:embed="rId4" cstate="print"/>
          <a:srcRect/>
          <a:stretch>
            <a:fillRect/>
          </a:stretch>
        </p:blipFill>
        <p:spPr bwMode="auto">
          <a:xfrm>
            <a:off x="8781531" y="0"/>
            <a:ext cx="3171568" cy="3026768"/>
          </a:xfrm>
          <a:prstGeom prst="rect">
            <a:avLst/>
          </a:prstGeom>
          <a:noFill/>
          <a:ln w="9525">
            <a:noFill/>
            <a:miter lim="800000"/>
            <a:headEnd/>
            <a:tailEnd/>
          </a:ln>
        </p:spPr>
      </p:pic>
      <p:pic>
        <p:nvPicPr>
          <p:cNvPr id="8" name="Picture 7"/>
          <p:cNvPicPr>
            <a:picLocks noChangeAspect="1"/>
          </p:cNvPicPr>
          <p:nvPr/>
        </p:nvPicPr>
        <p:blipFill>
          <a:blip r:embed="rId5"/>
          <a:stretch>
            <a:fillRect/>
          </a:stretch>
        </p:blipFill>
        <p:spPr>
          <a:xfrm>
            <a:off x="1488965" y="3026768"/>
            <a:ext cx="3779165" cy="1815688"/>
          </a:xfrm>
          <a:prstGeom prst="rect">
            <a:avLst/>
          </a:prstGeom>
        </p:spPr>
      </p:pic>
      <p:pic>
        <p:nvPicPr>
          <p:cNvPr id="12" name="Picture 11"/>
          <p:cNvPicPr>
            <a:picLocks noChangeAspect="1"/>
          </p:cNvPicPr>
          <p:nvPr/>
        </p:nvPicPr>
        <p:blipFill>
          <a:blip r:embed="rId6"/>
          <a:stretch>
            <a:fillRect/>
          </a:stretch>
        </p:blipFill>
        <p:spPr>
          <a:xfrm>
            <a:off x="6102657" y="2962606"/>
            <a:ext cx="2769494" cy="2769494"/>
          </a:xfrm>
          <a:prstGeom prst="rect">
            <a:avLst/>
          </a:prstGeom>
        </p:spPr>
      </p:pic>
    </p:spTree>
    <p:extLst>
      <p:ext uri="{BB962C8B-B14F-4D97-AF65-F5344CB8AC3E}">
        <p14:creationId xmlns:p14="http://schemas.microsoft.com/office/powerpoint/2010/main" val="1562115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6B7EA-E6BC-087E-3036-5A84B1656855}"/>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54DCFE37-FA8B-88E0-6252-E754C0ED23FE}"/>
              </a:ext>
            </a:extLst>
          </p:cNvPr>
          <p:cNvSpPr>
            <a:spLocks noGrp="1"/>
          </p:cNvSpPr>
          <p:nvPr>
            <p:ph idx="1"/>
          </p:nvPr>
        </p:nvSpPr>
        <p:spPr/>
        <p:txBody>
          <a:bodyPr/>
          <a:lstStyle/>
          <a:p>
            <a:r>
              <a:rPr lang="hr-HR" dirty="0"/>
              <a:t>For the two students from the Medical studies in English, it was agreed to do moblitiy during this year on the Penn State University, USA</a:t>
            </a:r>
          </a:p>
          <a:p>
            <a:r>
              <a:rPr lang="hr-HR"/>
              <a:t>Students come from Germay</a:t>
            </a:r>
            <a:endParaRPr lang="hr-HR" dirty="0"/>
          </a:p>
        </p:txBody>
      </p:sp>
    </p:spTree>
    <p:extLst>
      <p:ext uri="{BB962C8B-B14F-4D97-AF65-F5344CB8AC3E}">
        <p14:creationId xmlns:p14="http://schemas.microsoft.com/office/powerpoint/2010/main" val="401151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094FC-FD98-62F7-472E-6DDEE1A5EDF9}"/>
              </a:ext>
            </a:extLst>
          </p:cNvPr>
          <p:cNvSpPr>
            <a:spLocks noGrp="1"/>
          </p:cNvSpPr>
          <p:nvPr>
            <p:ph type="title"/>
          </p:nvPr>
        </p:nvSpPr>
        <p:spPr/>
        <p:txBody>
          <a:bodyPr/>
          <a:lstStyle/>
          <a:p>
            <a:r>
              <a:rPr lang="hr-HR" dirty="0"/>
              <a:t>DELIVERABLES WP3</a:t>
            </a:r>
          </a:p>
        </p:txBody>
      </p:sp>
      <p:sp>
        <p:nvSpPr>
          <p:cNvPr id="3" name="Content Placeholder 2">
            <a:extLst>
              <a:ext uri="{FF2B5EF4-FFF2-40B4-BE49-F238E27FC236}">
                <a16:creationId xmlns:a16="http://schemas.microsoft.com/office/drawing/2014/main" id="{3B0CEEC6-8A7B-FE89-2E59-BA1F0859E1B8}"/>
              </a:ext>
            </a:extLst>
          </p:cNvPr>
          <p:cNvSpPr>
            <a:spLocks noGrp="1"/>
          </p:cNvSpPr>
          <p:nvPr>
            <p:ph idx="1"/>
          </p:nvPr>
        </p:nvSpPr>
        <p:spPr/>
        <p:txBody>
          <a:bodyPr>
            <a:normAutofit/>
          </a:bodyPr>
          <a:lstStyle/>
          <a:p>
            <a:r>
              <a:rPr lang="en-US" sz="3200" dirty="0"/>
              <a:t>D3.1 – Strategies for </a:t>
            </a:r>
            <a:r>
              <a:rPr lang="en-US" sz="3200" dirty="0" err="1"/>
              <a:t>IaH</a:t>
            </a:r>
            <a:r>
              <a:rPr lang="en-US" sz="3200" dirty="0"/>
              <a:t> at WB HEIs </a:t>
            </a:r>
            <a:endParaRPr lang="hr-HR" sz="3200" dirty="0"/>
          </a:p>
          <a:p>
            <a:r>
              <a:rPr lang="en-US" sz="3200" dirty="0"/>
              <a:t>D3.2 – Institutional trainings </a:t>
            </a:r>
            <a:endParaRPr lang="hr-HR" sz="3200" dirty="0"/>
          </a:p>
          <a:p>
            <a:r>
              <a:rPr lang="en-US" sz="3200" dirty="0"/>
              <a:t>D3.3 – Digital protocols for international students and staff </a:t>
            </a:r>
            <a:endParaRPr lang="hr-HR" sz="3200" dirty="0"/>
          </a:p>
          <a:p>
            <a:r>
              <a:rPr lang="en-US" sz="3200" dirty="0"/>
              <a:t>D3.4 – Buddy systems</a:t>
            </a:r>
            <a:endParaRPr lang="hr-HR" sz="3200" dirty="0"/>
          </a:p>
          <a:p>
            <a:endParaRPr lang="hr-HR" sz="3200" dirty="0"/>
          </a:p>
        </p:txBody>
      </p:sp>
    </p:spTree>
    <p:extLst>
      <p:ext uri="{BB962C8B-B14F-4D97-AF65-F5344CB8AC3E}">
        <p14:creationId xmlns:p14="http://schemas.microsoft.com/office/powerpoint/2010/main" val="622167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3FA2F-D624-1F0C-AC56-A42E2456924E}"/>
              </a:ext>
            </a:extLst>
          </p:cNvPr>
          <p:cNvSpPr>
            <a:spLocks noGrp="1"/>
          </p:cNvSpPr>
          <p:nvPr>
            <p:ph type="title"/>
          </p:nvPr>
        </p:nvSpPr>
        <p:spPr/>
        <p:txBody>
          <a:bodyPr/>
          <a:lstStyle/>
          <a:p>
            <a:r>
              <a:rPr lang="hr-HR" dirty="0"/>
              <a:t>MILESTONES</a:t>
            </a:r>
          </a:p>
        </p:txBody>
      </p:sp>
      <p:graphicFrame>
        <p:nvGraphicFramePr>
          <p:cNvPr id="4" name="Content Placeholder 3">
            <a:extLst>
              <a:ext uri="{FF2B5EF4-FFF2-40B4-BE49-F238E27FC236}">
                <a16:creationId xmlns:a16="http://schemas.microsoft.com/office/drawing/2014/main" id="{A075AA82-FB49-8A37-D887-99C0F32A6766}"/>
              </a:ext>
            </a:extLst>
          </p:cNvPr>
          <p:cNvGraphicFramePr>
            <a:graphicFrameLocks noGrp="1"/>
          </p:cNvGraphicFramePr>
          <p:nvPr>
            <p:ph idx="1"/>
            <p:extLst>
              <p:ext uri="{D42A27DB-BD31-4B8C-83A1-F6EECF244321}">
                <p14:modId xmlns:p14="http://schemas.microsoft.com/office/powerpoint/2010/main" val="101108057"/>
              </p:ext>
            </p:extLst>
          </p:nvPr>
        </p:nvGraphicFramePr>
        <p:xfrm>
          <a:off x="838200" y="1825625"/>
          <a:ext cx="10515600" cy="4632960"/>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538564551"/>
                    </a:ext>
                  </a:extLst>
                </a:gridCol>
                <a:gridCol w="2628900">
                  <a:extLst>
                    <a:ext uri="{9D8B030D-6E8A-4147-A177-3AD203B41FA5}">
                      <a16:colId xmlns:a16="http://schemas.microsoft.com/office/drawing/2014/main" val="516453730"/>
                    </a:ext>
                  </a:extLst>
                </a:gridCol>
                <a:gridCol w="2628900">
                  <a:extLst>
                    <a:ext uri="{9D8B030D-6E8A-4147-A177-3AD203B41FA5}">
                      <a16:colId xmlns:a16="http://schemas.microsoft.com/office/drawing/2014/main" val="598452663"/>
                    </a:ext>
                  </a:extLst>
                </a:gridCol>
                <a:gridCol w="2628900">
                  <a:extLst>
                    <a:ext uri="{9D8B030D-6E8A-4147-A177-3AD203B41FA5}">
                      <a16:colId xmlns:a16="http://schemas.microsoft.com/office/drawing/2014/main" val="3472460756"/>
                    </a:ext>
                  </a:extLst>
                </a:gridCol>
              </a:tblGrid>
              <a:tr h="370840">
                <a:tc>
                  <a:txBody>
                    <a:bodyPr/>
                    <a:lstStyle/>
                    <a:p>
                      <a:r>
                        <a:rPr lang="hr-HR" sz="2000" dirty="0"/>
                        <a:t>Milestone name</a:t>
                      </a:r>
                    </a:p>
                  </a:txBody>
                  <a:tcPr/>
                </a:tc>
                <a:tc>
                  <a:txBody>
                    <a:bodyPr/>
                    <a:lstStyle/>
                    <a:p>
                      <a:r>
                        <a:rPr lang="hr-HR" sz="2000" dirty="0"/>
                        <a:t>Work package</a:t>
                      </a:r>
                    </a:p>
                  </a:txBody>
                  <a:tcPr/>
                </a:tc>
                <a:tc>
                  <a:txBody>
                    <a:bodyPr/>
                    <a:lstStyle/>
                    <a:p>
                      <a:r>
                        <a:rPr lang="hr-HR" sz="2000" dirty="0"/>
                        <a:t>Lead benefitiary</a:t>
                      </a:r>
                    </a:p>
                  </a:txBody>
                  <a:tcPr/>
                </a:tc>
                <a:tc>
                  <a:txBody>
                    <a:bodyPr/>
                    <a:lstStyle/>
                    <a:p>
                      <a:r>
                        <a:rPr lang="hr-HR" sz="2000" dirty="0"/>
                        <a:t>Means of verification</a:t>
                      </a:r>
                    </a:p>
                  </a:txBody>
                  <a:tcPr/>
                </a:tc>
                <a:extLst>
                  <a:ext uri="{0D108BD9-81ED-4DB2-BD59-A6C34878D82A}">
                    <a16:rowId xmlns:a16="http://schemas.microsoft.com/office/drawing/2014/main" val="760964012"/>
                  </a:ext>
                </a:extLst>
              </a:tr>
              <a:tr h="370840">
                <a:tc>
                  <a:txBody>
                    <a:bodyPr/>
                    <a:lstStyle/>
                    <a:p>
                      <a:r>
                        <a:rPr lang="en-US" sz="2000" dirty="0"/>
                        <a:t>Adopted strategies for </a:t>
                      </a:r>
                      <a:r>
                        <a:rPr lang="en-US" sz="2000" dirty="0" err="1"/>
                        <a:t>IaH</a:t>
                      </a:r>
                      <a:r>
                        <a:rPr lang="en-US" sz="2000" dirty="0"/>
                        <a:t> at WB HEI</a:t>
                      </a:r>
                      <a:r>
                        <a:rPr lang="hr-HR" sz="2000" dirty="0"/>
                        <a:t>s</a:t>
                      </a:r>
                    </a:p>
                  </a:txBody>
                  <a:tcPr/>
                </a:tc>
                <a:tc>
                  <a:txBody>
                    <a:bodyPr/>
                    <a:lstStyle/>
                    <a:p>
                      <a:r>
                        <a:rPr lang="hr-HR" sz="2000" dirty="0"/>
                        <a:t>WP3</a:t>
                      </a:r>
                    </a:p>
                  </a:txBody>
                  <a:tcPr/>
                </a:tc>
                <a:tc>
                  <a:txBody>
                    <a:bodyPr/>
                    <a:lstStyle/>
                    <a:p>
                      <a:r>
                        <a:rPr lang="hr-HR" sz="2000" dirty="0"/>
                        <a:t>SUM</a:t>
                      </a:r>
                    </a:p>
                  </a:txBody>
                  <a:tcPr/>
                </a:tc>
                <a:tc>
                  <a:txBody>
                    <a:bodyPr/>
                    <a:lstStyle/>
                    <a:p>
                      <a:r>
                        <a:rPr lang="hr-HR" sz="2000" dirty="0"/>
                        <a:t>N</a:t>
                      </a:r>
                      <a:r>
                        <a:rPr lang="en-US" sz="2000" dirty="0"/>
                        <a:t>umber of adopted strategies for </a:t>
                      </a:r>
                      <a:r>
                        <a:rPr lang="en-US" sz="2000" dirty="0" err="1"/>
                        <a:t>IaH</a:t>
                      </a:r>
                      <a:r>
                        <a:rPr lang="en-US" sz="2000" dirty="0"/>
                        <a:t>, Average number of pages in one strategy.</a:t>
                      </a:r>
                      <a:endParaRPr lang="hr-HR" sz="2000" dirty="0"/>
                    </a:p>
                  </a:txBody>
                  <a:tcPr/>
                </a:tc>
                <a:extLst>
                  <a:ext uri="{0D108BD9-81ED-4DB2-BD59-A6C34878D82A}">
                    <a16:rowId xmlns:a16="http://schemas.microsoft.com/office/drawing/2014/main" val="871883319"/>
                  </a:ext>
                </a:extLst>
              </a:tr>
              <a:tr h="370840">
                <a:tc>
                  <a:txBody>
                    <a:bodyPr/>
                    <a:lstStyle/>
                    <a:p>
                      <a:r>
                        <a:rPr lang="en-US" sz="2000" dirty="0"/>
                        <a:t>Functional and tested digital services and protocols</a:t>
                      </a:r>
                      <a:endParaRPr lang="hr-HR" sz="2000" dirty="0"/>
                    </a:p>
                  </a:txBody>
                  <a:tcPr/>
                </a:tc>
                <a:tc>
                  <a:txBody>
                    <a:bodyPr/>
                    <a:lstStyle/>
                    <a:p>
                      <a:r>
                        <a:rPr lang="hr-HR" sz="2000" dirty="0"/>
                        <a:t>WP3</a:t>
                      </a:r>
                    </a:p>
                  </a:txBody>
                  <a:tcPr/>
                </a:tc>
                <a:tc>
                  <a:txBody>
                    <a:bodyPr/>
                    <a:lstStyle/>
                    <a:p>
                      <a:r>
                        <a:rPr lang="hr-HR" sz="2000" dirty="0"/>
                        <a:t>SUM</a:t>
                      </a:r>
                    </a:p>
                  </a:txBody>
                  <a:tcPr/>
                </a:tc>
                <a:tc>
                  <a:txBody>
                    <a:bodyPr/>
                    <a:lstStyle/>
                    <a:p>
                      <a:r>
                        <a:rPr lang="en-US" sz="2000" dirty="0"/>
                        <a:t>Number of implemented digital services and protocols average in one WB HEI</a:t>
                      </a:r>
                      <a:endParaRPr lang="hr-HR" sz="2000" dirty="0"/>
                    </a:p>
                  </a:txBody>
                  <a:tcPr/>
                </a:tc>
                <a:extLst>
                  <a:ext uri="{0D108BD9-81ED-4DB2-BD59-A6C34878D82A}">
                    <a16:rowId xmlns:a16="http://schemas.microsoft.com/office/drawing/2014/main" val="1820432861"/>
                  </a:ext>
                </a:extLst>
              </a:tr>
              <a:tr h="370840">
                <a:tc>
                  <a:txBody>
                    <a:bodyPr/>
                    <a:lstStyle/>
                    <a:p>
                      <a:r>
                        <a:rPr lang="en-US" sz="2000" dirty="0"/>
                        <a:t>Well trained staff and students from biomedical HEIs</a:t>
                      </a:r>
                      <a:endParaRPr lang="hr-HR" sz="2000" dirty="0"/>
                    </a:p>
                  </a:txBody>
                  <a:tcPr/>
                </a:tc>
                <a:tc>
                  <a:txBody>
                    <a:bodyPr/>
                    <a:lstStyle/>
                    <a:p>
                      <a:r>
                        <a:rPr lang="hr-HR" sz="2000" dirty="0"/>
                        <a:t>WP3</a:t>
                      </a:r>
                    </a:p>
                  </a:txBody>
                  <a:tcPr/>
                </a:tc>
                <a:tc>
                  <a:txBody>
                    <a:bodyPr/>
                    <a:lstStyle/>
                    <a:p>
                      <a:r>
                        <a:rPr lang="hr-HR" sz="2000" dirty="0"/>
                        <a:t>SUM</a:t>
                      </a:r>
                    </a:p>
                  </a:txBody>
                  <a:tcPr/>
                </a:tc>
                <a:tc>
                  <a:txBody>
                    <a:bodyPr/>
                    <a:lstStyle/>
                    <a:p>
                      <a:r>
                        <a:rPr lang="en-US" sz="2000" dirty="0"/>
                        <a:t>Number of educated students, staff and external stakeholder per one biomedical WB HEI</a:t>
                      </a:r>
                      <a:endParaRPr lang="hr-HR" sz="2000" dirty="0"/>
                    </a:p>
                  </a:txBody>
                  <a:tcPr/>
                </a:tc>
                <a:extLst>
                  <a:ext uri="{0D108BD9-81ED-4DB2-BD59-A6C34878D82A}">
                    <a16:rowId xmlns:a16="http://schemas.microsoft.com/office/drawing/2014/main" val="3194216907"/>
                  </a:ext>
                </a:extLst>
              </a:tr>
            </a:tbl>
          </a:graphicData>
        </a:graphic>
      </p:graphicFrame>
    </p:spTree>
    <p:extLst>
      <p:ext uri="{BB962C8B-B14F-4D97-AF65-F5344CB8AC3E}">
        <p14:creationId xmlns:p14="http://schemas.microsoft.com/office/powerpoint/2010/main" val="3252926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1B0AB-406F-EE3E-A436-643C81189A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831ACC0-1C9A-45FC-BAD7-A56BFD2C8814}"/>
              </a:ext>
            </a:extLst>
          </p:cNvPr>
          <p:cNvSpPr>
            <a:spLocks noGrp="1"/>
          </p:cNvSpPr>
          <p:nvPr>
            <p:ph type="title"/>
          </p:nvPr>
        </p:nvSpPr>
        <p:spPr/>
        <p:txBody>
          <a:bodyPr>
            <a:normAutofit/>
          </a:bodyPr>
          <a:lstStyle/>
          <a:p>
            <a:r>
              <a:rPr lang="hr-HR" dirty="0"/>
              <a:t>DELIVERABLES WP3 </a:t>
            </a:r>
            <a:br>
              <a:rPr lang="hr-HR" dirty="0"/>
            </a:br>
            <a:r>
              <a:rPr lang="en-US" sz="4400" dirty="0"/>
              <a:t>D3.1 – Strategies for </a:t>
            </a:r>
            <a:r>
              <a:rPr lang="en-US" sz="4400" dirty="0" err="1"/>
              <a:t>IaH</a:t>
            </a:r>
            <a:r>
              <a:rPr lang="en-US" sz="4400" dirty="0"/>
              <a:t> at WB HEIs </a:t>
            </a:r>
            <a:endParaRPr lang="hr-HR" dirty="0"/>
          </a:p>
        </p:txBody>
      </p:sp>
      <p:sp>
        <p:nvSpPr>
          <p:cNvPr id="3" name="Content Placeholder 2">
            <a:extLst>
              <a:ext uri="{FF2B5EF4-FFF2-40B4-BE49-F238E27FC236}">
                <a16:creationId xmlns:a16="http://schemas.microsoft.com/office/drawing/2014/main" id="{FC49A684-CFA9-D9F8-3CFD-E51D43374D55}"/>
              </a:ext>
            </a:extLst>
          </p:cNvPr>
          <p:cNvSpPr>
            <a:spLocks noGrp="1"/>
          </p:cNvSpPr>
          <p:nvPr>
            <p:ph idx="1"/>
          </p:nvPr>
        </p:nvSpPr>
        <p:spPr/>
        <p:txBody>
          <a:bodyPr>
            <a:normAutofit/>
          </a:bodyPr>
          <a:lstStyle/>
          <a:p>
            <a:pPr marL="0" indent="0">
              <a:buNone/>
            </a:pPr>
            <a:r>
              <a:rPr lang="hr-HR" sz="2400" dirty="0"/>
              <a:t>Description: </a:t>
            </a:r>
            <a:r>
              <a:rPr lang="en-US" sz="2400" dirty="0"/>
              <a:t>All WB biomedical HEIs will develop and adopt strategies for </a:t>
            </a:r>
            <a:r>
              <a:rPr lang="en-US" sz="2400" dirty="0" err="1"/>
              <a:t>IaH</a:t>
            </a:r>
            <a:r>
              <a:rPr lang="en-US" sz="2400" dirty="0"/>
              <a:t>. Strategies will be based on framework done in WP1. Educated human resources at EU partners will lead creation of strategies for </a:t>
            </a:r>
            <a:r>
              <a:rPr lang="en-US" sz="2400" dirty="0" err="1"/>
              <a:t>IaH</a:t>
            </a:r>
            <a:r>
              <a:rPr lang="en-US" sz="2400" dirty="0"/>
              <a:t>. All internal and external stakeholders will be consulted during the creation of strategy for </a:t>
            </a:r>
            <a:r>
              <a:rPr lang="en-US" sz="2400" dirty="0" err="1"/>
              <a:t>IaH</a:t>
            </a:r>
            <a:r>
              <a:rPr lang="en-US" sz="2400" dirty="0"/>
              <a:t>. Strategy will offer direction for the future internationalization with detail action plan, responsibilities, terms and indicators. </a:t>
            </a:r>
            <a:r>
              <a:rPr lang="en-US" sz="2400" b="1" dirty="0">
                <a:solidFill>
                  <a:srgbClr val="FF0000"/>
                </a:solidFill>
              </a:rPr>
              <a:t>Other goods, works and services: All WB partners will print strategies for </a:t>
            </a:r>
            <a:r>
              <a:rPr lang="en-US" sz="2400" b="1" dirty="0" err="1">
                <a:solidFill>
                  <a:srgbClr val="FF0000"/>
                </a:solidFill>
              </a:rPr>
              <a:t>IaH</a:t>
            </a:r>
            <a:r>
              <a:rPr lang="en-US" sz="2400" b="1" dirty="0">
                <a:solidFill>
                  <a:srgbClr val="FF0000"/>
                </a:solidFill>
              </a:rPr>
              <a:t>. </a:t>
            </a:r>
            <a:r>
              <a:rPr lang="en-US" sz="2400" b="1" dirty="0"/>
              <a:t>Strategies will be distributed to different target groups.</a:t>
            </a:r>
            <a:endParaRPr lang="hr-HR" sz="2400" b="1" dirty="0"/>
          </a:p>
          <a:p>
            <a:pPr marL="0" indent="0">
              <a:buNone/>
            </a:pPr>
            <a:r>
              <a:rPr lang="hr-HR" sz="2400" dirty="0"/>
              <a:t>Type R – document, written</a:t>
            </a:r>
          </a:p>
          <a:p>
            <a:pPr marL="0" indent="0">
              <a:buNone/>
            </a:pPr>
            <a:r>
              <a:rPr lang="hr-HR" sz="2400" dirty="0"/>
              <a:t>Dissemination level – PU - Public</a:t>
            </a:r>
          </a:p>
        </p:txBody>
      </p:sp>
    </p:spTree>
    <p:extLst>
      <p:ext uri="{BB962C8B-B14F-4D97-AF65-F5344CB8AC3E}">
        <p14:creationId xmlns:p14="http://schemas.microsoft.com/office/powerpoint/2010/main" val="1178497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2A3B2-8133-4E4A-E9AA-625A9A6C919D}"/>
              </a:ext>
            </a:extLst>
          </p:cNvPr>
          <p:cNvSpPr>
            <a:spLocks noGrp="1"/>
          </p:cNvSpPr>
          <p:nvPr>
            <p:ph type="title"/>
          </p:nvPr>
        </p:nvSpPr>
        <p:spPr/>
        <p:txBody>
          <a:bodyPr/>
          <a:lstStyle/>
          <a:p>
            <a:r>
              <a:rPr lang="hr-HR" dirty="0"/>
              <a:t>DELIVERABLES WP3 </a:t>
            </a:r>
            <a:br>
              <a:rPr lang="hr-HR" dirty="0"/>
            </a:br>
            <a:r>
              <a:rPr lang="en-US" sz="4400" dirty="0"/>
              <a:t>D3.1 – Strategies for </a:t>
            </a:r>
            <a:r>
              <a:rPr lang="en-US" sz="4400" dirty="0" err="1"/>
              <a:t>IaH</a:t>
            </a:r>
            <a:r>
              <a:rPr lang="en-US" sz="4400" dirty="0"/>
              <a:t> at WB HEIs </a:t>
            </a:r>
            <a:endParaRPr lang="hr-HR" dirty="0"/>
          </a:p>
        </p:txBody>
      </p:sp>
      <p:graphicFrame>
        <p:nvGraphicFramePr>
          <p:cNvPr id="4" name="Content Placeholder 3">
            <a:extLst>
              <a:ext uri="{FF2B5EF4-FFF2-40B4-BE49-F238E27FC236}">
                <a16:creationId xmlns:a16="http://schemas.microsoft.com/office/drawing/2014/main" id="{10C74E1A-F6FE-76CD-C7BF-AA70CDCAC74F}"/>
              </a:ext>
            </a:extLst>
          </p:cNvPr>
          <p:cNvGraphicFramePr>
            <a:graphicFrameLocks noGrp="1"/>
          </p:cNvGraphicFramePr>
          <p:nvPr>
            <p:ph idx="1"/>
            <p:extLst>
              <p:ext uri="{D42A27DB-BD31-4B8C-83A1-F6EECF244321}">
                <p14:modId xmlns:p14="http://schemas.microsoft.com/office/powerpoint/2010/main" val="1783724753"/>
              </p:ext>
            </p:extLst>
          </p:nvPr>
        </p:nvGraphicFramePr>
        <p:xfrm>
          <a:off x="838200" y="1825625"/>
          <a:ext cx="10515600" cy="164592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617620913"/>
                    </a:ext>
                  </a:extLst>
                </a:gridCol>
                <a:gridCol w="5257800">
                  <a:extLst>
                    <a:ext uri="{9D8B030D-6E8A-4147-A177-3AD203B41FA5}">
                      <a16:colId xmlns:a16="http://schemas.microsoft.com/office/drawing/2014/main" val="2674602984"/>
                    </a:ext>
                  </a:extLst>
                </a:gridCol>
              </a:tblGrid>
              <a:tr h="370840">
                <a:tc>
                  <a:txBody>
                    <a:bodyPr/>
                    <a:lstStyle/>
                    <a:p>
                      <a:r>
                        <a:rPr lang="hr-HR" sz="3200" dirty="0"/>
                        <a:t>Indicator</a:t>
                      </a:r>
                    </a:p>
                  </a:txBody>
                  <a:tcPr/>
                </a:tc>
                <a:tc>
                  <a:txBody>
                    <a:bodyPr/>
                    <a:lstStyle/>
                    <a:p>
                      <a:r>
                        <a:rPr lang="hr-HR" sz="3200" dirty="0"/>
                        <a:t>Means of verification</a:t>
                      </a:r>
                    </a:p>
                  </a:txBody>
                  <a:tcPr/>
                </a:tc>
                <a:extLst>
                  <a:ext uri="{0D108BD9-81ED-4DB2-BD59-A6C34878D82A}">
                    <a16:rowId xmlns:a16="http://schemas.microsoft.com/office/drawing/2014/main" val="661229900"/>
                  </a:ext>
                </a:extLst>
              </a:tr>
              <a:tr h="370840">
                <a:tc>
                  <a:txBody>
                    <a:bodyPr/>
                    <a:lstStyle/>
                    <a:p>
                      <a:r>
                        <a:rPr lang="hr-HR" sz="3200" dirty="0"/>
                        <a:t>D</a:t>
                      </a:r>
                      <a:r>
                        <a:rPr lang="en-US" sz="3200" dirty="0"/>
                        <a:t>3.1 Total 6 developed strategies </a:t>
                      </a:r>
                      <a:endParaRPr lang="hr-HR" sz="3200" dirty="0"/>
                    </a:p>
                  </a:txBody>
                  <a:tcPr/>
                </a:tc>
                <a:tc>
                  <a:txBody>
                    <a:bodyPr/>
                    <a:lstStyle/>
                    <a:p>
                      <a:r>
                        <a:rPr lang="en-US" sz="3200" dirty="0"/>
                        <a:t>D3.1 Faculties councils’ minutes about </a:t>
                      </a:r>
                      <a:endParaRPr lang="hr-HR" sz="3200" dirty="0"/>
                    </a:p>
                  </a:txBody>
                  <a:tcPr/>
                </a:tc>
                <a:extLst>
                  <a:ext uri="{0D108BD9-81ED-4DB2-BD59-A6C34878D82A}">
                    <a16:rowId xmlns:a16="http://schemas.microsoft.com/office/drawing/2014/main" val="1961416962"/>
                  </a:ext>
                </a:extLst>
              </a:tr>
            </a:tbl>
          </a:graphicData>
        </a:graphic>
      </p:graphicFrame>
    </p:spTree>
    <p:extLst>
      <p:ext uri="{BB962C8B-B14F-4D97-AF65-F5344CB8AC3E}">
        <p14:creationId xmlns:p14="http://schemas.microsoft.com/office/powerpoint/2010/main" val="8711608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1950</TotalTime>
  <Words>1194</Words>
  <Application>Microsoft Office PowerPoint</Application>
  <PresentationFormat>Widescreen</PresentationFormat>
  <Paragraphs>96</Paragraphs>
  <Slides>27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Calibri Light</vt:lpstr>
      <vt:lpstr>Times New Roman</vt:lpstr>
      <vt:lpstr>Office Theme</vt:lpstr>
      <vt:lpstr>PROJECT PROGRESS AND ACTIVITIES - SUM  TIRANA 4-6, JUNE</vt:lpstr>
      <vt:lpstr>PowerPoint Presentation</vt:lpstr>
      <vt:lpstr>Intergrated undergraduated and graduate program – Medical Studies in English</vt:lpstr>
      <vt:lpstr>PowerPoint Presentation</vt:lpstr>
      <vt:lpstr>PowerPoint Presentation</vt:lpstr>
      <vt:lpstr>DELIVERABLES WP3</vt:lpstr>
      <vt:lpstr>MILESTONES</vt:lpstr>
      <vt:lpstr>DELIVERABLES WP3  D3.1 – Strategies for IaH at WB HEIs </vt:lpstr>
      <vt:lpstr>DELIVERABLES WP3  D3.1 – Strategies for IaH at WB HEIs </vt:lpstr>
      <vt:lpstr>Current status</vt:lpstr>
      <vt:lpstr>PowerPoint Presentation</vt:lpstr>
      <vt:lpstr>DELIVERABLES WP3  D3.2 – Institutional trainings </vt:lpstr>
      <vt:lpstr>DELIVERABLES WP3  D3.2 – Institutional trainings </vt:lpstr>
      <vt:lpstr>Current status</vt:lpstr>
      <vt:lpstr>DELIVERABLES WP3  D3.3 – Digital protocols for international students and staff </vt:lpstr>
      <vt:lpstr>DELIVERABLES WP3  D3.3 – Digital protocols for international students and staff </vt:lpstr>
      <vt:lpstr>PowerPoint Presentation</vt:lpstr>
      <vt:lpstr>Current status</vt:lpstr>
      <vt:lpstr>DELIVERABLES WP3  D3.4 – Buddy systems</vt:lpstr>
      <vt:lpstr>ERABLES WP3  D3.4 – Buddy systems</vt:lpstr>
      <vt:lpstr>Current status</vt:lpstr>
      <vt:lpstr>PowerPoint Presentation</vt:lpstr>
      <vt:lpstr>PowerPoint Presentation</vt:lpstr>
      <vt:lpstr>WP4 - Internationalization of curriculum (IoC)</vt:lpstr>
      <vt:lpstr>PowerPoint Presentation</vt:lpstr>
      <vt:lpstr>Acknowledgement and disclaimer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MEFMO</dc:creator>
  <cp:lastModifiedBy>Florion Tabaku</cp:lastModifiedBy>
  <cp:revision>95</cp:revision>
  <dcterms:created xsi:type="dcterms:W3CDTF">2018-03-23T18:32:38Z</dcterms:created>
  <dcterms:modified xsi:type="dcterms:W3CDTF">2025-12-11T19:40:34Z</dcterms:modified>
</cp:coreProperties>
</file>