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70" r:id="rId6"/>
    <p:sldId id="260" r:id="rId7"/>
    <p:sldId id="262" r:id="rId8"/>
    <p:sldId id="261" r:id="rId9"/>
    <p:sldId id="263" r:id="rId10"/>
    <p:sldId id="264" r:id="rId11"/>
    <p:sldId id="268" r:id="rId12"/>
    <p:sldId id="269" r:id="rId13"/>
    <p:sldId id="265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62" autoAdjust="0"/>
    <p:restoredTop sz="94660"/>
  </p:normalViewPr>
  <p:slideViewPr>
    <p:cSldViewPr snapToGrid="0">
      <p:cViewPr varScale="1">
        <p:scale>
          <a:sx n="64" d="100"/>
          <a:sy n="64" d="100"/>
        </p:scale>
        <p:origin x="712" y="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pPr/>
              <a:t>12/11/2025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12/11/2025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12/11/2025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12/11/2025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12/11/2025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AB39CB-2A86-40E5-9DCC-B66B584027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3988" y="1521617"/>
            <a:ext cx="7766936" cy="2450671"/>
          </a:xfrm>
        </p:spPr>
        <p:txBody>
          <a:bodyPr/>
          <a:lstStyle/>
          <a:p>
            <a:pPr algn="l"/>
            <a:r>
              <a:rPr lang="bs-Latn-BA" sz="4600" b="1" dirty="0"/>
              <a:t>UNTZ: </a:t>
            </a:r>
            <a:r>
              <a:rPr lang="en-US" sz="4600" b="1" dirty="0"/>
              <a:t>Overview of Ongoing and Planned Activities and Institutional Challenges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8E1039B-793C-44A2-9E1B-253F98525F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97857" y="5761101"/>
            <a:ext cx="7766936" cy="1096899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bs-Latn-BA" dirty="0"/>
              <a:t>Erasmus+ KA2 Capacity Building in the field of Higher Education</a:t>
            </a:r>
          </a:p>
          <a:p>
            <a:pPr algn="ctr"/>
            <a:r>
              <a:rPr lang="bs-Latn-BA" dirty="0"/>
              <a:t>Strengthening capacities and digital competences in biomedical education through internationalization at home – BIOSINT</a:t>
            </a:r>
          </a:p>
          <a:p>
            <a:pPr algn="ctr"/>
            <a:r>
              <a:rPr lang="bs-Latn-BA" dirty="0"/>
              <a:t>101082863-BIOSINT-ERASMUS-EDU-2022-CBHE</a:t>
            </a:r>
          </a:p>
          <a:p>
            <a:pPr algn="ctr"/>
            <a:endParaRPr lang="en-US" dirty="0"/>
          </a:p>
        </p:txBody>
      </p:sp>
      <p:pic>
        <p:nvPicPr>
          <p:cNvPr id="4" name="image1.png">
            <a:extLst>
              <a:ext uri="{FF2B5EF4-FFF2-40B4-BE49-F238E27FC236}">
                <a16:creationId xmlns:a16="http://schemas.microsoft.com/office/drawing/2014/main" id="{B1D7DFF0-1602-43B0-AC97-83903FC4A6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4130" y="309917"/>
            <a:ext cx="1396723" cy="112145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Logo of the University of Tuzla">
            <a:extLst>
              <a:ext uri="{FF2B5EF4-FFF2-40B4-BE49-F238E27FC236}">
                <a16:creationId xmlns:a16="http://schemas.microsoft.com/office/drawing/2014/main" id="{B3A742A3-FA54-4D51-872E-61049E4278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4377" y="283284"/>
            <a:ext cx="1166158" cy="117419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2.png">
            <a:extLst>
              <a:ext uri="{FF2B5EF4-FFF2-40B4-BE49-F238E27FC236}">
                <a16:creationId xmlns:a16="http://schemas.microsoft.com/office/drawing/2014/main" id="{D0A189DF-F028-4664-9ADC-A8DABBAAA5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5700" y="395531"/>
            <a:ext cx="2831465" cy="68707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897FCDFE-4D0D-4C99-9EE7-8C546676560B}"/>
              </a:ext>
            </a:extLst>
          </p:cNvPr>
          <p:cNvSpPr txBox="1">
            <a:spLocks/>
          </p:cNvSpPr>
          <p:nvPr/>
        </p:nvSpPr>
        <p:spPr>
          <a:xfrm>
            <a:off x="997857" y="4480560"/>
            <a:ext cx="7766936" cy="106798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bs-Latn-BA" dirty="0"/>
              <a:t>Tirana, 2025</a:t>
            </a:r>
            <a:endParaRPr lang="bs-Latn-BA" b="1" dirty="0"/>
          </a:p>
          <a:p>
            <a:pPr algn="ctr"/>
            <a:r>
              <a:rPr lang="bs-Latn-BA" sz="1400" dirty="0"/>
              <a:t>Dr Kavgić Dalila</a:t>
            </a:r>
          </a:p>
          <a:p>
            <a:pPr algn="ctr"/>
            <a:r>
              <a:rPr lang="bs-Latn-BA" sz="1400" dirty="0"/>
              <a:t>Dr Mujaković Elma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4889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9A708D-06E7-46BD-9A92-19E9EFE7F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/>
              <a:t>Upcoming steps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D95AE8-9F41-43F8-8EDE-FC056575FB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5935" y="2307265"/>
            <a:ext cx="8665536" cy="4550735"/>
          </a:xfrm>
        </p:spPr>
        <p:txBody>
          <a:bodyPr>
            <a:normAutofit/>
          </a:bodyPr>
          <a:lstStyle/>
          <a:p>
            <a:r>
              <a:rPr lang="en-US" sz="2200" dirty="0"/>
              <a:t>English Language Course </a:t>
            </a:r>
            <a:r>
              <a:rPr lang="bs-Latn-BA" sz="2200" dirty="0"/>
              <a:t>for Teaching Staff </a:t>
            </a:r>
            <a:r>
              <a:rPr lang="en-US" sz="2200" dirty="0"/>
              <a:t>– Proficiency Assessment and Continued Improvement</a:t>
            </a:r>
            <a:endParaRPr lang="bs-Latn-BA" sz="2200" dirty="0"/>
          </a:p>
          <a:p>
            <a:endParaRPr lang="bs-Latn-BA" sz="2200" dirty="0"/>
          </a:p>
          <a:p>
            <a:r>
              <a:rPr lang="bs-Latn-BA" sz="2200" dirty="0"/>
              <a:t>Evaluation of pilot activities (T 4.7)</a:t>
            </a:r>
          </a:p>
          <a:p>
            <a:endParaRPr lang="bs-Latn-BA" sz="2200" dirty="0"/>
          </a:p>
          <a:p>
            <a:r>
              <a:rPr lang="bs-Latn-BA" sz="2200" dirty="0"/>
              <a:t>Raising awareness </a:t>
            </a:r>
            <a:r>
              <a:rPr lang="bs-Latn-BA" sz="2200" dirty="0">
                <a:sym typeface="Wingdings" panose="05000000000000000000" pitchFamily="2" charset="2"/>
              </a:rPr>
              <a:t> info-day, round table, workshop (T 5.3)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42674480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140" y="191588"/>
            <a:ext cx="8596668" cy="1320800"/>
          </a:xfrm>
        </p:spPr>
        <p:txBody>
          <a:bodyPr/>
          <a:lstStyle/>
          <a:p>
            <a:r>
              <a:rPr dirty="0"/>
              <a:t>Institutional Challenges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691" y="1081314"/>
            <a:ext cx="9562011" cy="5603966"/>
          </a:xfrm>
        </p:spPr>
        <p:txBody>
          <a:bodyPr>
            <a:normAutofit/>
          </a:bodyPr>
          <a:lstStyle/>
          <a:p>
            <a:pPr algn="just"/>
            <a:r>
              <a:rPr sz="2000"/>
              <a:t> </a:t>
            </a:r>
            <a:r>
              <a:rPr sz="2000" dirty="0"/>
              <a:t>Administrative and bureaucratic delays</a:t>
            </a:r>
            <a:endParaRPr lang="en-US" sz="2000" dirty="0"/>
          </a:p>
          <a:p>
            <a:pPr marL="457200" lvl="1" indent="0" algn="just">
              <a:buNone/>
            </a:pPr>
            <a:r>
              <a:rPr lang="en-US" sz="2000" dirty="0"/>
              <a:t>💡 </a:t>
            </a:r>
            <a:r>
              <a:rPr lang="en-US" sz="2000" b="1" dirty="0"/>
              <a:t>Possible Mitigation</a:t>
            </a:r>
            <a:r>
              <a:rPr lang="en-US" sz="2000" dirty="0"/>
              <a:t>: Advocate for simplified internal procedures for EU-funded projects. Designate project-specific liaison officers at the university to speed up documentation flow.</a:t>
            </a:r>
          </a:p>
          <a:p>
            <a:pPr marL="457200" lvl="1" indent="0" algn="just">
              <a:buNone/>
            </a:pPr>
            <a:endParaRPr sz="2000" dirty="0"/>
          </a:p>
          <a:p>
            <a:pPr algn="just"/>
            <a:r>
              <a:rPr sz="2000"/>
              <a:t> </a:t>
            </a:r>
            <a:r>
              <a:rPr sz="2000" dirty="0"/>
              <a:t>Complex procurement procedures under national law</a:t>
            </a:r>
            <a:endParaRPr lang="en-US" sz="2000" dirty="0"/>
          </a:p>
          <a:p>
            <a:pPr marL="457200" lvl="1" indent="0" algn="just">
              <a:buNone/>
            </a:pPr>
            <a:r>
              <a:rPr lang="en-US" sz="2000" dirty="0"/>
              <a:t>💡 </a:t>
            </a:r>
            <a:r>
              <a:rPr lang="en-US" sz="2000" b="1" dirty="0"/>
              <a:t>Possible Mitigation</a:t>
            </a:r>
            <a:r>
              <a:rPr lang="en-US" sz="2000" dirty="0"/>
              <a:t>: Plan procurement activities well in advance with buffer periods. Develop procurement templates and commission plans early in the project cycle.</a:t>
            </a:r>
          </a:p>
          <a:p>
            <a:pPr marL="457200" lvl="1" indent="0" algn="just">
              <a:buNone/>
            </a:pPr>
            <a:endParaRPr sz="2000" dirty="0"/>
          </a:p>
          <a:p>
            <a:pPr algn="just"/>
            <a:r>
              <a:rPr sz="2000"/>
              <a:t> </a:t>
            </a:r>
            <a:r>
              <a:rPr sz="2000" dirty="0"/>
              <a:t>Limited availability of staff for additional tasks</a:t>
            </a:r>
            <a:endParaRPr lang="en-US" sz="2000" dirty="0"/>
          </a:p>
          <a:p>
            <a:pPr marL="457200" lvl="1" indent="0" algn="just">
              <a:buNone/>
            </a:pPr>
            <a:r>
              <a:rPr lang="en-US" sz="2000" dirty="0"/>
              <a:t>💡 </a:t>
            </a:r>
            <a:r>
              <a:rPr lang="en-US" sz="2000" b="1" dirty="0"/>
              <a:t>Possible Mitigation</a:t>
            </a:r>
            <a:r>
              <a:rPr lang="en-US" sz="2000" dirty="0"/>
              <a:t>: Offer formal workload recognition or incentives for participation in BIOSINT activities. Encourage team-based work to distribute responsibilities more equitably.</a:t>
            </a:r>
            <a:endParaRPr sz="2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Conclusion and Final Remarks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9006" y="1502230"/>
            <a:ext cx="9927771" cy="4650376"/>
          </a:xfrm>
        </p:spPr>
        <p:txBody>
          <a:bodyPr>
            <a:normAutofit/>
          </a:bodyPr>
          <a:lstStyle/>
          <a:p>
            <a:pPr algn="just"/>
            <a:r>
              <a:rPr sz="2600"/>
              <a:t>UNTZ </a:t>
            </a:r>
            <a:r>
              <a:rPr sz="2600" dirty="0"/>
              <a:t>remains committed to </a:t>
            </a:r>
            <a:r>
              <a:rPr sz="2600"/>
              <a:t>BIOSINT objectives</a:t>
            </a:r>
            <a:endParaRPr lang="hr-HR" sz="2600" dirty="0"/>
          </a:p>
          <a:p>
            <a:pPr algn="just">
              <a:buNone/>
            </a:pPr>
            <a:endParaRPr sz="2600" dirty="0"/>
          </a:p>
          <a:p>
            <a:pPr algn="just"/>
            <a:r>
              <a:rPr sz="2600"/>
              <a:t>Key </a:t>
            </a:r>
            <a:r>
              <a:rPr sz="2600" dirty="0"/>
              <a:t>achievements: improved infrastructure, revised curricula, </a:t>
            </a:r>
            <a:r>
              <a:rPr sz="2600"/>
              <a:t>enhanced training</a:t>
            </a:r>
            <a:endParaRPr lang="hr-HR" sz="2600" dirty="0"/>
          </a:p>
          <a:p>
            <a:pPr algn="just"/>
            <a:endParaRPr sz="2600" dirty="0"/>
          </a:p>
          <a:p>
            <a:pPr algn="just"/>
            <a:r>
              <a:rPr sz="2600"/>
              <a:t>Focus </a:t>
            </a:r>
            <a:r>
              <a:rPr sz="2600" dirty="0"/>
              <a:t>ahead: pilot activities, awareness-raising, </a:t>
            </a:r>
            <a:r>
              <a:rPr sz="2600"/>
              <a:t>virtual courses</a:t>
            </a:r>
            <a:endParaRPr lang="hr-HR" sz="2600" dirty="0"/>
          </a:p>
          <a:p>
            <a:pPr algn="just"/>
            <a:endParaRPr sz="2600" dirty="0"/>
          </a:p>
          <a:p>
            <a:pPr algn="just"/>
            <a:r>
              <a:rPr sz="2600"/>
              <a:t>Thank </a:t>
            </a:r>
            <a:r>
              <a:rPr sz="2600" dirty="0"/>
              <a:t>you to our partners and the EU for their continuous support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654E2-2A1C-4E2B-8E01-6FC682C87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3269" y="2289544"/>
            <a:ext cx="8596668" cy="1320800"/>
          </a:xfrm>
        </p:spPr>
        <p:txBody>
          <a:bodyPr>
            <a:noAutofit/>
          </a:bodyPr>
          <a:lstStyle/>
          <a:p>
            <a:pPr algn="ctr"/>
            <a:r>
              <a:rPr lang="bs-Latn-BA" sz="5000" b="1" dirty="0"/>
              <a:t>THANK YOU </a:t>
            </a:r>
            <a:br>
              <a:rPr lang="bs-Latn-BA" sz="5000" b="1" dirty="0"/>
            </a:br>
            <a:r>
              <a:rPr lang="bs-Latn-BA" sz="5000" b="1" dirty="0"/>
              <a:t>FOR </a:t>
            </a:r>
            <a:br>
              <a:rPr lang="bs-Latn-BA" sz="5000" b="1" dirty="0"/>
            </a:br>
            <a:r>
              <a:rPr lang="bs-Latn-BA" sz="5000" b="1" dirty="0"/>
              <a:t>YOUR ATTENTION</a:t>
            </a:r>
            <a:endParaRPr lang="en-US" sz="5000" b="1" dirty="0"/>
          </a:p>
        </p:txBody>
      </p:sp>
    </p:spTree>
    <p:extLst>
      <p:ext uri="{BB962C8B-B14F-4D97-AF65-F5344CB8AC3E}">
        <p14:creationId xmlns:p14="http://schemas.microsoft.com/office/powerpoint/2010/main" val="29676085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517E45-CCAA-4F1E-9B42-1AA4975FAC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/>
              <a:t>Work Package 1 – WP1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425828-4FA2-48D4-A39C-CA5F249DF6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394" y="1757779"/>
            <a:ext cx="8794608" cy="4283583"/>
          </a:xfrm>
        </p:spPr>
        <p:txBody>
          <a:bodyPr>
            <a:noAutofit/>
          </a:bodyPr>
          <a:lstStyle/>
          <a:p>
            <a:r>
              <a:rPr lang="en-US" sz="2400" dirty="0"/>
              <a:t>T1.8 - Evaluation of meetings via</a:t>
            </a:r>
            <a:r>
              <a:rPr lang="bs-Latn-BA" sz="2400" dirty="0"/>
              <a:t> </a:t>
            </a:r>
            <a:r>
              <a:rPr lang="en-US" sz="2400" dirty="0"/>
              <a:t>onsite/online surveys</a:t>
            </a:r>
            <a:endParaRPr lang="bs-Latn-BA" sz="2400" dirty="0"/>
          </a:p>
          <a:p>
            <a:pPr>
              <a:buFont typeface="Wingdings" panose="05000000000000000000" pitchFamily="2" charset="2"/>
              <a:buChar char="ü"/>
            </a:pPr>
            <a:r>
              <a:rPr lang="bs-Latn-BA" sz="2400" dirty="0"/>
              <a:t>Surveys completed </a:t>
            </a:r>
          </a:p>
          <a:p>
            <a:pPr>
              <a:buFont typeface="Wingdings" panose="05000000000000000000" pitchFamily="2" charset="2"/>
              <a:buChar char="ü"/>
            </a:pPr>
            <a:endParaRPr lang="bs-Latn-BA" sz="2400" dirty="0"/>
          </a:p>
          <a:p>
            <a:r>
              <a:rPr lang="en-US" sz="2400" dirty="0"/>
              <a:t>T1.9</a:t>
            </a:r>
            <a:r>
              <a:rPr lang="bs-Latn-BA" sz="2400" dirty="0"/>
              <a:t> - </a:t>
            </a:r>
            <a:r>
              <a:rPr lang="en-US" sz="2400" dirty="0"/>
              <a:t>Financial and administrative management</a:t>
            </a:r>
            <a:endParaRPr lang="bs-Latn-BA" sz="2400" dirty="0"/>
          </a:p>
          <a:p>
            <a:pPr>
              <a:buFont typeface="Wingdings" panose="05000000000000000000" pitchFamily="2" charset="2"/>
              <a:buChar char="Ø"/>
            </a:pPr>
            <a:r>
              <a:rPr lang="bs-Latn-BA" sz="2400" dirty="0"/>
              <a:t>Key actions: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400" dirty="0"/>
              <a:t>Bank account established and installments</a:t>
            </a:r>
            <a:r>
              <a:rPr lang="bs-Latn-BA" sz="2400" dirty="0"/>
              <a:t> r</a:t>
            </a:r>
            <a:r>
              <a:rPr lang="en-US" sz="2400" dirty="0" err="1"/>
              <a:t>eceived</a:t>
            </a:r>
            <a:endParaRPr lang="bs-Latn-BA" sz="2400" dirty="0"/>
          </a:p>
          <a:p>
            <a:pPr>
              <a:buFont typeface="Wingdings" panose="05000000000000000000" pitchFamily="2" charset="2"/>
              <a:buChar char="ü"/>
            </a:pPr>
            <a:r>
              <a:rPr lang="en-US" sz="2400" dirty="0"/>
              <a:t>Procurement initiated for virtual classroom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400" dirty="0"/>
              <a:t>Travel costs processed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400" dirty="0"/>
              <a:t>Minutes, attendance lists and photos</a:t>
            </a:r>
            <a:r>
              <a:rPr lang="bs-Latn-BA" sz="2400" dirty="0"/>
              <a:t> </a:t>
            </a:r>
            <a:r>
              <a:rPr lang="en-US" sz="2400" dirty="0"/>
              <a:t>compiled</a:t>
            </a:r>
          </a:p>
          <a:p>
            <a:pPr marL="0" indent="0">
              <a:buNone/>
            </a:pPr>
            <a:endParaRPr lang="bs-Latn-BA" sz="2400" dirty="0"/>
          </a:p>
        </p:txBody>
      </p:sp>
    </p:spTree>
    <p:extLst>
      <p:ext uri="{BB962C8B-B14F-4D97-AF65-F5344CB8AC3E}">
        <p14:creationId xmlns:p14="http://schemas.microsoft.com/office/powerpoint/2010/main" val="1980633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B3017A-B58E-4BED-A19D-DE7D52BD6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432" y="135139"/>
            <a:ext cx="8596668" cy="797016"/>
          </a:xfrm>
        </p:spPr>
        <p:txBody>
          <a:bodyPr/>
          <a:lstStyle/>
          <a:p>
            <a:r>
              <a:rPr lang="bs-Latn-BA" dirty="0"/>
              <a:t>Work Package 3 – WP3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943FF0-B7BB-4A93-9220-3B9C2E2889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532" y="843380"/>
            <a:ext cx="8596669" cy="1180729"/>
          </a:xfrm>
        </p:spPr>
        <p:txBody>
          <a:bodyPr>
            <a:normAutofit/>
          </a:bodyPr>
          <a:lstStyle/>
          <a:p>
            <a:r>
              <a:rPr lang="en-US" dirty="0"/>
              <a:t>T 3.1 Development of strategies for </a:t>
            </a:r>
            <a:r>
              <a:rPr lang="bs-Latn-BA" dirty="0"/>
              <a:t>I</a:t>
            </a:r>
            <a:r>
              <a:rPr lang="en-US" dirty="0"/>
              <a:t>a</a:t>
            </a:r>
            <a:r>
              <a:rPr lang="bs-Latn-BA" dirty="0"/>
              <a:t>H</a:t>
            </a:r>
            <a:r>
              <a:rPr lang="en-US" dirty="0"/>
              <a:t> by W</a:t>
            </a:r>
            <a:r>
              <a:rPr lang="bs-Latn-BA" dirty="0"/>
              <a:t>B</a:t>
            </a:r>
            <a:r>
              <a:rPr lang="en-US" dirty="0"/>
              <a:t> Institutions</a:t>
            </a:r>
            <a:endParaRPr lang="bs-Latn-BA" dirty="0"/>
          </a:p>
          <a:p>
            <a:pPr>
              <a:buFont typeface="Wingdings" panose="05000000000000000000" pitchFamily="2" charset="2"/>
              <a:buChar char="ü"/>
            </a:pPr>
            <a:r>
              <a:rPr lang="en-US" dirty="0"/>
              <a:t>Internationalization Strategy (2024–2029)</a:t>
            </a:r>
            <a:r>
              <a:rPr lang="bs-Latn-BA" dirty="0"/>
              <a:t> </a:t>
            </a:r>
            <a:r>
              <a:rPr lang="en-US" dirty="0"/>
              <a:t>developed and approved</a:t>
            </a:r>
            <a:endParaRPr lang="bs-Latn-BA" dirty="0"/>
          </a:p>
          <a:p>
            <a:r>
              <a:rPr lang="en-US" dirty="0"/>
              <a:t>T 3.2. </a:t>
            </a:r>
            <a:r>
              <a:rPr lang="bs-Latn-BA" dirty="0"/>
              <a:t>T</a:t>
            </a:r>
            <a:r>
              <a:rPr lang="en-US" dirty="0"/>
              <a:t>raining for students and staff</a:t>
            </a:r>
            <a:endParaRPr lang="bs-Latn-BA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10FEB3-E36B-486E-8F45-05BA3FAD3F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945" y="2024109"/>
            <a:ext cx="7162013" cy="446571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407972A-3042-4F55-ADBD-FC21F0291F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2658" y="2024109"/>
            <a:ext cx="4060054" cy="36265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B8BFD81-AFC0-4EDD-93F7-EECF18C73279}"/>
              </a:ext>
            </a:extLst>
          </p:cNvPr>
          <p:cNvSpPr txBox="1">
            <a:spLocks/>
          </p:cNvSpPr>
          <p:nvPr/>
        </p:nvSpPr>
        <p:spPr>
          <a:xfrm>
            <a:off x="7622959" y="5872829"/>
            <a:ext cx="4569042" cy="6169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ü"/>
            </a:pPr>
            <a:r>
              <a:rPr lang="en-US" sz="2000" dirty="0"/>
              <a:t>4th EU Training (Mostar, April 2024)</a:t>
            </a:r>
            <a:endParaRPr lang="bs-Latn-BA" sz="2000" dirty="0"/>
          </a:p>
        </p:txBody>
      </p:sp>
    </p:spTree>
    <p:extLst>
      <p:ext uri="{BB962C8B-B14F-4D97-AF65-F5344CB8AC3E}">
        <p14:creationId xmlns:p14="http://schemas.microsoft.com/office/powerpoint/2010/main" val="27463050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CA9E9-430F-43A5-B73F-B4648992C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511" y="243840"/>
            <a:ext cx="8596668" cy="1320800"/>
          </a:xfrm>
        </p:spPr>
        <p:txBody>
          <a:bodyPr/>
          <a:lstStyle/>
          <a:p>
            <a:r>
              <a:rPr lang="bs-Latn-BA" dirty="0"/>
              <a:t>Work Package 3 – WP3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167A21-F805-4FE7-BF57-BE15CC6CAE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5302" y="1161199"/>
            <a:ext cx="9484903" cy="2365772"/>
          </a:xfrm>
        </p:spPr>
        <p:txBody>
          <a:bodyPr>
            <a:noAutofit/>
          </a:bodyPr>
          <a:lstStyle/>
          <a:p>
            <a:r>
              <a:rPr lang="en-US" sz="2400" dirty="0"/>
              <a:t>T3.3: Digital support system developed</a:t>
            </a:r>
            <a:endParaRPr lang="bs-Latn-BA" sz="2400" dirty="0"/>
          </a:p>
          <a:p>
            <a:pPr>
              <a:buFont typeface="Wingdings" panose="05000000000000000000" pitchFamily="2" charset="2"/>
              <a:buChar char="ü"/>
            </a:pPr>
            <a:r>
              <a:rPr lang="en-US" sz="2400" dirty="0"/>
              <a:t>Guide for incoming students and staff</a:t>
            </a:r>
            <a:endParaRPr lang="bs-Latn-BA" sz="2400" dirty="0"/>
          </a:p>
          <a:p>
            <a:pPr>
              <a:buFont typeface="Wingdings" panose="05000000000000000000" pitchFamily="2" charset="2"/>
              <a:buChar char="ü"/>
            </a:pPr>
            <a:r>
              <a:rPr lang="en-US" sz="2400" dirty="0"/>
              <a:t>Safety and Security Protocol for the international students and staff</a:t>
            </a:r>
            <a:endParaRPr lang="bs-Latn-BA" sz="2400" dirty="0"/>
          </a:p>
          <a:p>
            <a:pPr>
              <a:buFont typeface="Wingdings" panose="05000000000000000000" pitchFamily="2" charset="2"/>
              <a:buChar char="ü"/>
            </a:pPr>
            <a:r>
              <a:rPr lang="en-US" sz="2400" dirty="0"/>
              <a:t>The Buddy System</a:t>
            </a:r>
            <a:endParaRPr lang="bs-Latn-BA" sz="2400" dirty="0"/>
          </a:p>
          <a:p>
            <a:pPr>
              <a:buFont typeface="Wingdings" panose="05000000000000000000" pitchFamily="2" charset="2"/>
              <a:buChar char="ü"/>
            </a:pPr>
            <a:endParaRPr lang="bs-Latn-BA" sz="2400" dirty="0"/>
          </a:p>
        </p:txBody>
      </p:sp>
      <p:pic>
        <p:nvPicPr>
          <p:cNvPr id="4" name="Picture 3" descr="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5572" y="3064434"/>
            <a:ext cx="2574599" cy="35976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 descr="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9187" y="3069769"/>
            <a:ext cx="2599499" cy="36184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 descr="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26889" y="3069771"/>
            <a:ext cx="2573373" cy="36184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62643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CA9E9-430F-43A5-B73F-B4648992C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574" y="217715"/>
            <a:ext cx="8596668" cy="1320800"/>
          </a:xfrm>
        </p:spPr>
        <p:txBody>
          <a:bodyPr/>
          <a:lstStyle/>
          <a:p>
            <a:r>
              <a:rPr lang="bs-Latn-BA" dirty="0"/>
              <a:t>Work Package 3 – WP3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167A21-F805-4FE7-BF57-BE15CC6CAE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988" y="442743"/>
            <a:ext cx="10373177" cy="2535588"/>
          </a:xfrm>
        </p:spPr>
        <p:txBody>
          <a:bodyPr>
            <a:noAutofit/>
          </a:bodyPr>
          <a:lstStyle/>
          <a:p>
            <a:pPr>
              <a:buNone/>
            </a:pPr>
            <a:endParaRPr lang="bs-Latn-BA" sz="2400" dirty="0"/>
          </a:p>
          <a:p>
            <a:r>
              <a:rPr lang="en-US" sz="2400" dirty="0"/>
              <a:t>T 3.4 Institutional trainings for internal and external stakeholders </a:t>
            </a:r>
            <a:endParaRPr lang="bs-Latn-BA" sz="2400" dirty="0"/>
          </a:p>
          <a:p>
            <a:pPr>
              <a:buFont typeface="Wingdings" panose="05000000000000000000" pitchFamily="2" charset="2"/>
              <a:buChar char="ü"/>
            </a:pPr>
            <a:r>
              <a:rPr lang="en-US" sz="2400" dirty="0"/>
              <a:t>Trainings held for 130 students and staff</a:t>
            </a:r>
            <a:endParaRPr lang="bs-Latn-BA" sz="2400" dirty="0"/>
          </a:p>
          <a:p>
            <a:r>
              <a:rPr lang="en-US" sz="2400" dirty="0"/>
              <a:t>T3.5 </a:t>
            </a:r>
            <a:r>
              <a:rPr lang="bs-Latn-BA" sz="2400" dirty="0"/>
              <a:t>&amp;</a:t>
            </a:r>
            <a:r>
              <a:rPr lang="en-US" sz="2400" dirty="0"/>
              <a:t> T3.6: Pilot activities and evaluations</a:t>
            </a:r>
            <a:endParaRPr lang="hr-HR" sz="2400" dirty="0"/>
          </a:p>
          <a:p>
            <a:pPr>
              <a:buFont typeface="Wingdings" pitchFamily="2" charset="2"/>
              <a:buChar char="§"/>
            </a:pPr>
            <a:r>
              <a:rPr lang="en-US" sz="2400" dirty="0"/>
              <a:t>in progress</a:t>
            </a:r>
          </a:p>
        </p:txBody>
      </p:sp>
      <p:pic>
        <p:nvPicPr>
          <p:cNvPr id="4" name="Picture 3" descr="IMG-3eecc3f6880d7538e326b5a271222603-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9886" y="1449977"/>
            <a:ext cx="3938994" cy="482019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 descr="IMG-1c89ace6f16788bb75a5cf35ca989766-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851" y="2899954"/>
            <a:ext cx="5921829" cy="32918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B8BFD81-AFC0-4EDD-93F7-EECF18C73279}"/>
              </a:ext>
            </a:extLst>
          </p:cNvPr>
          <p:cNvSpPr txBox="1">
            <a:spLocks/>
          </p:cNvSpPr>
          <p:nvPr/>
        </p:nvSpPr>
        <p:spPr>
          <a:xfrm>
            <a:off x="561702" y="6283234"/>
            <a:ext cx="6844938" cy="5747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ü"/>
            </a:pPr>
            <a:r>
              <a:rPr lang="hr-HR" sz="2000" dirty="0"/>
              <a:t>Institutional</a:t>
            </a:r>
            <a:r>
              <a:rPr lang="en-US" sz="2000" dirty="0"/>
              <a:t> Training (</a:t>
            </a:r>
            <a:r>
              <a:rPr lang="hr-HR" sz="2000" dirty="0"/>
              <a:t>Tuzla, </a:t>
            </a:r>
            <a:r>
              <a:rPr lang="en-US" sz="2000" dirty="0"/>
              <a:t> </a:t>
            </a:r>
            <a:r>
              <a:rPr lang="hr-HR" sz="2000" dirty="0"/>
              <a:t>December</a:t>
            </a:r>
            <a:r>
              <a:rPr lang="en-US" sz="2000" dirty="0"/>
              <a:t> 2024)</a:t>
            </a:r>
            <a:endParaRPr lang="bs-Latn-BA" sz="2000" dirty="0"/>
          </a:p>
        </p:txBody>
      </p:sp>
    </p:spTree>
    <p:extLst>
      <p:ext uri="{BB962C8B-B14F-4D97-AF65-F5344CB8AC3E}">
        <p14:creationId xmlns:p14="http://schemas.microsoft.com/office/powerpoint/2010/main" val="13626439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70C697-2FC8-42F4-B251-87832DD169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85" y="156209"/>
            <a:ext cx="8596668" cy="1320800"/>
          </a:xfrm>
        </p:spPr>
        <p:txBody>
          <a:bodyPr/>
          <a:lstStyle/>
          <a:p>
            <a:r>
              <a:rPr lang="bs-Latn-BA" dirty="0"/>
              <a:t>Work Package 4 – WP4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AAE070-0F89-4D38-8158-A26609CF00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283" y="851197"/>
            <a:ext cx="8596668" cy="680265"/>
          </a:xfrm>
        </p:spPr>
        <p:txBody>
          <a:bodyPr/>
          <a:lstStyle/>
          <a:p>
            <a:r>
              <a:rPr lang="en-US" dirty="0"/>
              <a:t>T 4.1 </a:t>
            </a:r>
            <a:r>
              <a:rPr lang="bs-Latn-BA" dirty="0"/>
              <a:t>W</a:t>
            </a:r>
            <a:r>
              <a:rPr lang="en-US" dirty="0" err="1"/>
              <a:t>orkshop</a:t>
            </a:r>
            <a:r>
              <a:rPr lang="en-US" dirty="0"/>
              <a:t> for teaching staff related to </a:t>
            </a:r>
            <a:r>
              <a:rPr lang="en-US" dirty="0" err="1"/>
              <a:t>IoC</a:t>
            </a:r>
            <a:r>
              <a:rPr lang="en-US" dirty="0"/>
              <a:t> and development of intercultural competences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46F2789-5477-4442-865C-6CE1740B0D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5092" y="1626783"/>
            <a:ext cx="5323625" cy="41254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B5F4A56-9F5E-468D-98D4-535A6F7F2D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283" y="1626782"/>
            <a:ext cx="6283843" cy="481635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2E708AD-DE7C-4521-8B2A-EBB1689A2117}"/>
              </a:ext>
            </a:extLst>
          </p:cNvPr>
          <p:cNvSpPr txBox="1">
            <a:spLocks/>
          </p:cNvSpPr>
          <p:nvPr/>
        </p:nvSpPr>
        <p:spPr>
          <a:xfrm>
            <a:off x="6592187" y="5894228"/>
            <a:ext cx="5376530" cy="68026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Wingdings" panose="05000000000000000000" pitchFamily="2" charset="2"/>
              <a:buChar char="ü"/>
            </a:pPr>
            <a:r>
              <a:rPr lang="en-US" dirty="0"/>
              <a:t>T 4.1 Workshop on </a:t>
            </a:r>
            <a:r>
              <a:rPr lang="en-US" dirty="0" err="1"/>
              <a:t>IoC</a:t>
            </a:r>
            <a:r>
              <a:rPr lang="en-US" dirty="0"/>
              <a:t> held in Shkoder</a:t>
            </a:r>
            <a:endParaRPr lang="bs-Latn-BA" dirty="0"/>
          </a:p>
          <a:p>
            <a:pPr marL="0" indent="0" algn="ctr">
              <a:buNone/>
            </a:pPr>
            <a:r>
              <a:rPr lang="en-US" dirty="0"/>
              <a:t> (Oct</a:t>
            </a:r>
            <a:r>
              <a:rPr lang="bs-Latn-BA" dirty="0"/>
              <a:t>ober,</a:t>
            </a:r>
            <a:r>
              <a:rPr lang="en-US" dirty="0"/>
              <a:t>2024)</a:t>
            </a:r>
          </a:p>
        </p:txBody>
      </p:sp>
    </p:spTree>
    <p:extLst>
      <p:ext uri="{BB962C8B-B14F-4D97-AF65-F5344CB8AC3E}">
        <p14:creationId xmlns:p14="http://schemas.microsoft.com/office/powerpoint/2010/main" val="16034498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0C1166-908E-4E66-9EBC-EA8220009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/>
              <a:t>Work Package 4 – WP4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A8E3CB-8DC7-4C22-81DC-4D138BE6A9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958" y="1690577"/>
            <a:ext cx="6921795" cy="4350785"/>
          </a:xfrm>
        </p:spPr>
        <p:txBody>
          <a:bodyPr>
            <a:normAutofit/>
          </a:bodyPr>
          <a:lstStyle/>
          <a:p>
            <a:r>
              <a:rPr lang="en-US" sz="2000" dirty="0"/>
              <a:t>T4.2: 30 ECTS worth of courses</a:t>
            </a:r>
            <a:r>
              <a:rPr lang="bs-Latn-BA" sz="2000" dirty="0"/>
              <a:t> </a:t>
            </a:r>
            <a:r>
              <a:rPr lang="en-US" sz="2000" dirty="0"/>
              <a:t>internationalized</a:t>
            </a:r>
            <a:endParaRPr lang="bs-Latn-BA" sz="2000" dirty="0"/>
          </a:p>
          <a:p>
            <a:pPr marL="0" indent="0">
              <a:buNone/>
            </a:pPr>
            <a:endParaRPr lang="bs-Latn-BA" sz="2000" dirty="0"/>
          </a:p>
          <a:p>
            <a:pPr>
              <a:buFont typeface="Wingdings" panose="05000000000000000000" pitchFamily="2" charset="2"/>
              <a:buChar char="ü"/>
            </a:pPr>
            <a:r>
              <a:rPr lang="bs-Latn-BA" sz="2000" dirty="0"/>
              <a:t>Special Health Care – 6 ECTS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bs-Latn-BA" sz="2000" dirty="0"/>
              <a:t>Special Methods in Medical Laboratory </a:t>
            </a:r>
          </a:p>
          <a:p>
            <a:pPr marL="0" indent="0">
              <a:buNone/>
            </a:pPr>
            <a:r>
              <a:rPr lang="bs-Latn-BA" sz="2000" dirty="0"/>
              <a:t>     Diagnostics – 6 ECTS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bs-Latn-BA" sz="2000" dirty="0"/>
              <a:t>Special Physiotherapy Methods – 6 ECTS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bs-Latn-BA" sz="2000" dirty="0"/>
              <a:t>Special Radiological Methods – 6 ECTS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bs-Latn-BA" sz="2000" dirty="0"/>
              <a:t>Special Sanitary Health Methods – 6 ECTS</a:t>
            </a:r>
            <a:endParaRPr lang="en-US" sz="20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D4E8792-BB3E-443A-8C8E-A1BA7706EF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9886" y="127591"/>
            <a:ext cx="5674316" cy="59137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DF58964-5859-48D6-81E6-C7EBBFBF1DBA}"/>
              </a:ext>
            </a:extLst>
          </p:cNvPr>
          <p:cNvSpPr txBox="1">
            <a:spLocks/>
          </p:cNvSpPr>
          <p:nvPr/>
        </p:nvSpPr>
        <p:spPr>
          <a:xfrm>
            <a:off x="6241311" y="6113412"/>
            <a:ext cx="5950689" cy="6169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Wingdings" panose="05000000000000000000" pitchFamily="2" charset="2"/>
              <a:buChar char="ü"/>
            </a:pPr>
            <a:r>
              <a:rPr lang="en-US" dirty="0"/>
              <a:t>Consent for the alignment of study programs</a:t>
            </a:r>
            <a:r>
              <a:rPr lang="bs-Latn-BA" dirty="0"/>
              <a:t> (February, 2025)</a:t>
            </a:r>
          </a:p>
        </p:txBody>
      </p:sp>
    </p:spTree>
    <p:extLst>
      <p:ext uri="{BB962C8B-B14F-4D97-AF65-F5344CB8AC3E}">
        <p14:creationId xmlns:p14="http://schemas.microsoft.com/office/powerpoint/2010/main" val="8776859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7C7A29-F284-4FC5-B6B2-DC2972B6F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583" y="430618"/>
            <a:ext cx="5475570" cy="1320800"/>
          </a:xfrm>
        </p:spPr>
        <p:txBody>
          <a:bodyPr/>
          <a:lstStyle/>
          <a:p>
            <a:r>
              <a:rPr lang="bs-Latn-BA" dirty="0"/>
              <a:t>Work Package 4 – WP4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0B68FE-EDF9-4E24-B4E3-4CB7790A2E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830" y="1903227"/>
            <a:ext cx="6595336" cy="3646968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200" dirty="0"/>
              <a:t>T 4.5 </a:t>
            </a:r>
            <a:r>
              <a:rPr lang="bs-Latn-BA" sz="2200" dirty="0"/>
              <a:t>D</a:t>
            </a:r>
            <a:r>
              <a:rPr lang="en-US" sz="2200" dirty="0" err="1"/>
              <a:t>evelopment</a:t>
            </a:r>
            <a:r>
              <a:rPr lang="en-US" sz="2200" dirty="0"/>
              <a:t> of international virtual classroom</a:t>
            </a:r>
            <a:endParaRPr lang="bs-Latn-BA" sz="2200" dirty="0"/>
          </a:p>
          <a:p>
            <a:pPr marL="0" indent="0">
              <a:buNone/>
            </a:pPr>
            <a:endParaRPr lang="bs-Latn-BA" sz="2200" dirty="0"/>
          </a:p>
          <a:p>
            <a:pPr>
              <a:buFont typeface="Wingdings" panose="05000000000000000000" pitchFamily="2" charset="2"/>
              <a:buChar char="ü"/>
            </a:pPr>
            <a:r>
              <a:rPr lang="en-US" sz="2200" dirty="0"/>
              <a:t>Equipment purchased and installed</a:t>
            </a:r>
            <a:endParaRPr lang="bs-Latn-BA" sz="2200" dirty="0"/>
          </a:p>
          <a:p>
            <a:pPr marL="0" indent="0">
              <a:buNone/>
            </a:pPr>
            <a:endParaRPr lang="en-US" sz="2200" dirty="0"/>
          </a:p>
          <a:p>
            <a:pPr>
              <a:buFont typeface="Wingdings" panose="05000000000000000000" pitchFamily="2" charset="2"/>
              <a:buChar char="ü"/>
            </a:pPr>
            <a:r>
              <a:rPr lang="en-US" sz="2200" dirty="0"/>
              <a:t>Procurement managed per </a:t>
            </a:r>
            <a:r>
              <a:rPr lang="en-US" sz="2200" dirty="0" err="1"/>
              <a:t>BiH</a:t>
            </a:r>
            <a:r>
              <a:rPr lang="en-US" sz="2200" dirty="0"/>
              <a:t> Public</a:t>
            </a:r>
            <a:r>
              <a:rPr lang="bs-Latn-BA" sz="2200" dirty="0"/>
              <a:t> </a:t>
            </a:r>
            <a:r>
              <a:rPr lang="en-US" sz="2200" dirty="0"/>
              <a:t>Procurement Law</a:t>
            </a:r>
            <a:endParaRPr lang="bs-Latn-BA" sz="2200" dirty="0"/>
          </a:p>
          <a:p>
            <a:pPr>
              <a:buFont typeface="Wingdings" panose="05000000000000000000" pitchFamily="2" charset="2"/>
              <a:buChar char="ü"/>
            </a:pPr>
            <a:endParaRPr lang="en-US" sz="2200" dirty="0"/>
          </a:p>
          <a:p>
            <a:pPr>
              <a:buFont typeface="Wingdings" panose="05000000000000000000" pitchFamily="2" charset="2"/>
              <a:buChar char="ü"/>
            </a:pPr>
            <a:r>
              <a:rPr lang="en-US" sz="2200" dirty="0"/>
              <a:t>Contract awarded to NEONETEX d.o.o. Tuzla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8DF59D4-2D42-4A6D-A0B0-FE90F45B4A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6746" y="91793"/>
            <a:ext cx="5163671" cy="602334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2841C80-EE3D-4A28-AC9F-3A0006EF96AF}"/>
              </a:ext>
            </a:extLst>
          </p:cNvPr>
          <p:cNvSpPr txBox="1">
            <a:spLocks/>
          </p:cNvSpPr>
          <p:nvPr/>
        </p:nvSpPr>
        <p:spPr>
          <a:xfrm>
            <a:off x="6623887" y="6177735"/>
            <a:ext cx="5376530" cy="68026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Wingdings" panose="05000000000000000000" pitchFamily="2" charset="2"/>
              <a:buChar char="ü"/>
            </a:pPr>
            <a:r>
              <a:rPr lang="en-US" dirty="0"/>
              <a:t>Equipment installed at the Faculty of Medicine</a:t>
            </a:r>
            <a:endParaRPr lang="bs-Latn-BA" dirty="0"/>
          </a:p>
          <a:p>
            <a:pPr marL="0" indent="0" algn="ctr">
              <a:buNone/>
            </a:pPr>
            <a:r>
              <a:rPr lang="bs-Latn-BA" dirty="0"/>
              <a:t>(February, 2025)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7975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4F6356-7431-4EA9-821B-F6E5844FA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753" y="93385"/>
            <a:ext cx="5475768" cy="789117"/>
          </a:xfrm>
        </p:spPr>
        <p:txBody>
          <a:bodyPr/>
          <a:lstStyle/>
          <a:p>
            <a:r>
              <a:rPr lang="bs-Latn-BA" dirty="0"/>
              <a:t>Work Package 4 – WP4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C40BB5-FF3C-49BB-88CB-43B9F724BD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851" y="956930"/>
            <a:ext cx="5199321" cy="441787"/>
          </a:xfrm>
        </p:spPr>
        <p:txBody>
          <a:bodyPr>
            <a:noAutofit/>
          </a:bodyPr>
          <a:lstStyle/>
          <a:p>
            <a:r>
              <a:rPr lang="bs-Latn-BA" sz="2000" dirty="0"/>
              <a:t>T 4.4 New international virtual courses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bs-Latn-BA" sz="2000" dirty="0"/>
              <a:t>Medical Nutritional Therapy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bs-Latn-BA" sz="2000" dirty="0"/>
              <a:t>Health Management in Crisis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bs-Latn-BA" sz="2000" dirty="0"/>
              <a:t>Personalised Medicine</a:t>
            </a:r>
          </a:p>
          <a:p>
            <a:pPr>
              <a:buFont typeface="Wingdings" panose="05000000000000000000" pitchFamily="2" charset="2"/>
              <a:buChar char="ü"/>
            </a:pPr>
            <a:endParaRPr lang="en-US" sz="20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F174639-E519-4988-BE06-E98AE63841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022" y="2753833"/>
            <a:ext cx="4890977" cy="38596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9476B24-E3B0-4A4F-B528-58C4FD670DE7}"/>
              </a:ext>
            </a:extLst>
          </p:cNvPr>
          <p:cNvSpPr txBox="1">
            <a:spLocks/>
          </p:cNvSpPr>
          <p:nvPr/>
        </p:nvSpPr>
        <p:spPr>
          <a:xfrm>
            <a:off x="6574465" y="6029306"/>
            <a:ext cx="5199321" cy="4417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ü"/>
            </a:pPr>
            <a:r>
              <a:rPr lang="bs-Latn-BA" sz="2000" dirty="0"/>
              <a:t>Personalised medicine (28.05.2025.)</a:t>
            </a:r>
          </a:p>
          <a:p>
            <a:pPr>
              <a:buFont typeface="Wingdings" panose="05000000000000000000" pitchFamily="2" charset="2"/>
              <a:buChar char="ü"/>
            </a:pPr>
            <a:endParaRPr lang="en-US" sz="20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7D7356B-21F4-4EC4-A997-6F57E1E74A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4268" y="276447"/>
            <a:ext cx="6686979" cy="562462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45714771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1959</TotalTime>
  <Words>558</Words>
  <Application>Microsoft Office PowerPoint</Application>
  <PresentationFormat>Widescreen</PresentationFormat>
  <Paragraphs>88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Trebuchet MS</vt:lpstr>
      <vt:lpstr>Wingdings</vt:lpstr>
      <vt:lpstr>Wingdings 3</vt:lpstr>
      <vt:lpstr>Facet</vt:lpstr>
      <vt:lpstr>UNTZ: Overview of Ongoing and Planned Activities and Institutional Challenges</vt:lpstr>
      <vt:lpstr>Work Package 1 – WP1</vt:lpstr>
      <vt:lpstr>Work Package 3 – WP3</vt:lpstr>
      <vt:lpstr>Work Package 3 – WP3</vt:lpstr>
      <vt:lpstr>Work Package 3 – WP3</vt:lpstr>
      <vt:lpstr>Work Package 4 – WP4</vt:lpstr>
      <vt:lpstr>Work Package 4 – WP4</vt:lpstr>
      <vt:lpstr>Work Package 4 – WP4</vt:lpstr>
      <vt:lpstr>Work Package 4 – WP4</vt:lpstr>
      <vt:lpstr>Upcoming steps</vt:lpstr>
      <vt:lpstr>Institutional Challenges</vt:lpstr>
      <vt:lpstr>Conclusion and Final Remarks</vt:lpstr>
      <vt:lpstr>THANK YOU  FOR  YOUR ATTENTION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UNTZ: Ongoing activities, future plans and difficulties faced</dc:title>
  <dc:creator>Korisnik 8</dc:creator>
  <cp:lastModifiedBy>Florion Tabaku</cp:lastModifiedBy>
  <cp:revision>46</cp:revision>
  <dcterms:created xsi:type="dcterms:W3CDTF">2025-05-28T12:03:26Z</dcterms:created>
  <dcterms:modified xsi:type="dcterms:W3CDTF">2025-12-11T19:55:35Z</dcterms:modified>
</cp:coreProperties>
</file>