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lvl="0">
      <a:defRPr lang="en-US"/>
    </a:defPPr>
    <a:lvl1pPr marL="0" lvl="0" algn="l" defTabSz="914400" rtl="0" eaLnBrk="1" latinLnBrk="0" hangingPunct="1">
      <a:defRPr sz="1800" kern="1200">
        <a:solidFill>
          <a:schemeClr val="tx1"/>
        </a:solidFill>
        <a:latin typeface="+mn-lt"/>
        <a:ea typeface="+mn-ea"/>
        <a:cs typeface="+mn-cs"/>
      </a:defRPr>
    </a:lvl1pPr>
    <a:lvl2pPr marL="457200" lvl="1" algn="l" defTabSz="914400" rtl="0" eaLnBrk="1" latinLnBrk="0" hangingPunct="1">
      <a:defRPr sz="1800" kern="1200">
        <a:solidFill>
          <a:schemeClr val="tx1"/>
        </a:solidFill>
        <a:latin typeface="+mn-lt"/>
        <a:ea typeface="+mn-ea"/>
        <a:cs typeface="+mn-cs"/>
      </a:defRPr>
    </a:lvl2pPr>
    <a:lvl3pPr marL="914400" lvl="2" algn="l" defTabSz="914400" rtl="0" eaLnBrk="1" latinLnBrk="0" hangingPunct="1">
      <a:defRPr sz="1800" kern="1200">
        <a:solidFill>
          <a:schemeClr val="tx1"/>
        </a:solidFill>
        <a:latin typeface="+mn-lt"/>
        <a:ea typeface="+mn-ea"/>
        <a:cs typeface="+mn-cs"/>
      </a:defRPr>
    </a:lvl3pPr>
    <a:lvl4pPr marL="1371600" lvl="3" algn="l" defTabSz="914400" rtl="0" eaLnBrk="1" latinLnBrk="0" hangingPunct="1">
      <a:defRPr sz="1800" kern="1200">
        <a:solidFill>
          <a:schemeClr val="tx1"/>
        </a:solidFill>
        <a:latin typeface="+mn-lt"/>
        <a:ea typeface="+mn-ea"/>
        <a:cs typeface="+mn-cs"/>
      </a:defRPr>
    </a:lvl4pPr>
    <a:lvl5pPr marL="1828800" lvl="4" algn="l" defTabSz="914400" rtl="0" eaLnBrk="1" latinLnBrk="0" hangingPunct="1">
      <a:defRPr sz="1800" kern="1200">
        <a:solidFill>
          <a:schemeClr val="tx1"/>
        </a:solidFill>
        <a:latin typeface="+mn-lt"/>
        <a:ea typeface="+mn-ea"/>
        <a:cs typeface="+mn-cs"/>
      </a:defRPr>
    </a:lvl5pPr>
    <a:lvl6pPr marL="2286000" lvl="5" algn="l" defTabSz="914400" rtl="0" eaLnBrk="1" latinLnBrk="0" hangingPunct="1">
      <a:defRPr sz="1800" kern="1200">
        <a:solidFill>
          <a:schemeClr val="tx1"/>
        </a:solidFill>
        <a:latin typeface="+mn-lt"/>
        <a:ea typeface="+mn-ea"/>
        <a:cs typeface="+mn-cs"/>
      </a:defRPr>
    </a:lvl6pPr>
    <a:lvl7pPr marL="2743200" lvl="6" algn="l" defTabSz="914400" rtl="0" eaLnBrk="1" latinLnBrk="0" hangingPunct="1">
      <a:defRPr sz="1800" kern="1200">
        <a:solidFill>
          <a:schemeClr val="tx1"/>
        </a:solidFill>
        <a:latin typeface="+mn-lt"/>
        <a:ea typeface="+mn-ea"/>
        <a:cs typeface="+mn-cs"/>
      </a:defRPr>
    </a:lvl7pPr>
    <a:lvl8pPr marL="3200400" lvl="7" algn="l" defTabSz="914400" rtl="0" eaLnBrk="1" latinLnBrk="0" hangingPunct="1">
      <a:defRPr sz="1800" kern="1200">
        <a:solidFill>
          <a:schemeClr val="tx1"/>
        </a:solidFill>
        <a:latin typeface="+mn-lt"/>
        <a:ea typeface="+mn-ea"/>
        <a:cs typeface="+mn-cs"/>
      </a:defRPr>
    </a:lvl8pPr>
    <a:lvl9pPr marL="3657600" lvl="8"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2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0A7EF-0C02-F189-415F-758F6538EA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9F0BFCF-0AC9-9B2B-B236-AD3A3B07FB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15315C-979F-E841-2960-06357A0D35F7}"/>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5" name="Footer Placeholder 4">
            <a:extLst>
              <a:ext uri="{FF2B5EF4-FFF2-40B4-BE49-F238E27FC236}">
                <a16:creationId xmlns:a16="http://schemas.microsoft.com/office/drawing/2014/main" id="{B89D4E39-546D-FF0B-1AE4-12BC0C9CC9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4C0CEA-EF10-A137-EB21-D7A8C1DAA6C8}"/>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673948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7CF2C-2CD5-F8B3-984D-25190FD7A8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7DC18A-DCBC-BFD8-6FD4-6179BD109C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20F57C-4D9E-2E71-ACB5-06D089200EE3}"/>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5" name="Footer Placeholder 4">
            <a:extLst>
              <a:ext uri="{FF2B5EF4-FFF2-40B4-BE49-F238E27FC236}">
                <a16:creationId xmlns:a16="http://schemas.microsoft.com/office/drawing/2014/main" id="{F10F3BFF-014C-20CB-0F02-2E6844E56C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8EB6E2-399D-B263-B4D0-B6D88BF09B4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3524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06878A-844B-3497-4B84-AB66E23816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5A54E2-9E10-3F55-A4DD-8F0BC8C0C1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8B4988-96FE-D926-F12D-F8CFEA6B4572}"/>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5" name="Footer Placeholder 4">
            <a:extLst>
              <a:ext uri="{FF2B5EF4-FFF2-40B4-BE49-F238E27FC236}">
                <a16:creationId xmlns:a16="http://schemas.microsoft.com/office/drawing/2014/main" id="{0BC8D604-B975-E16F-B0E1-F4CC493FB7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C100F8-E1C5-BD53-0332-4FC5F1ADF4A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231678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84B9-77E6-2489-6BFB-D53D95E072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954863-74CB-4E45-BAAE-93150E2096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0C5C93-EC5E-DCCB-D939-1FE9BC6EFDF7}"/>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5" name="Footer Placeholder 4">
            <a:extLst>
              <a:ext uri="{FF2B5EF4-FFF2-40B4-BE49-F238E27FC236}">
                <a16:creationId xmlns:a16="http://schemas.microsoft.com/office/drawing/2014/main" id="{D106F0B2-2054-E0E0-EF5E-D15719CE14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7013DA-858A-5312-5C52-8102DF0568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37224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5ADB7-BCC2-1044-2F9F-DD5848570E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107BCD8-0D56-5DC2-9601-12E2926CC4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85897C-79BF-D806-6F53-43180647736C}"/>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5" name="Footer Placeholder 4">
            <a:extLst>
              <a:ext uri="{FF2B5EF4-FFF2-40B4-BE49-F238E27FC236}">
                <a16:creationId xmlns:a16="http://schemas.microsoft.com/office/drawing/2014/main" id="{9C880762-DBEA-020F-7841-B1620A6AAC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5B245-95EE-6DA8-3771-BF6C8580CC26}"/>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79692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FCAC4-491E-E9DF-6420-E2DED18AD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5321EF-8AE2-7504-3C97-55004057EF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32CE97-068E-E483-53AF-D540638729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BC935C-2CF2-B89A-044A-D53409B9D558}"/>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6" name="Footer Placeholder 5">
            <a:extLst>
              <a:ext uri="{FF2B5EF4-FFF2-40B4-BE49-F238E27FC236}">
                <a16:creationId xmlns:a16="http://schemas.microsoft.com/office/drawing/2014/main" id="{494F6FA0-3047-A2CF-8D26-45A82DF762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96DC3F-0801-9567-026A-666441152ECB}"/>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1847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CF7E-0D3F-A5C9-9A81-540AF4C4272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635F5BC-17C6-FF0A-D3E6-37CA501643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8E6002-84CF-3D76-4DA8-C761287E33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83FFBA-8485-5272-9D48-CB208333C0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FA5644-B857-51FD-7EB6-AE286DA509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9E3769C-74F3-A777-258A-76EA6A3DBFD6}"/>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8" name="Footer Placeholder 7">
            <a:extLst>
              <a:ext uri="{FF2B5EF4-FFF2-40B4-BE49-F238E27FC236}">
                <a16:creationId xmlns:a16="http://schemas.microsoft.com/office/drawing/2014/main" id="{754B108E-95BF-279A-DFFD-46C27CD5D4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8E4D77-9004-E4BE-0031-6963024334A7}"/>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786704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76701-A938-3F99-3B57-7C1177D0B8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7E2097-AAA2-DF76-A730-363FDA680BEA}"/>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4" name="Footer Placeholder 3">
            <a:extLst>
              <a:ext uri="{FF2B5EF4-FFF2-40B4-BE49-F238E27FC236}">
                <a16:creationId xmlns:a16="http://schemas.microsoft.com/office/drawing/2014/main" id="{A030923A-9631-CAF8-C228-24C2D150FA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7561D8-6582-48C4-0A3F-266B583476A2}"/>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0191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7D6ADA-EC19-54E6-CB3A-3DFCC06599E7}"/>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3" name="Footer Placeholder 2">
            <a:extLst>
              <a:ext uri="{FF2B5EF4-FFF2-40B4-BE49-F238E27FC236}">
                <a16:creationId xmlns:a16="http://schemas.microsoft.com/office/drawing/2014/main" id="{236DD84B-20A0-846A-4450-54F6ED22B6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B0959F-3928-894D-8BD2-6DA1312EAC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52543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6F704-FD22-6386-4A97-89CD486CDF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2C8D78-06E5-E800-9983-A89E261F08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225FE2-90D2-8B4E-B48B-358C5C5321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9D3BA8-D8E0-317D-E9AF-ACA8E033BC2B}"/>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6" name="Footer Placeholder 5">
            <a:extLst>
              <a:ext uri="{FF2B5EF4-FFF2-40B4-BE49-F238E27FC236}">
                <a16:creationId xmlns:a16="http://schemas.microsoft.com/office/drawing/2014/main" id="{CA0CABC0-4E9F-A9E9-B8D4-F2AD3B4496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947F57-69B3-626B-83E5-2E0611DC882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021864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BDEEE-7499-9E0F-B905-D6B2861EDB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498712-2592-DFD0-9FB3-8AE06558FF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88CC7F4-7ED6-4DAA-1AFC-8BC12E5BCD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3C1354-6D5F-184C-D3B7-FA8E8B9DA37D}"/>
              </a:ext>
            </a:extLst>
          </p:cNvPr>
          <p:cNvSpPr>
            <a:spLocks noGrp="1"/>
          </p:cNvSpPr>
          <p:nvPr>
            <p:ph type="dt" sz="half" idx="10"/>
          </p:nvPr>
        </p:nvSpPr>
        <p:spPr/>
        <p:txBody>
          <a:bodyPr/>
          <a:lstStyle/>
          <a:p>
            <a:fld id="{EF999EDB-5C19-4878-89F3-E3954D3E14A9}" type="datetimeFigureOut">
              <a:rPr lang="en-US" smtClean="0"/>
              <a:t>12/11/2025</a:t>
            </a:fld>
            <a:endParaRPr lang="en-US"/>
          </a:p>
        </p:txBody>
      </p:sp>
      <p:sp>
        <p:nvSpPr>
          <p:cNvPr id="6" name="Footer Placeholder 5">
            <a:extLst>
              <a:ext uri="{FF2B5EF4-FFF2-40B4-BE49-F238E27FC236}">
                <a16:creationId xmlns:a16="http://schemas.microsoft.com/office/drawing/2014/main" id="{4930AAA1-5F41-BC03-DBEF-F8A3BB7D80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4C8F27-E606-6CA7-A467-F007FD231C9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67585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EC768-A01A-DCF2-578B-C69F8CF46A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F6FD85-5CB7-9F5E-FF30-D59C7A6D4E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3788EE-72A1-9B78-6CD6-8B7C2567B0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999EDB-5C19-4878-89F3-E3954D3E14A9}" type="datetimeFigureOut">
              <a:rPr lang="en-US" smtClean="0"/>
              <a:t>12/11/2025</a:t>
            </a:fld>
            <a:endParaRPr lang="en-US"/>
          </a:p>
        </p:txBody>
      </p:sp>
      <p:sp>
        <p:nvSpPr>
          <p:cNvPr id="5" name="Footer Placeholder 4">
            <a:extLst>
              <a:ext uri="{FF2B5EF4-FFF2-40B4-BE49-F238E27FC236}">
                <a16:creationId xmlns:a16="http://schemas.microsoft.com/office/drawing/2014/main" id="{5FFB563E-DC60-9E98-5B74-7520921268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DEBE46-34D6-B929-653B-6A46228778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CF6C75-BF3B-4926-AC51-7B117120EE48}" type="slidenum">
              <a:rPr lang="en-US" smtClean="0"/>
              <a:t>‹#›</a:t>
            </a:fld>
            <a:endParaRPr lang="en-US"/>
          </a:p>
        </p:txBody>
      </p:sp>
    </p:spTree>
    <p:extLst>
      <p:ext uri="{BB962C8B-B14F-4D97-AF65-F5344CB8AC3E}">
        <p14:creationId xmlns:p14="http://schemas.microsoft.com/office/powerpoint/2010/main" val="285393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sp>
        <p:nvSpPr>
          <p:cNvPr id="2" name="TextBox 1">
            <a:extLst>
              <a:ext uri="{FF2B5EF4-FFF2-40B4-BE49-F238E27FC236}">
                <a16:creationId xmlns:a16="http://schemas.microsoft.com/office/drawing/2014/main" id="{F4F28821-2B3F-4F2F-A890-A67632303F4D}"/>
              </a:ext>
            </a:extLst>
          </p:cNvPr>
          <p:cNvSpPr txBox="1"/>
          <p:nvPr/>
        </p:nvSpPr>
        <p:spPr>
          <a:xfrm>
            <a:off x="0" y="2538468"/>
            <a:ext cx="12191999" cy="646331"/>
          </a:xfrm>
          <a:prstGeom prst="rect">
            <a:avLst/>
          </a:prstGeom>
          <a:noFill/>
        </p:spPr>
        <p:txBody>
          <a:bodyPr wrap="square" rtlCol="0">
            <a:spAutoFit/>
          </a:bodyPr>
          <a:lstStyle/>
          <a:p>
            <a:pPr algn="ctr"/>
            <a:r>
              <a:rPr lang="it-IT" sz="3600" b="1" dirty="0"/>
              <a:t>Current situation at </a:t>
            </a:r>
            <a:r>
              <a:rPr lang="sr-Latn-ME" sz="3600" b="1" dirty="0"/>
              <a:t>UoM </a:t>
            </a:r>
            <a:endParaRPr lang="it-IT" sz="3600" b="1" dirty="0"/>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Tree>
    <p:extLst>
      <p:ext uri="{BB962C8B-B14F-4D97-AF65-F5344CB8AC3E}">
        <p14:creationId xmlns:p14="http://schemas.microsoft.com/office/powerpoint/2010/main" val="3645477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lstStyle/>
          <a:p>
            <a:r>
              <a:rPr lang="sr-Latn-ME" dirty="0"/>
              <a:t>WP3</a:t>
            </a:r>
          </a:p>
          <a:p>
            <a:pPr lvl="1"/>
            <a:r>
              <a:rPr lang="sr-Latn-ME" dirty="0"/>
              <a:t>D3.2 </a:t>
            </a:r>
            <a:r>
              <a:rPr lang="en-US" dirty="0"/>
              <a:t>Institutional trainings were held on 24 </a:t>
            </a:r>
            <a:r>
              <a:rPr lang="en-US" dirty="0" err="1"/>
              <a:t>th</a:t>
            </a:r>
            <a:r>
              <a:rPr lang="en-US" dirty="0"/>
              <a:t> of October, 5 </a:t>
            </a:r>
            <a:r>
              <a:rPr lang="en-US" dirty="0" err="1"/>
              <a:t>th</a:t>
            </a:r>
            <a:r>
              <a:rPr lang="en-US" dirty="0"/>
              <a:t> and 18 </a:t>
            </a:r>
            <a:r>
              <a:rPr lang="en-US" dirty="0" err="1"/>
              <a:t>th</a:t>
            </a:r>
            <a:r>
              <a:rPr lang="en-US" dirty="0"/>
              <a:t> of November,</a:t>
            </a:r>
            <a:r>
              <a:rPr lang="sr-Latn-ME" dirty="0"/>
              <a:t> </a:t>
            </a:r>
            <a:r>
              <a:rPr lang="en-US" dirty="0"/>
              <a:t>and 4 </a:t>
            </a:r>
            <a:r>
              <a:rPr lang="en-US" dirty="0" err="1"/>
              <a:t>th</a:t>
            </a:r>
            <a:r>
              <a:rPr lang="en-US" dirty="0"/>
              <a:t> of December, at the Faculty of Medicine </a:t>
            </a:r>
            <a:r>
              <a:rPr lang="en-US" dirty="0" err="1"/>
              <a:t>UoM</a:t>
            </a:r>
            <a:r>
              <a:rPr lang="en-US" dirty="0"/>
              <a:t> in Podgorica (for study</a:t>
            </a:r>
            <a:r>
              <a:rPr lang="sr-Latn-ME" dirty="0"/>
              <a:t> </a:t>
            </a:r>
            <a:r>
              <a:rPr lang="en-US" dirty="0"/>
              <a:t>program of stomatology, Medical College in </a:t>
            </a:r>
            <a:r>
              <a:rPr lang="en-US" dirty="0" err="1"/>
              <a:t>Berane</a:t>
            </a:r>
            <a:r>
              <a:rPr lang="en-US" dirty="0"/>
              <a:t>, Faculty of Medicine in</a:t>
            </a:r>
            <a:r>
              <a:rPr lang="sr-Latn-ME" dirty="0"/>
              <a:t> </a:t>
            </a:r>
            <a:r>
              <a:rPr lang="en-US" dirty="0"/>
              <a:t>Podgorica for staff and for study program of medicine, respectively. Totally</a:t>
            </a:r>
            <a:r>
              <a:rPr lang="sr-Latn-ME" dirty="0"/>
              <a:t> </a:t>
            </a:r>
            <a:r>
              <a:rPr lang="en-US" dirty="0"/>
              <a:t>104 staff members and students participated in trainings.</a:t>
            </a:r>
          </a:p>
        </p:txBody>
      </p:sp>
    </p:spTree>
    <p:extLst>
      <p:ext uri="{BB962C8B-B14F-4D97-AF65-F5344CB8AC3E}">
        <p14:creationId xmlns:p14="http://schemas.microsoft.com/office/powerpoint/2010/main" val="4133850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lstStyle/>
          <a:p>
            <a:r>
              <a:rPr lang="sr-Latn-ME" dirty="0"/>
              <a:t>WP3</a:t>
            </a:r>
          </a:p>
          <a:p>
            <a:pPr lvl="1"/>
            <a:r>
              <a:rPr lang="sr-Latn-ME" dirty="0"/>
              <a:t>D3.3. and D3.4 </a:t>
            </a:r>
            <a:r>
              <a:rPr lang="en-US" dirty="0"/>
              <a:t>The following documents, prepared by the BIOSINT working group, were</a:t>
            </a:r>
            <a:r>
              <a:rPr lang="sr-Latn-ME" dirty="0"/>
              <a:t> </a:t>
            </a:r>
            <a:r>
              <a:rPr lang="en-US" dirty="0"/>
              <a:t>adopted by the Dean’s council of the Faculty of Medicine:</a:t>
            </a:r>
          </a:p>
          <a:p>
            <a:pPr lvl="2"/>
            <a:r>
              <a:rPr lang="en-US" dirty="0"/>
              <a:t>1. Guide for incoming students and staff</a:t>
            </a:r>
          </a:p>
          <a:p>
            <a:pPr lvl="2"/>
            <a:r>
              <a:rPr lang="en-US" dirty="0"/>
              <a:t>2. Safety and Security Protocol for the international students and staff</a:t>
            </a:r>
          </a:p>
          <a:p>
            <a:pPr lvl="2"/>
            <a:r>
              <a:rPr lang="en-US" dirty="0"/>
              <a:t>3. The Buddy System Document</a:t>
            </a:r>
          </a:p>
        </p:txBody>
      </p:sp>
    </p:spTree>
    <p:extLst>
      <p:ext uri="{BB962C8B-B14F-4D97-AF65-F5344CB8AC3E}">
        <p14:creationId xmlns:p14="http://schemas.microsoft.com/office/powerpoint/2010/main" val="3033165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normAutofit fontScale="92500" lnSpcReduction="20000"/>
          </a:bodyPr>
          <a:lstStyle/>
          <a:p>
            <a:r>
              <a:rPr lang="sr-Latn-ME" dirty="0"/>
              <a:t>WP4</a:t>
            </a:r>
          </a:p>
          <a:p>
            <a:r>
              <a:rPr lang="sr-Latn-ME" dirty="0"/>
              <a:t>D4.1 trainings for teachers</a:t>
            </a:r>
          </a:p>
          <a:p>
            <a:pPr lvl="1"/>
            <a:r>
              <a:rPr lang="en-US" dirty="0"/>
              <a:t>The workshop was held in Shkoder, 8-11 October 2024. The activities were</a:t>
            </a:r>
            <a:r>
              <a:rPr lang="sr-Latn-ME" dirty="0"/>
              <a:t> </a:t>
            </a:r>
            <a:r>
              <a:rPr lang="en-US" dirty="0"/>
              <a:t>aimed at getting to know how to internationalize curriculum, selection of existing</a:t>
            </a:r>
            <a:r>
              <a:rPr lang="sr-Latn-ME" dirty="0"/>
              <a:t> </a:t>
            </a:r>
            <a:r>
              <a:rPr lang="en-US" dirty="0"/>
              <a:t>courses for </a:t>
            </a:r>
            <a:r>
              <a:rPr lang="en-US" dirty="0" err="1"/>
              <a:t>IaH</a:t>
            </a:r>
            <a:r>
              <a:rPr lang="en-US" dirty="0"/>
              <a:t>, updating of existing, selected courses with topics related to</a:t>
            </a:r>
            <a:r>
              <a:rPr lang="sr-Latn-ME" dirty="0"/>
              <a:t> </a:t>
            </a:r>
            <a:r>
              <a:rPr lang="en-US" dirty="0"/>
              <a:t>intercultural and international competences. Prof. Aleksandra </a:t>
            </a:r>
            <a:r>
              <a:rPr lang="en-US" dirty="0" err="1"/>
              <a:t>Vuksanović-Božarić</a:t>
            </a:r>
            <a:r>
              <a:rPr lang="en-US" dirty="0"/>
              <a:t> and teaching assistant Marija </a:t>
            </a:r>
            <a:r>
              <a:rPr lang="en-US" dirty="0" err="1"/>
              <a:t>Abramović</a:t>
            </a:r>
            <a:r>
              <a:rPr lang="en-US" dirty="0"/>
              <a:t>, MD, attended the workshop.</a:t>
            </a:r>
          </a:p>
          <a:p>
            <a:pPr lvl="1"/>
            <a:r>
              <a:rPr lang="en-US" dirty="0"/>
              <a:t>Training online on 13 December 2024 related to D 4.1. Training for teachers in</a:t>
            </a:r>
            <a:r>
              <a:rPr lang="sr-Latn-ME" dirty="0"/>
              <a:t> </a:t>
            </a:r>
            <a:r>
              <a:rPr lang="en-US" dirty="0" err="1"/>
              <a:t>IoC</a:t>
            </a:r>
            <a:r>
              <a:rPr lang="en-US" dirty="0"/>
              <a:t>. The lessons were held by Prof. </a:t>
            </a:r>
            <a:r>
              <a:rPr lang="en-US" dirty="0" err="1"/>
              <a:t>Ljiljana</a:t>
            </a:r>
            <a:r>
              <a:rPr lang="en-US" dirty="0"/>
              <a:t> </a:t>
            </a:r>
            <a:r>
              <a:rPr lang="en-US" dirty="0" err="1"/>
              <a:t>Tasić</a:t>
            </a:r>
            <a:r>
              <a:rPr lang="en-US" dirty="0"/>
              <a:t>, Geert De </a:t>
            </a:r>
            <a:r>
              <a:rPr lang="en-US" dirty="0" err="1"/>
              <a:t>Lepeleer</a:t>
            </a:r>
            <a:r>
              <a:rPr lang="en-US" dirty="0"/>
              <a:t>. From</a:t>
            </a:r>
            <a:r>
              <a:rPr lang="sr-Latn-ME" dirty="0"/>
              <a:t> </a:t>
            </a:r>
            <a:r>
              <a:rPr lang="en-US" dirty="0"/>
              <a:t>University of Montenegro three participants were involved: Prof. Aleksandra</a:t>
            </a:r>
            <a:r>
              <a:rPr lang="sr-Latn-ME" dirty="0"/>
              <a:t> </a:t>
            </a:r>
            <a:r>
              <a:rPr lang="en-US" dirty="0" err="1"/>
              <a:t>Vuksanović-Božarić</a:t>
            </a:r>
            <a:r>
              <a:rPr lang="en-US" dirty="0"/>
              <a:t>, MD, Prof. </a:t>
            </a:r>
            <a:r>
              <a:rPr lang="en-US" dirty="0" err="1"/>
              <a:t>Nataša</a:t>
            </a:r>
            <a:r>
              <a:rPr lang="en-US" dirty="0"/>
              <a:t> </a:t>
            </a:r>
            <a:r>
              <a:rPr lang="en-US" dirty="0" err="1"/>
              <a:t>Popović</a:t>
            </a:r>
            <a:r>
              <a:rPr lang="en-US" dirty="0"/>
              <a:t>, MD and teaching assistant</a:t>
            </a:r>
            <a:r>
              <a:rPr lang="sr-Latn-ME" dirty="0"/>
              <a:t> </a:t>
            </a:r>
            <a:r>
              <a:rPr lang="en-US" dirty="0"/>
              <a:t>Marija </a:t>
            </a:r>
            <a:r>
              <a:rPr lang="en-US" dirty="0" err="1"/>
              <a:t>Abramović</a:t>
            </a:r>
            <a:r>
              <a:rPr lang="en-US" dirty="0"/>
              <a:t>,</a:t>
            </a:r>
          </a:p>
        </p:txBody>
      </p:sp>
    </p:spTree>
    <p:extLst>
      <p:ext uri="{BB962C8B-B14F-4D97-AF65-F5344CB8AC3E}">
        <p14:creationId xmlns:p14="http://schemas.microsoft.com/office/powerpoint/2010/main" val="1437400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normAutofit lnSpcReduction="10000"/>
          </a:bodyPr>
          <a:lstStyle/>
          <a:p>
            <a:r>
              <a:rPr lang="sr-Latn-ME" dirty="0"/>
              <a:t>WP4</a:t>
            </a:r>
          </a:p>
          <a:p>
            <a:r>
              <a:rPr lang="sr-Latn-ME" dirty="0"/>
              <a:t>D4.2 </a:t>
            </a:r>
            <a:r>
              <a:rPr lang="en-US" dirty="0"/>
              <a:t>Internationalized</a:t>
            </a:r>
            <a:r>
              <a:rPr lang="sr-Latn-ME" dirty="0"/>
              <a:t> </a:t>
            </a:r>
            <a:r>
              <a:rPr lang="en-US" dirty="0"/>
              <a:t>existing courses.</a:t>
            </a:r>
          </a:p>
          <a:p>
            <a:pPr lvl="1"/>
            <a:r>
              <a:rPr lang="en-US" dirty="0"/>
              <a:t>Integrated study program of Medicine: Communication skills in Medicine, 4</a:t>
            </a:r>
            <a:r>
              <a:rPr lang="sr-Latn-ME" dirty="0"/>
              <a:t> </a:t>
            </a:r>
            <a:r>
              <a:rPr lang="en-US" dirty="0"/>
              <a:t>ECTS, Year III, Semester 5; </a:t>
            </a:r>
            <a:endParaRPr lang="sr-Latn-ME" dirty="0"/>
          </a:p>
          <a:p>
            <a:pPr lvl="1"/>
            <a:r>
              <a:rPr lang="en-US" dirty="0"/>
              <a:t>Integrated study program of Dentistry: Anatomy, 13</a:t>
            </a:r>
            <a:r>
              <a:rPr lang="sr-Latn-ME" dirty="0"/>
              <a:t> </a:t>
            </a:r>
            <a:r>
              <a:rPr lang="en-US" dirty="0"/>
              <a:t>ECTS, Year I, Semester I and II; </a:t>
            </a:r>
            <a:endParaRPr lang="sr-Latn-ME" dirty="0"/>
          </a:p>
          <a:p>
            <a:pPr lvl="1"/>
            <a:r>
              <a:rPr lang="en-US" dirty="0"/>
              <a:t>Medical College: Ethics in nursing, 3 ECTS,</a:t>
            </a:r>
            <a:r>
              <a:rPr lang="sr-Latn-ME" dirty="0"/>
              <a:t> </a:t>
            </a:r>
            <a:r>
              <a:rPr lang="en-US" dirty="0"/>
              <a:t>Year I, Semester I. In total, 20 ECTS will be internationalized.</a:t>
            </a:r>
            <a:endParaRPr lang="sr-Latn-ME" dirty="0"/>
          </a:p>
          <a:p>
            <a:r>
              <a:rPr lang="en-US" dirty="0"/>
              <a:t>Syllabuses </a:t>
            </a:r>
            <a:r>
              <a:rPr lang="sr-Latn-ME" dirty="0"/>
              <a:t> </a:t>
            </a:r>
            <a:r>
              <a:rPr lang="en-US" dirty="0"/>
              <a:t>approved by the Dean’s council of the Faculty of Medicine</a:t>
            </a:r>
          </a:p>
        </p:txBody>
      </p:sp>
    </p:spTree>
    <p:extLst>
      <p:ext uri="{BB962C8B-B14F-4D97-AF65-F5344CB8AC3E}">
        <p14:creationId xmlns:p14="http://schemas.microsoft.com/office/powerpoint/2010/main" val="1147031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normAutofit lnSpcReduction="10000"/>
          </a:bodyPr>
          <a:lstStyle/>
          <a:p>
            <a:r>
              <a:rPr lang="sr-Latn-ME" dirty="0"/>
              <a:t>WP4</a:t>
            </a:r>
          </a:p>
          <a:p>
            <a:r>
              <a:rPr lang="sr-Latn-ME" dirty="0"/>
              <a:t>D4.3  </a:t>
            </a:r>
            <a:r>
              <a:rPr lang="en-US" dirty="0"/>
              <a:t>New developed international virtual courses:</a:t>
            </a:r>
          </a:p>
          <a:p>
            <a:pPr lvl="1"/>
            <a:r>
              <a:rPr lang="en-US" dirty="0"/>
              <a:t>Medical nutritional therapy</a:t>
            </a:r>
          </a:p>
          <a:p>
            <a:pPr lvl="1"/>
            <a:r>
              <a:rPr lang="en-US" dirty="0"/>
              <a:t>Personalized medicine</a:t>
            </a:r>
          </a:p>
          <a:p>
            <a:pPr lvl="1"/>
            <a:r>
              <a:rPr lang="en-US" dirty="0"/>
              <a:t>Health care management in crisis</a:t>
            </a:r>
            <a:endParaRPr lang="sr-Latn-ME" dirty="0"/>
          </a:p>
          <a:p>
            <a:r>
              <a:rPr lang="en-US" dirty="0"/>
              <a:t>Three syllabuses have been developed for the three new virtual courses</a:t>
            </a:r>
            <a:r>
              <a:rPr lang="sr-Latn-ME" dirty="0"/>
              <a:t> and approved by the </a:t>
            </a:r>
            <a:r>
              <a:rPr lang="en-US" dirty="0"/>
              <a:t>Dean’s council of the Faculty of Medicine</a:t>
            </a:r>
          </a:p>
        </p:txBody>
      </p:sp>
    </p:spTree>
    <p:extLst>
      <p:ext uri="{BB962C8B-B14F-4D97-AF65-F5344CB8AC3E}">
        <p14:creationId xmlns:p14="http://schemas.microsoft.com/office/powerpoint/2010/main" val="3849454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normAutofit lnSpcReduction="10000"/>
          </a:bodyPr>
          <a:lstStyle/>
          <a:p>
            <a:r>
              <a:rPr lang="sr-Latn-ME" dirty="0"/>
              <a:t>WP4</a:t>
            </a:r>
          </a:p>
          <a:p>
            <a:r>
              <a:rPr lang="sr-Latn-ME" dirty="0"/>
              <a:t>D4.4. and D4.5 </a:t>
            </a:r>
          </a:p>
          <a:p>
            <a:pPr lvl="1"/>
            <a:r>
              <a:rPr lang="en-US" dirty="0"/>
              <a:t>The request for the equipment for the virtual classroom has been made. The</a:t>
            </a:r>
            <a:r>
              <a:rPr lang="sr-Latn-ME" dirty="0"/>
              <a:t> </a:t>
            </a:r>
            <a:r>
              <a:rPr lang="en-US" dirty="0"/>
              <a:t>procedure of procurement has finished. The virtual classroom has been renovated</a:t>
            </a:r>
            <a:r>
              <a:rPr lang="sr-Latn-ME" dirty="0"/>
              <a:t> </a:t>
            </a:r>
            <a:r>
              <a:rPr lang="en-US" dirty="0"/>
              <a:t>and equipped with purchased equipment for conducting virtual classes.</a:t>
            </a:r>
            <a:endParaRPr lang="sr-Latn-ME" dirty="0"/>
          </a:p>
          <a:p>
            <a:pPr lvl="1"/>
            <a:r>
              <a:rPr lang="sr-Latn-ME" dirty="0"/>
              <a:t>Pilot activities</a:t>
            </a:r>
          </a:p>
          <a:p>
            <a:pPr lvl="2"/>
            <a:r>
              <a:rPr lang="sr-Latn-ME" dirty="0"/>
              <a:t>Lectures in virtual classrooms</a:t>
            </a:r>
          </a:p>
          <a:p>
            <a:pPr lvl="1"/>
            <a:r>
              <a:rPr lang="sr-Latn-ME" dirty="0"/>
              <a:t>Anticipating pilot activities evaluation</a:t>
            </a:r>
            <a:endParaRPr lang="en-US" dirty="0"/>
          </a:p>
        </p:txBody>
      </p:sp>
    </p:spTree>
    <p:extLst>
      <p:ext uri="{BB962C8B-B14F-4D97-AF65-F5344CB8AC3E}">
        <p14:creationId xmlns:p14="http://schemas.microsoft.com/office/powerpoint/2010/main" val="1181539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normAutofit/>
          </a:bodyPr>
          <a:lstStyle/>
          <a:p>
            <a:r>
              <a:rPr lang="sr-Latn-ME" dirty="0"/>
              <a:t>WP5</a:t>
            </a:r>
          </a:p>
          <a:p>
            <a:r>
              <a:rPr lang="sr-Latn-ME" dirty="0"/>
              <a:t>D5.1 and D5.2 </a:t>
            </a:r>
          </a:p>
          <a:p>
            <a:pPr lvl="1"/>
            <a:r>
              <a:rPr lang="en-US" dirty="0"/>
              <a:t>Dissemination and Exploitation Plan </a:t>
            </a:r>
            <a:r>
              <a:rPr lang="sr-Latn-ME" dirty="0"/>
              <a:t>was</a:t>
            </a:r>
            <a:r>
              <a:rPr lang="en-US" dirty="0"/>
              <a:t> adopted</a:t>
            </a:r>
            <a:r>
              <a:rPr lang="sr-Latn-ME" dirty="0"/>
              <a:t> and a</a:t>
            </a:r>
            <a:r>
              <a:rPr lang="en-US" dirty="0" err="1"/>
              <a:t>pproved</a:t>
            </a:r>
            <a:r>
              <a:rPr lang="en-US" dirty="0"/>
              <a:t> by the Consortium Board</a:t>
            </a:r>
            <a:endParaRPr lang="sr-Latn-ME" dirty="0"/>
          </a:p>
          <a:p>
            <a:pPr lvl="1"/>
            <a:r>
              <a:rPr lang="en-US" dirty="0"/>
              <a:t>The official website of BIOSINT has been created: https://biosint.net/</a:t>
            </a:r>
            <a:endParaRPr lang="sr-Latn-ME" dirty="0"/>
          </a:p>
          <a:p>
            <a:pPr lvl="1"/>
            <a:r>
              <a:rPr lang="en-US" dirty="0"/>
              <a:t>Newsletters published were prepared </a:t>
            </a:r>
            <a:r>
              <a:rPr lang="sr-Latn-ME" dirty="0"/>
              <a:t>by partners </a:t>
            </a:r>
            <a:r>
              <a:rPr lang="en-US" dirty="0"/>
              <a:t>and published</a:t>
            </a:r>
            <a:r>
              <a:rPr lang="sr-Latn-ME" dirty="0"/>
              <a:t> on official website</a:t>
            </a:r>
            <a:endParaRPr lang="en-US" dirty="0"/>
          </a:p>
          <a:p>
            <a:pPr lvl="1"/>
            <a:r>
              <a:rPr lang="en-US" dirty="0"/>
              <a:t>Web page of the Medical school is </a:t>
            </a:r>
            <a:r>
              <a:rPr lang="sr-Latn-ME" dirty="0"/>
              <a:t>created and </a:t>
            </a:r>
            <a:r>
              <a:rPr lang="en-US" dirty="0"/>
              <a:t>regularly updated</a:t>
            </a:r>
          </a:p>
        </p:txBody>
      </p:sp>
    </p:spTree>
    <p:extLst>
      <p:ext uri="{BB962C8B-B14F-4D97-AF65-F5344CB8AC3E}">
        <p14:creationId xmlns:p14="http://schemas.microsoft.com/office/powerpoint/2010/main" val="2807065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normAutofit fontScale="92500" lnSpcReduction="10000"/>
          </a:bodyPr>
          <a:lstStyle/>
          <a:p>
            <a:r>
              <a:rPr lang="sr-Latn-ME" dirty="0"/>
              <a:t>WP1</a:t>
            </a:r>
          </a:p>
          <a:p>
            <a:pPr lvl="1"/>
            <a:r>
              <a:rPr lang="sr-Latn-ME" dirty="0"/>
              <a:t>D1.1 interim report</a:t>
            </a:r>
          </a:p>
          <a:p>
            <a:pPr lvl="1"/>
            <a:r>
              <a:rPr lang="sr-Latn-ME" dirty="0"/>
              <a:t>D1.2 internal reports</a:t>
            </a:r>
          </a:p>
          <a:p>
            <a:pPr lvl="1"/>
            <a:r>
              <a:rPr lang="en-US" dirty="0"/>
              <a:t>Quality policy statement, signed by the Executive board member for </a:t>
            </a:r>
            <a:r>
              <a:rPr lang="en-US" dirty="0" err="1"/>
              <a:t>UoM</a:t>
            </a:r>
            <a:r>
              <a:rPr lang="en-US" dirty="0"/>
              <a:t>: Prof. </a:t>
            </a:r>
            <a:r>
              <a:rPr lang="en-US" dirty="0" err="1"/>
              <a:t>dr</a:t>
            </a:r>
            <a:r>
              <a:rPr lang="en-US" dirty="0"/>
              <a:t> </a:t>
            </a:r>
            <a:r>
              <a:rPr lang="en-US" dirty="0" err="1"/>
              <a:t>Miodrag</a:t>
            </a:r>
            <a:r>
              <a:rPr lang="en-US" dirty="0"/>
              <a:t> </a:t>
            </a:r>
            <a:r>
              <a:rPr lang="en-US" dirty="0" err="1"/>
              <a:t>Radunović</a:t>
            </a:r>
            <a:r>
              <a:rPr lang="en-US" dirty="0"/>
              <a:t>, Dean of the Faculty of Medicine, University of Montenegro</a:t>
            </a:r>
            <a:endParaRPr lang="sr-Latn-ME" dirty="0"/>
          </a:p>
          <a:p>
            <a:pPr lvl="1"/>
            <a:r>
              <a:rPr lang="en-US" dirty="0"/>
              <a:t>PCB and EB signed memberships. Memberships for the </a:t>
            </a:r>
            <a:r>
              <a:rPr lang="en-US" dirty="0" err="1"/>
              <a:t>UoM</a:t>
            </a:r>
            <a:r>
              <a:rPr lang="en-US" dirty="0"/>
              <a:t>: Prof. Aleksandra </a:t>
            </a:r>
            <a:r>
              <a:rPr lang="en-US" dirty="0" err="1"/>
              <a:t>Vuksanović</a:t>
            </a:r>
            <a:r>
              <a:rPr lang="en-US" dirty="0"/>
              <a:t> </a:t>
            </a:r>
            <a:r>
              <a:rPr lang="en-US" dirty="0" err="1"/>
              <a:t>Božarić</a:t>
            </a:r>
            <a:r>
              <a:rPr lang="en-US" dirty="0"/>
              <a:t> part of Project Consortium Board, prof </a:t>
            </a:r>
            <a:r>
              <a:rPr lang="en-US" dirty="0" err="1"/>
              <a:t>Miodrag</a:t>
            </a:r>
            <a:r>
              <a:rPr lang="en-US" dirty="0"/>
              <a:t> </a:t>
            </a:r>
            <a:r>
              <a:rPr lang="en-US" dirty="0" err="1"/>
              <a:t>Radunović</a:t>
            </a:r>
            <a:r>
              <a:rPr lang="en-US" dirty="0"/>
              <a:t> part of Executive Board. The Project Consortium Board and Executive Board memberships had been agreed by all project partner institutions and the final document had been approved and signed by the Leader University on June 13th 2023</a:t>
            </a:r>
            <a:endParaRPr lang="sr-Latn-ME" dirty="0"/>
          </a:p>
        </p:txBody>
      </p:sp>
    </p:spTree>
    <p:extLst>
      <p:ext uri="{BB962C8B-B14F-4D97-AF65-F5344CB8AC3E}">
        <p14:creationId xmlns:p14="http://schemas.microsoft.com/office/powerpoint/2010/main" val="2425345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normAutofit/>
          </a:bodyPr>
          <a:lstStyle/>
          <a:p>
            <a:r>
              <a:rPr lang="sr-Latn-ME" dirty="0"/>
              <a:t>WP1</a:t>
            </a:r>
          </a:p>
          <a:p>
            <a:r>
              <a:rPr lang="sr-Latn-ME" dirty="0"/>
              <a:t>D1.3 </a:t>
            </a:r>
            <a:r>
              <a:rPr lang="en-US" dirty="0"/>
              <a:t>Consortium Agreement</a:t>
            </a:r>
            <a:r>
              <a:rPr lang="sr-Latn-ME" dirty="0"/>
              <a:t>. </a:t>
            </a:r>
            <a:r>
              <a:rPr lang="en-US" dirty="0"/>
              <a:t>Signed by the Legal Representative of </a:t>
            </a:r>
            <a:r>
              <a:rPr lang="en-US" dirty="0" err="1"/>
              <a:t>UoM</a:t>
            </a:r>
            <a:r>
              <a:rPr lang="en-US" dirty="0"/>
              <a:t>: Prof. </a:t>
            </a:r>
            <a:r>
              <a:rPr lang="en-US" dirty="0" err="1"/>
              <a:t>dr</a:t>
            </a:r>
            <a:r>
              <a:rPr lang="en-US" dirty="0"/>
              <a:t> Vladimir </a:t>
            </a:r>
            <a:r>
              <a:rPr lang="en-US" dirty="0" err="1"/>
              <a:t>Božović</a:t>
            </a:r>
            <a:r>
              <a:rPr lang="en-US" dirty="0"/>
              <a:t>, Rector</a:t>
            </a:r>
            <a:endParaRPr lang="sr-Latn-ME" dirty="0"/>
          </a:p>
        </p:txBody>
      </p:sp>
    </p:spTree>
    <p:extLst>
      <p:ext uri="{BB962C8B-B14F-4D97-AF65-F5344CB8AC3E}">
        <p14:creationId xmlns:p14="http://schemas.microsoft.com/office/powerpoint/2010/main" val="1773230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lstStyle/>
          <a:p>
            <a:r>
              <a:rPr lang="sr-Latn-ME" dirty="0"/>
              <a:t>WP1</a:t>
            </a:r>
          </a:p>
          <a:p>
            <a:pPr lvl="1"/>
            <a:r>
              <a:rPr lang="en-US" dirty="0"/>
              <a:t>The </a:t>
            </a:r>
            <a:r>
              <a:rPr lang="en-US" dirty="0" err="1"/>
              <a:t>UoM</a:t>
            </a:r>
            <a:r>
              <a:rPr lang="en-US" dirty="0"/>
              <a:t> has followed all the national and international rules for opening the Bank Account for the BIOSINT Project. There were several administrative steps, necessary to follow in order to achieve the Bank Account opening for the BIOSINT project. The Bank Account has been opened.</a:t>
            </a:r>
            <a:endParaRPr lang="sr-Latn-ME" dirty="0"/>
          </a:p>
          <a:p>
            <a:pPr lvl="1"/>
            <a:r>
              <a:rPr lang="en-US" dirty="0"/>
              <a:t>The transfer of </a:t>
            </a:r>
            <a:r>
              <a:rPr lang="sr-Latn-ME" dirty="0"/>
              <a:t>three</a:t>
            </a:r>
            <a:r>
              <a:rPr lang="en-US" dirty="0"/>
              <a:t> installment</a:t>
            </a:r>
            <a:r>
              <a:rPr lang="sr-Latn-ME" dirty="0"/>
              <a:t>s</a:t>
            </a:r>
            <a:r>
              <a:rPr lang="en-US" dirty="0"/>
              <a:t> ha</a:t>
            </a:r>
            <a:r>
              <a:rPr lang="sr-Latn-ME" dirty="0"/>
              <a:t>ve</a:t>
            </a:r>
            <a:r>
              <a:rPr lang="en-US" dirty="0"/>
              <a:t> been made.</a:t>
            </a:r>
          </a:p>
          <a:p>
            <a:pPr lvl="1"/>
            <a:endParaRPr lang="en-US" dirty="0"/>
          </a:p>
        </p:txBody>
      </p:sp>
    </p:spTree>
    <p:extLst>
      <p:ext uri="{BB962C8B-B14F-4D97-AF65-F5344CB8AC3E}">
        <p14:creationId xmlns:p14="http://schemas.microsoft.com/office/powerpoint/2010/main" val="2909612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normAutofit fontScale="92500" lnSpcReduction="10000"/>
          </a:bodyPr>
          <a:lstStyle/>
          <a:p>
            <a:r>
              <a:rPr lang="sr-Latn-ME" dirty="0"/>
              <a:t>WP2</a:t>
            </a:r>
          </a:p>
          <a:p>
            <a:pPr lvl="1"/>
            <a:r>
              <a:rPr lang="sr-Latn-ME" dirty="0"/>
              <a:t>D2.1 IaH based reports</a:t>
            </a:r>
          </a:p>
          <a:p>
            <a:pPr lvl="2"/>
            <a:r>
              <a:rPr lang="sr-Latn-ME" dirty="0"/>
              <a:t>From EU partners</a:t>
            </a:r>
          </a:p>
          <a:p>
            <a:pPr lvl="2"/>
            <a:r>
              <a:rPr lang="sr-Latn-ME" dirty="0"/>
              <a:t>From WB countries based on conducted serveys</a:t>
            </a:r>
          </a:p>
          <a:p>
            <a:pPr lvl="1"/>
            <a:r>
              <a:rPr lang="sr-Latn-ME" dirty="0"/>
              <a:t>An electronic model of survey for students and teachers was developed and distributed to all WB artners HEI to automatically generate survey results. </a:t>
            </a:r>
            <a:r>
              <a:rPr lang="en-US" dirty="0"/>
              <a:t>Student and teacher surveys was done and analyzed for the Faculty of Medicine, University of Montenegro.  SWOT analyses was done by project team members. The results of Surveys and SWOT analyses were presented in the Workshop organized in Podgorica alongside other project team members. Survey for the Dean of the Faculty of Medicine accomplished. </a:t>
            </a:r>
            <a:endParaRPr lang="sr-Latn-ME" dirty="0"/>
          </a:p>
        </p:txBody>
      </p:sp>
    </p:spTree>
    <p:extLst>
      <p:ext uri="{BB962C8B-B14F-4D97-AF65-F5344CB8AC3E}">
        <p14:creationId xmlns:p14="http://schemas.microsoft.com/office/powerpoint/2010/main" val="2237348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lstStyle/>
          <a:p>
            <a:r>
              <a:rPr lang="sr-Latn-ME" dirty="0"/>
              <a:t>WP2</a:t>
            </a:r>
          </a:p>
          <a:p>
            <a:pPr lvl="1"/>
            <a:r>
              <a:rPr lang="sr-Latn-ME" dirty="0"/>
              <a:t>D2.2. Framework road map of IaH</a:t>
            </a:r>
          </a:p>
          <a:p>
            <a:pPr lvl="1"/>
            <a:r>
              <a:rPr lang="sr-Latn-ME" dirty="0"/>
              <a:t> </a:t>
            </a:r>
            <a:r>
              <a:rPr lang="en-US" dirty="0"/>
              <a:t>Workshop in Podgorica, June 27-28</a:t>
            </a:r>
            <a:r>
              <a:rPr lang="en-US" baseline="30000" dirty="0"/>
              <a:t>th</a:t>
            </a:r>
            <a:r>
              <a:rPr lang="en-US" dirty="0"/>
              <a:t> 2023 (E2.3). Framework development for </a:t>
            </a:r>
            <a:r>
              <a:rPr lang="en-US" dirty="0" err="1"/>
              <a:t>IaH</a:t>
            </a:r>
            <a:r>
              <a:rPr lang="en-US" dirty="0"/>
              <a:t> at WB partners has been prepared. </a:t>
            </a:r>
            <a:endParaRPr lang="sr-Latn-ME" dirty="0"/>
          </a:p>
          <a:p>
            <a:pPr lvl="2"/>
            <a:endParaRPr lang="en-US" dirty="0"/>
          </a:p>
        </p:txBody>
      </p:sp>
    </p:spTree>
    <p:extLst>
      <p:ext uri="{BB962C8B-B14F-4D97-AF65-F5344CB8AC3E}">
        <p14:creationId xmlns:p14="http://schemas.microsoft.com/office/powerpoint/2010/main" val="3429888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lstStyle/>
          <a:p>
            <a:r>
              <a:rPr lang="sr-Latn-ME" dirty="0"/>
              <a:t>WP2</a:t>
            </a:r>
          </a:p>
          <a:p>
            <a:pPr lvl="1"/>
            <a:r>
              <a:rPr lang="sr-Latn-ME" dirty="0"/>
              <a:t>D2.3 EU trainings</a:t>
            </a:r>
          </a:p>
          <a:p>
            <a:pPr lvl="2"/>
            <a:r>
              <a:rPr lang="en-US" dirty="0"/>
              <a:t>EU training for WB partners in Ghent, KU Leuven, June 7-8</a:t>
            </a:r>
            <a:r>
              <a:rPr lang="en-US" baseline="30000" dirty="0"/>
              <a:t>th</a:t>
            </a:r>
            <a:r>
              <a:rPr lang="en-US" dirty="0"/>
              <a:t> 2023 (T2.4). Participants for </a:t>
            </a:r>
            <a:r>
              <a:rPr lang="en-US" dirty="0" err="1"/>
              <a:t>UoM</a:t>
            </a:r>
            <a:r>
              <a:rPr lang="en-US" dirty="0"/>
              <a:t>: Prof. Aleksandra </a:t>
            </a:r>
            <a:r>
              <a:rPr lang="en-US" dirty="0" err="1"/>
              <a:t>Vuksanović</a:t>
            </a:r>
            <a:r>
              <a:rPr lang="en-US" dirty="0"/>
              <a:t> </a:t>
            </a:r>
            <a:r>
              <a:rPr lang="en-US" dirty="0" err="1"/>
              <a:t>Božarić</a:t>
            </a:r>
            <a:r>
              <a:rPr lang="en-US" dirty="0"/>
              <a:t>, Prof. Miroslav </a:t>
            </a:r>
            <a:r>
              <a:rPr lang="en-US" dirty="0" err="1"/>
              <a:t>Radunović</a:t>
            </a:r>
            <a:r>
              <a:rPr lang="en-US" dirty="0"/>
              <a:t>, </a:t>
            </a:r>
            <a:r>
              <a:rPr lang="en-US" dirty="0" err="1"/>
              <a:t>Dr</a:t>
            </a:r>
            <a:r>
              <a:rPr lang="en-US" dirty="0"/>
              <a:t> Marija </a:t>
            </a:r>
            <a:r>
              <a:rPr lang="en-US" dirty="0" err="1"/>
              <a:t>Abramović</a:t>
            </a:r>
            <a:r>
              <a:rPr lang="en-US" dirty="0"/>
              <a:t> </a:t>
            </a:r>
          </a:p>
          <a:p>
            <a:pPr lvl="2"/>
            <a:r>
              <a:rPr lang="en-US" dirty="0"/>
              <a:t>EU training for WB partners in </a:t>
            </a:r>
            <a:r>
              <a:rPr lang="en-US" dirty="0" err="1"/>
              <a:t>Vrdnik</a:t>
            </a:r>
            <a:r>
              <a:rPr lang="en-US" dirty="0"/>
              <a:t>, Serbia, September 21-24 2023 (T2.4). Participants for </a:t>
            </a:r>
            <a:r>
              <a:rPr lang="en-US" dirty="0" err="1"/>
              <a:t>UoM</a:t>
            </a:r>
            <a:r>
              <a:rPr lang="en-US" dirty="0"/>
              <a:t> Staff: </a:t>
            </a:r>
            <a:r>
              <a:rPr lang="en-US" dirty="0" err="1"/>
              <a:t>Dr</a:t>
            </a:r>
            <a:r>
              <a:rPr lang="en-US" dirty="0"/>
              <a:t> Marija </a:t>
            </a:r>
            <a:r>
              <a:rPr lang="en-US" dirty="0" err="1"/>
              <a:t>Abramović</a:t>
            </a:r>
            <a:r>
              <a:rPr lang="en-US" dirty="0"/>
              <a:t>. </a:t>
            </a:r>
            <a:endParaRPr lang="sr-Latn-ME" dirty="0"/>
          </a:p>
          <a:p>
            <a:pPr lvl="2"/>
            <a:r>
              <a:rPr lang="en-US" dirty="0"/>
              <a:t>Training for Western Balkan partners in Timisoara, Romania, 17-20 October 2023 (T2.4). Participants for </a:t>
            </a:r>
            <a:r>
              <a:rPr lang="en-US" dirty="0" err="1"/>
              <a:t>UoM</a:t>
            </a:r>
            <a:r>
              <a:rPr lang="en-US" dirty="0"/>
              <a:t> in online mode. </a:t>
            </a:r>
          </a:p>
        </p:txBody>
      </p:sp>
    </p:spTree>
    <p:extLst>
      <p:ext uri="{BB962C8B-B14F-4D97-AF65-F5344CB8AC3E}">
        <p14:creationId xmlns:p14="http://schemas.microsoft.com/office/powerpoint/2010/main" val="1628655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normAutofit fontScale="92500" lnSpcReduction="20000"/>
          </a:bodyPr>
          <a:lstStyle/>
          <a:p>
            <a:r>
              <a:rPr lang="sr-Latn-ME" dirty="0"/>
              <a:t>WP3</a:t>
            </a:r>
          </a:p>
          <a:p>
            <a:r>
              <a:rPr lang="en-US" dirty="0"/>
              <a:t>T 3.2. School of Medicine in Mostar, Bosnia and Herzegovina, organized the meeting – workshop, as a part of BIOSINT project activities, April 3-5th. </a:t>
            </a:r>
          </a:p>
          <a:p>
            <a:r>
              <a:rPr lang="en-US" dirty="0"/>
              <a:t>The specific objectives of the meeting were:</a:t>
            </a:r>
          </a:p>
          <a:p>
            <a:pPr lvl="1"/>
            <a:r>
              <a:rPr lang="en-US" dirty="0"/>
              <a:t>T3.1 Develop strategies for </a:t>
            </a:r>
            <a:r>
              <a:rPr lang="en-US" dirty="0" err="1"/>
              <a:t>IaH</a:t>
            </a:r>
            <a:r>
              <a:rPr lang="en-US" dirty="0"/>
              <a:t> at WB HEIs</a:t>
            </a:r>
          </a:p>
          <a:p>
            <a:pPr lvl="1"/>
            <a:r>
              <a:rPr lang="en-US" dirty="0"/>
              <a:t>T3.2 Organize starting training for students and staff </a:t>
            </a:r>
          </a:p>
          <a:p>
            <a:pPr lvl="1"/>
            <a:r>
              <a:rPr lang="en-US" dirty="0"/>
              <a:t>T3.3 Develop digital support system and protocol for international students and staff</a:t>
            </a:r>
          </a:p>
          <a:p>
            <a:pPr lvl="1"/>
            <a:r>
              <a:rPr lang="en-US" dirty="0"/>
              <a:t>T3.4 Institutional trainings for internal and external stakeholders</a:t>
            </a:r>
          </a:p>
          <a:p>
            <a:pPr lvl="1"/>
            <a:r>
              <a:rPr lang="en-US" dirty="0"/>
              <a:t>T3.5 Pilot newly developed services and documents</a:t>
            </a:r>
          </a:p>
          <a:p>
            <a:pPr lvl="1"/>
            <a:r>
              <a:rPr lang="en-US" dirty="0"/>
              <a:t>T3.6 Evaluation of pilot activities</a:t>
            </a:r>
            <a:endParaRPr lang="sr-Latn-ME" dirty="0"/>
          </a:p>
        </p:txBody>
      </p:sp>
    </p:spTree>
    <p:extLst>
      <p:ext uri="{BB962C8B-B14F-4D97-AF65-F5344CB8AC3E}">
        <p14:creationId xmlns:p14="http://schemas.microsoft.com/office/powerpoint/2010/main" val="2052126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5900" y="365007"/>
            <a:ext cx="1119833" cy="90000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5273" y="279043"/>
            <a:ext cx="2320118" cy="985838"/>
          </a:xfrm>
          <a:prstGeom prst="rect">
            <a:avLst/>
          </a:prstGeom>
        </p:spPr>
      </p:pic>
      <p:sp>
        <p:nvSpPr>
          <p:cNvPr id="7" name="Content Placeholder 6"/>
          <p:cNvSpPr>
            <a:spLocks noGrp="1"/>
          </p:cNvSpPr>
          <p:nvPr>
            <p:ph idx="1"/>
          </p:nvPr>
        </p:nvSpPr>
        <p:spPr>
          <a:xfrm>
            <a:off x="838200" y="1825625"/>
            <a:ext cx="10515600" cy="3363448"/>
          </a:xfrm>
        </p:spPr>
        <p:txBody>
          <a:bodyPr/>
          <a:lstStyle/>
          <a:p>
            <a:r>
              <a:rPr lang="sr-Latn-ME" dirty="0"/>
              <a:t>WP3</a:t>
            </a:r>
          </a:p>
          <a:p>
            <a:pPr lvl="1"/>
            <a:r>
              <a:rPr lang="sr-Latn-ME" dirty="0"/>
              <a:t>D3.1 Strategies for IaH approved by the Dean and Council</a:t>
            </a:r>
          </a:p>
          <a:p>
            <a:pPr lvl="2"/>
            <a:r>
              <a:rPr lang="en-US" dirty="0"/>
              <a:t>The Final document “Strategy for internationalization for the Faculty of medicine 2024-2028” was Approved by the Dean in July 2024.</a:t>
            </a:r>
          </a:p>
        </p:txBody>
      </p:sp>
    </p:spTree>
    <p:extLst>
      <p:ext uri="{BB962C8B-B14F-4D97-AF65-F5344CB8AC3E}">
        <p14:creationId xmlns:p14="http://schemas.microsoft.com/office/powerpoint/2010/main" val="40391802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998</Words>
  <Application>Microsoft Office PowerPoint</Application>
  <PresentationFormat>Widescreen</PresentationFormat>
  <Paragraphs>71</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CRS</dc:creator>
  <cp:lastModifiedBy>Florion Tabaku</cp:lastModifiedBy>
  <cp:revision>1</cp:revision>
  <dcterms:modified xsi:type="dcterms:W3CDTF">2025-12-11T19:50:27Z</dcterms:modified>
</cp:coreProperties>
</file>