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 id="2147483694" r:id="rId2"/>
  </p:sldMasterIdLst>
  <p:notesMasterIdLst>
    <p:notesMasterId r:id="rId16"/>
  </p:notesMasterIdLst>
  <p:handoutMasterIdLst>
    <p:handoutMasterId r:id="rId17"/>
  </p:handoutMasterIdLst>
  <p:sldIdLst>
    <p:sldId id="261" r:id="rId3"/>
    <p:sldId id="292" r:id="rId4"/>
    <p:sldId id="293" r:id="rId5"/>
    <p:sldId id="294" r:id="rId6"/>
    <p:sldId id="295" r:id="rId7"/>
    <p:sldId id="296" r:id="rId8"/>
    <p:sldId id="297" r:id="rId9"/>
    <p:sldId id="298" r:id="rId10"/>
    <p:sldId id="299" r:id="rId11"/>
    <p:sldId id="300" r:id="rId12"/>
    <p:sldId id="301" r:id="rId13"/>
    <p:sldId id="302" r:id="rId14"/>
    <p:sldId id="290" r:id="rId15"/>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2F4D5D"/>
    <a:srgbClr val="DCE7F0"/>
    <a:srgbClr val="1D8DB0"/>
    <a:srgbClr val="005E7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659" autoAdjust="0"/>
    <p:restoredTop sz="94652"/>
  </p:normalViewPr>
  <p:slideViewPr>
    <p:cSldViewPr snapToGrid="0" snapToObjects="1">
      <p:cViewPr varScale="1">
        <p:scale>
          <a:sx n="82" d="100"/>
          <a:sy n="82" d="100"/>
        </p:scale>
        <p:origin x="782" y="72"/>
      </p:cViewPr>
      <p:guideLst/>
    </p:cSldViewPr>
  </p:slid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158" d="100"/>
          <a:sy n="158" d="100"/>
        </p:scale>
        <p:origin x="4240"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F591CCF-F6FD-734B-854A-5BC033593B1E}" type="datetimeFigureOut">
              <a:rPr lang="nl-NL" smtClean="0"/>
              <a:t>13-12-2024</a:t>
            </a:fld>
            <a:endParaRPr lang="nl-NL"/>
          </a:p>
        </p:txBody>
      </p:sp>
      <p:sp>
        <p:nvSpPr>
          <p:cNvPr id="4" name="Tijdelijke aanduiding voor voettekst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152A6D4-CD3D-5148-8B70-A84796F20135}" type="slidenum">
              <a:rPr lang="nl-NL" smtClean="0"/>
              <a:t>‹nr.›</a:t>
            </a:fld>
            <a:endParaRPr lang="nl-NL"/>
          </a:p>
        </p:txBody>
      </p:sp>
    </p:spTree>
    <p:extLst>
      <p:ext uri="{BB962C8B-B14F-4D97-AF65-F5344CB8AC3E}">
        <p14:creationId xmlns:p14="http://schemas.microsoft.com/office/powerpoint/2010/main" val="4589163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C66214-DB21-4647-B5DA-0D17CA592867}" type="datetimeFigureOut">
              <a:rPr lang="nl-NL" smtClean="0"/>
              <a:t>13-12-2024</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54E32A-327F-AF4B-8E1F-209FBF93D26D}" type="slidenum">
              <a:rPr lang="nl-NL" smtClean="0"/>
              <a:t>‹nr.›</a:t>
            </a:fld>
            <a:endParaRPr lang="nl-NL"/>
          </a:p>
        </p:txBody>
      </p:sp>
    </p:spTree>
    <p:extLst>
      <p:ext uri="{BB962C8B-B14F-4D97-AF65-F5344CB8AC3E}">
        <p14:creationId xmlns:p14="http://schemas.microsoft.com/office/powerpoint/2010/main" val="14640467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dia">
    <p:spTree>
      <p:nvGrpSpPr>
        <p:cNvPr id="1" name=""/>
        <p:cNvGrpSpPr/>
        <p:nvPr/>
      </p:nvGrpSpPr>
      <p:grpSpPr>
        <a:xfrm>
          <a:off x="0" y="0"/>
          <a:ext cx="0" cy="0"/>
          <a:chOff x="0" y="0"/>
          <a:chExt cx="0" cy="0"/>
        </a:xfrm>
      </p:grpSpPr>
      <p:sp>
        <p:nvSpPr>
          <p:cNvPr id="7" name="Rechthoek 6"/>
          <p:cNvSpPr/>
          <p:nvPr userDrawn="1"/>
        </p:nvSpPr>
        <p:spPr>
          <a:xfrm>
            <a:off x="0" y="0"/>
            <a:ext cx="12193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10" name="Rechthoek 9"/>
          <p:cNvSpPr/>
          <p:nvPr userDrawn="1"/>
        </p:nvSpPr>
        <p:spPr>
          <a:xfrm>
            <a:off x="0" y="648000"/>
            <a:ext cx="12193200" cy="621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8" name="Rechthoek 7"/>
          <p:cNvSpPr/>
          <p:nvPr userDrawn="1"/>
        </p:nvSpPr>
        <p:spPr>
          <a:xfrm>
            <a:off x="0" y="647998"/>
            <a:ext cx="12193200" cy="4456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2" name="Titel 1"/>
          <p:cNvSpPr>
            <a:spLocks noGrp="1"/>
          </p:cNvSpPr>
          <p:nvPr>
            <p:ph type="ctrTitle"/>
          </p:nvPr>
        </p:nvSpPr>
        <p:spPr>
          <a:xfrm>
            <a:off x="575999" y="1301834"/>
            <a:ext cx="6096524" cy="3802964"/>
          </a:xfrm>
        </p:spPr>
        <p:txBody>
          <a:bodyPr anchor="ctr" anchorCtr="0">
            <a:normAutofit/>
          </a:bodyPr>
          <a:lstStyle>
            <a:lvl1pPr algn="l">
              <a:defRPr sz="4000" baseline="0">
                <a:solidFill>
                  <a:schemeClr val="bg1"/>
                </a:solidFill>
              </a:defRPr>
            </a:lvl1pPr>
          </a:lstStyle>
          <a:p>
            <a:r>
              <a:rPr lang="en-US" dirty="0"/>
              <a:t>Click to edit Master title style</a:t>
            </a:r>
            <a:endParaRPr lang="nl-NL" dirty="0"/>
          </a:p>
        </p:txBody>
      </p:sp>
      <p:sp>
        <p:nvSpPr>
          <p:cNvPr id="3" name="Ondertitel 2"/>
          <p:cNvSpPr>
            <a:spLocks noGrp="1"/>
          </p:cNvSpPr>
          <p:nvPr>
            <p:ph type="subTitle" idx="1"/>
          </p:nvPr>
        </p:nvSpPr>
        <p:spPr>
          <a:xfrm>
            <a:off x="575999" y="5392801"/>
            <a:ext cx="6096524" cy="730188"/>
          </a:xfrm>
        </p:spPr>
        <p:txBody>
          <a:bodyPr lIns="0" tIns="0" rIns="0" bIns="0"/>
          <a:lstStyle>
            <a:lvl1pPr marL="0" indent="0" algn="l">
              <a:buNone/>
              <a:defRPr sz="240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nl-NL" dirty="0"/>
          </a:p>
        </p:txBody>
      </p:sp>
      <p:sp>
        <p:nvSpPr>
          <p:cNvPr id="5" name="Picture Placeholder 4"/>
          <p:cNvSpPr>
            <a:spLocks noGrp="1"/>
          </p:cNvSpPr>
          <p:nvPr>
            <p:ph type="pic" sz="quarter" idx="10"/>
          </p:nvPr>
        </p:nvSpPr>
        <p:spPr>
          <a:xfrm>
            <a:off x="7248525" y="1654175"/>
            <a:ext cx="4368673" cy="4468813"/>
          </a:xfrm>
        </p:spPr>
        <p:txBody>
          <a:bodyPr/>
          <a:lstStyle/>
          <a:p>
            <a:r>
              <a:rPr lang="en-US"/>
              <a:t>Click icon to add picture</a:t>
            </a:r>
            <a:endParaRPr lang="nl-NL"/>
          </a:p>
        </p:txBody>
      </p:sp>
      <p:pic>
        <p:nvPicPr>
          <p:cNvPr id="11" name="Picture 10" descr="Graphical user interface, application&#10;&#10;Description automatically generated">
            <a:extLst>
              <a:ext uri="{FF2B5EF4-FFF2-40B4-BE49-F238E27FC236}">
                <a16:creationId xmlns:a16="http://schemas.microsoft.com/office/drawing/2014/main" id="{B353B4D9-608B-4A7E-9F44-63B5BA371606}"/>
              </a:ext>
            </a:extLst>
          </p:cNvPr>
          <p:cNvPicPr>
            <a:picLocks noChangeAspect="1"/>
          </p:cNvPicPr>
          <p:nvPr userDrawn="1"/>
        </p:nvPicPr>
        <p:blipFill>
          <a:blip r:embed="rId2"/>
          <a:stretch>
            <a:fillRect/>
          </a:stretch>
        </p:blipFill>
        <p:spPr>
          <a:xfrm>
            <a:off x="360000" y="360000"/>
            <a:ext cx="2962662" cy="941834"/>
          </a:xfrm>
          <a:prstGeom prst="rect">
            <a:avLst/>
          </a:prstGeom>
        </p:spPr>
      </p:pic>
    </p:spTree>
    <p:extLst>
      <p:ext uri="{BB962C8B-B14F-4D97-AF65-F5344CB8AC3E}">
        <p14:creationId xmlns:p14="http://schemas.microsoft.com/office/powerpoint/2010/main" val="1128617704"/>
      </p:ext>
    </p:extLst>
  </p:cSld>
  <p:clrMapOvr>
    <a:masterClrMapping/>
  </p:clrMapOvr>
  <p:extLst>
    <p:ext uri="{DCECCB84-F9BA-43D5-87BE-67443E8EF086}">
      <p15:sldGuideLst xmlns:p15="http://schemas.microsoft.com/office/powerpoint/2012/main">
        <p15:guide id="1" orient="horz" pos="1026">
          <p15:clr>
            <a:srgbClr val="FBAE40"/>
          </p15:clr>
        </p15:guide>
        <p15:guide id="2" pos="4203">
          <p15:clr>
            <a:srgbClr val="FBAE40"/>
          </p15:clr>
        </p15:guide>
        <p15:guide id="3" orient="horz" pos="397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eldia">
    <p:spTree>
      <p:nvGrpSpPr>
        <p:cNvPr id="1" name=""/>
        <p:cNvGrpSpPr/>
        <p:nvPr/>
      </p:nvGrpSpPr>
      <p:grpSpPr>
        <a:xfrm>
          <a:off x="0" y="0"/>
          <a:ext cx="0" cy="0"/>
          <a:chOff x="0" y="0"/>
          <a:chExt cx="0" cy="0"/>
        </a:xfrm>
      </p:grpSpPr>
      <p:sp>
        <p:nvSpPr>
          <p:cNvPr id="7" name="Rechthoek 6"/>
          <p:cNvSpPr/>
          <p:nvPr/>
        </p:nvSpPr>
        <p:spPr>
          <a:xfrm>
            <a:off x="0" y="0"/>
            <a:ext cx="12193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8" name="Rechthoek 7"/>
          <p:cNvSpPr/>
          <p:nvPr/>
        </p:nvSpPr>
        <p:spPr>
          <a:xfrm>
            <a:off x="0" y="647998"/>
            <a:ext cx="12193200" cy="6210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43791" y="1350253"/>
            <a:ext cx="4648209" cy="5507747"/>
          </a:xfrm>
          <a:prstGeom prst="rect">
            <a:avLst/>
          </a:prstGeom>
        </p:spPr>
      </p:pic>
      <p:sp>
        <p:nvSpPr>
          <p:cNvPr id="12" name="Ondertitel 2"/>
          <p:cNvSpPr>
            <a:spLocks noGrp="1"/>
          </p:cNvSpPr>
          <p:nvPr>
            <p:ph type="subTitle" idx="1"/>
          </p:nvPr>
        </p:nvSpPr>
        <p:spPr>
          <a:xfrm>
            <a:off x="576003" y="4359604"/>
            <a:ext cx="8333999" cy="1655999"/>
          </a:xfrm>
        </p:spPr>
        <p:txBody>
          <a:bodyPr lIns="0" tIns="0" rIns="0" bIns="0"/>
          <a:lstStyle>
            <a:lvl1pPr marL="0" indent="0" algn="l">
              <a:buNone/>
              <a:defRPr sz="2400" baseline="0">
                <a:solidFill>
                  <a:schemeClr val="bg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nl-NL"/>
              <a:t>Klik om de ondertitelstijl van het model te bewerken</a:t>
            </a:r>
            <a:endParaRPr lang="nl-NL" dirty="0"/>
          </a:p>
        </p:txBody>
      </p:sp>
      <p:sp>
        <p:nvSpPr>
          <p:cNvPr id="3" name="Title 2"/>
          <p:cNvSpPr>
            <a:spLocks noGrp="1"/>
          </p:cNvSpPr>
          <p:nvPr>
            <p:ph type="title"/>
          </p:nvPr>
        </p:nvSpPr>
        <p:spPr>
          <a:xfrm>
            <a:off x="576000" y="1800000"/>
            <a:ext cx="8334000" cy="2386800"/>
          </a:xfrm>
        </p:spPr>
        <p:txBody>
          <a:bodyPr>
            <a:normAutofit/>
          </a:bodyPr>
          <a:lstStyle>
            <a:lvl1pPr>
              <a:defRPr sz="4000">
                <a:solidFill>
                  <a:schemeClr val="bg1"/>
                </a:solidFill>
              </a:defRPr>
            </a:lvl1pPr>
          </a:lstStyle>
          <a:p>
            <a:r>
              <a:rPr lang="nl-NL" dirty="0"/>
              <a:t>Klik om de stijl te bewerken</a:t>
            </a:r>
          </a:p>
        </p:txBody>
      </p:sp>
      <p:pic>
        <p:nvPicPr>
          <p:cNvPr id="10" name="Picture 9" descr="Graphical user interface, application&#10;&#10;Description automatically generated">
            <a:extLst>
              <a:ext uri="{FF2B5EF4-FFF2-40B4-BE49-F238E27FC236}">
                <a16:creationId xmlns:a16="http://schemas.microsoft.com/office/drawing/2014/main" id="{8A48F634-9304-455D-B05C-BE8EFFBB227B}"/>
              </a:ext>
            </a:extLst>
          </p:cNvPr>
          <p:cNvPicPr>
            <a:picLocks noChangeAspect="1"/>
          </p:cNvPicPr>
          <p:nvPr userDrawn="1"/>
        </p:nvPicPr>
        <p:blipFill>
          <a:blip r:embed="rId3"/>
          <a:stretch>
            <a:fillRect/>
          </a:stretch>
        </p:blipFill>
        <p:spPr>
          <a:xfrm>
            <a:off x="360000" y="360000"/>
            <a:ext cx="2962662" cy="941834"/>
          </a:xfrm>
          <a:prstGeom prst="rect">
            <a:avLst/>
          </a:prstGeom>
        </p:spPr>
      </p:pic>
    </p:spTree>
    <p:extLst>
      <p:ext uri="{BB962C8B-B14F-4D97-AF65-F5344CB8AC3E}">
        <p14:creationId xmlns:p14="http://schemas.microsoft.com/office/powerpoint/2010/main" val="33203803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ectiekop">
    <p:spTree>
      <p:nvGrpSpPr>
        <p:cNvPr id="1" name=""/>
        <p:cNvGrpSpPr/>
        <p:nvPr/>
      </p:nvGrpSpPr>
      <p:grpSpPr>
        <a:xfrm>
          <a:off x="0" y="0"/>
          <a:ext cx="0" cy="0"/>
          <a:chOff x="0" y="0"/>
          <a:chExt cx="0" cy="0"/>
        </a:xfrm>
      </p:grpSpPr>
      <p:sp>
        <p:nvSpPr>
          <p:cNvPr id="7" name="Rechthoek 6"/>
          <p:cNvSpPr/>
          <p:nvPr/>
        </p:nvSpPr>
        <p:spPr>
          <a:xfrm>
            <a:off x="0" y="0"/>
            <a:ext cx="12193200" cy="62075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4" name="Tijdelijke aanduiding voor datum 3"/>
          <p:cNvSpPr>
            <a:spLocks noGrp="1"/>
          </p:cNvSpPr>
          <p:nvPr>
            <p:ph type="dt" sz="half" idx="10"/>
          </p:nvPr>
        </p:nvSpPr>
        <p:spPr/>
        <p:txBody>
          <a:bodyPr/>
          <a:lstStyle/>
          <a:p>
            <a:endParaRPr lang="nl-NL"/>
          </a:p>
        </p:txBody>
      </p:sp>
      <p:sp>
        <p:nvSpPr>
          <p:cNvPr id="5" name="Tijdelijke aanduiding voor voettekst 4"/>
          <p:cNvSpPr>
            <a:spLocks noGrp="1"/>
          </p:cNvSpPr>
          <p:nvPr>
            <p:ph type="ftr" sz="quarter" idx="11"/>
          </p:nvPr>
        </p:nvSpPr>
        <p:spPr/>
        <p:txBody>
          <a:bodyPr/>
          <a:lstStyle/>
          <a:p>
            <a:r>
              <a:rPr lang="en-US"/>
              <a:t>KU Leuven - Ghent, Faculty of Engineering Technology</a:t>
            </a:r>
            <a:endParaRPr lang="nl-NL"/>
          </a:p>
        </p:txBody>
      </p:sp>
      <p:sp>
        <p:nvSpPr>
          <p:cNvPr id="6" name="Tijdelijke aanduiding voor dianummer 5"/>
          <p:cNvSpPr>
            <a:spLocks noGrp="1"/>
          </p:cNvSpPr>
          <p:nvPr>
            <p:ph type="sldNum" sz="quarter" idx="12"/>
          </p:nvPr>
        </p:nvSpPr>
        <p:spPr/>
        <p:txBody>
          <a:bodyPr/>
          <a:lstStyle/>
          <a:p>
            <a:fld id="{CF179DAE-D0A6-40C3-B8BC-6A97C268D03A}" type="slidenum">
              <a:rPr lang="nl-NL" smtClean="0"/>
              <a:t>‹nr.›</a:t>
            </a:fld>
            <a:endParaRPr lang="nl-NL"/>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43791" y="675126"/>
            <a:ext cx="4648209" cy="5507747"/>
          </a:xfrm>
          <a:prstGeom prst="rect">
            <a:avLst/>
          </a:prstGeom>
        </p:spPr>
      </p:pic>
      <p:sp>
        <p:nvSpPr>
          <p:cNvPr id="9" name="Titel 1"/>
          <p:cNvSpPr>
            <a:spLocks noGrp="1"/>
          </p:cNvSpPr>
          <p:nvPr>
            <p:ph type="title"/>
          </p:nvPr>
        </p:nvSpPr>
        <p:spPr>
          <a:xfrm>
            <a:off x="576003" y="1800000"/>
            <a:ext cx="8333999" cy="2386800"/>
          </a:xfrm>
        </p:spPr>
        <p:txBody>
          <a:bodyPr anchor="b">
            <a:normAutofit/>
          </a:bodyPr>
          <a:lstStyle>
            <a:lvl1pPr>
              <a:defRPr sz="4000" baseline="0">
                <a:solidFill>
                  <a:srgbClr val="1D8DB0"/>
                </a:solidFill>
              </a:defRPr>
            </a:lvl1pPr>
          </a:lstStyle>
          <a:p>
            <a:r>
              <a:rPr lang="nl-NL"/>
              <a:t>Klik om de stijl te bewerken</a:t>
            </a:r>
            <a:endParaRPr lang="nl-NL" dirty="0"/>
          </a:p>
        </p:txBody>
      </p:sp>
      <p:sp>
        <p:nvSpPr>
          <p:cNvPr id="10" name="Tijdelijke aanduiding voor tekst 2"/>
          <p:cNvSpPr>
            <a:spLocks noGrp="1"/>
          </p:cNvSpPr>
          <p:nvPr>
            <p:ph type="body" idx="1"/>
          </p:nvPr>
        </p:nvSpPr>
        <p:spPr>
          <a:xfrm>
            <a:off x="576003" y="4359600"/>
            <a:ext cx="8333999" cy="1501200"/>
          </a:xfrm>
        </p:spPr>
        <p:txBody>
          <a:bodyPr lIns="0" tIns="0" rIns="0" bIns="0"/>
          <a:lstStyle>
            <a:lvl1pPr marL="0" indent="0">
              <a:buNone/>
              <a:defRPr sz="2400" baseline="0">
                <a:solidFill>
                  <a:srgbClr val="005E77"/>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nl-NL"/>
              <a:t>Tekststijl van het model bewerken</a:t>
            </a:r>
          </a:p>
        </p:txBody>
      </p:sp>
    </p:spTree>
    <p:extLst>
      <p:ext uri="{BB962C8B-B14F-4D97-AF65-F5344CB8AC3E}">
        <p14:creationId xmlns:p14="http://schemas.microsoft.com/office/powerpoint/2010/main" val="33227703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ectiekopWit">
    <p:spTree>
      <p:nvGrpSpPr>
        <p:cNvPr id="1" name=""/>
        <p:cNvGrpSpPr/>
        <p:nvPr/>
      </p:nvGrpSpPr>
      <p:grpSpPr>
        <a:xfrm>
          <a:off x="0" y="0"/>
          <a:ext cx="0" cy="0"/>
          <a:chOff x="0" y="0"/>
          <a:chExt cx="0" cy="0"/>
        </a:xfrm>
      </p:grpSpPr>
      <p:sp>
        <p:nvSpPr>
          <p:cNvPr id="4" name="Tijdelijke aanduiding voor datum 3"/>
          <p:cNvSpPr>
            <a:spLocks noGrp="1"/>
          </p:cNvSpPr>
          <p:nvPr>
            <p:ph type="dt" sz="half" idx="10"/>
          </p:nvPr>
        </p:nvSpPr>
        <p:spPr/>
        <p:txBody>
          <a:bodyPr/>
          <a:lstStyle/>
          <a:p>
            <a:endParaRPr lang="nl-NL"/>
          </a:p>
        </p:txBody>
      </p:sp>
      <p:sp>
        <p:nvSpPr>
          <p:cNvPr id="5" name="Tijdelijke aanduiding voor voettekst 4"/>
          <p:cNvSpPr>
            <a:spLocks noGrp="1"/>
          </p:cNvSpPr>
          <p:nvPr>
            <p:ph type="ftr" sz="quarter" idx="11"/>
          </p:nvPr>
        </p:nvSpPr>
        <p:spPr/>
        <p:txBody>
          <a:bodyPr/>
          <a:lstStyle/>
          <a:p>
            <a:r>
              <a:rPr lang="en-US"/>
              <a:t>KU Leuven - Ghent, Faculty of Engineering Technology</a:t>
            </a:r>
            <a:endParaRPr lang="nl-NL"/>
          </a:p>
        </p:txBody>
      </p:sp>
      <p:sp>
        <p:nvSpPr>
          <p:cNvPr id="6" name="Tijdelijke aanduiding voor dianummer 5"/>
          <p:cNvSpPr>
            <a:spLocks noGrp="1"/>
          </p:cNvSpPr>
          <p:nvPr>
            <p:ph type="sldNum" sz="quarter" idx="12"/>
          </p:nvPr>
        </p:nvSpPr>
        <p:spPr/>
        <p:txBody>
          <a:bodyPr/>
          <a:lstStyle/>
          <a:p>
            <a:fld id="{CF179DAE-D0A6-40C3-B8BC-6A97C268D03A}" type="slidenum">
              <a:rPr lang="nl-NL" smtClean="0"/>
              <a:t>‹nr.›</a:t>
            </a:fld>
            <a:endParaRPr lang="nl-NL"/>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43791" y="675126"/>
            <a:ext cx="4648209" cy="5507747"/>
          </a:xfrm>
          <a:prstGeom prst="rect">
            <a:avLst/>
          </a:prstGeom>
        </p:spPr>
      </p:pic>
      <p:sp>
        <p:nvSpPr>
          <p:cNvPr id="8" name="Titel 1"/>
          <p:cNvSpPr>
            <a:spLocks noGrp="1"/>
          </p:cNvSpPr>
          <p:nvPr>
            <p:ph type="title"/>
          </p:nvPr>
        </p:nvSpPr>
        <p:spPr>
          <a:xfrm>
            <a:off x="576003" y="1800000"/>
            <a:ext cx="8333999" cy="2386800"/>
          </a:xfrm>
        </p:spPr>
        <p:txBody>
          <a:bodyPr anchor="b">
            <a:normAutofit/>
          </a:bodyPr>
          <a:lstStyle>
            <a:lvl1pPr>
              <a:defRPr sz="4000"/>
            </a:lvl1pPr>
          </a:lstStyle>
          <a:p>
            <a:r>
              <a:rPr lang="nl-NL" dirty="0"/>
              <a:t>Klik om de stijl te bewerken</a:t>
            </a:r>
          </a:p>
        </p:txBody>
      </p:sp>
      <p:sp>
        <p:nvSpPr>
          <p:cNvPr id="9" name="Tijdelijke aanduiding voor tekst 2"/>
          <p:cNvSpPr>
            <a:spLocks noGrp="1"/>
          </p:cNvSpPr>
          <p:nvPr>
            <p:ph type="body" idx="1"/>
          </p:nvPr>
        </p:nvSpPr>
        <p:spPr>
          <a:xfrm>
            <a:off x="576003" y="4359600"/>
            <a:ext cx="8333999" cy="1501200"/>
          </a:xfrm>
        </p:spPr>
        <p:txBody>
          <a:bodyPr lIns="0" tIns="0" rIns="0" bIns="0"/>
          <a:lstStyle>
            <a:lvl1pPr marL="0" indent="0">
              <a:buNone/>
              <a:defRPr sz="2400" baseline="0">
                <a:solidFill>
                  <a:srgbClr val="2F4D5D"/>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nl-NL" dirty="0"/>
              <a:t>Tekststijl van het model bewerken</a:t>
            </a:r>
          </a:p>
        </p:txBody>
      </p:sp>
    </p:spTree>
    <p:extLst>
      <p:ext uri="{BB962C8B-B14F-4D97-AF65-F5344CB8AC3E}">
        <p14:creationId xmlns:p14="http://schemas.microsoft.com/office/powerpoint/2010/main" val="32706911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en object">
    <p:spTree>
      <p:nvGrpSpPr>
        <p:cNvPr id="1" name=""/>
        <p:cNvGrpSpPr/>
        <p:nvPr/>
      </p:nvGrpSpPr>
      <p:grpSpPr>
        <a:xfrm>
          <a:off x="0" y="0"/>
          <a:ext cx="0" cy="0"/>
          <a:chOff x="0" y="0"/>
          <a:chExt cx="0" cy="0"/>
        </a:xfrm>
      </p:grpSpPr>
      <p:sp>
        <p:nvSpPr>
          <p:cNvPr id="3" name="Tijdelijke aanduiding voor inhoud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Tijdelijke aanduiding voor datum 3"/>
          <p:cNvSpPr>
            <a:spLocks noGrp="1"/>
          </p:cNvSpPr>
          <p:nvPr>
            <p:ph type="dt" sz="half" idx="10"/>
          </p:nvPr>
        </p:nvSpPr>
        <p:spPr/>
        <p:txBody>
          <a:bodyPr/>
          <a:lstStyle/>
          <a:p>
            <a:endParaRPr lang="nl-NL"/>
          </a:p>
        </p:txBody>
      </p:sp>
      <p:sp>
        <p:nvSpPr>
          <p:cNvPr id="5" name="Tijdelijke aanduiding voor voettekst 4"/>
          <p:cNvSpPr>
            <a:spLocks noGrp="1"/>
          </p:cNvSpPr>
          <p:nvPr>
            <p:ph type="ftr" sz="quarter" idx="11"/>
          </p:nvPr>
        </p:nvSpPr>
        <p:spPr/>
        <p:txBody>
          <a:bodyPr/>
          <a:lstStyle/>
          <a:p>
            <a:r>
              <a:rPr lang="en-US"/>
              <a:t>KU Leuven - Ghent, Faculty of Engineering Technology</a:t>
            </a:r>
            <a:endParaRPr lang="nl-NL"/>
          </a:p>
        </p:txBody>
      </p:sp>
      <p:sp>
        <p:nvSpPr>
          <p:cNvPr id="6" name="Tijdelijke aanduiding voor dianummer 5"/>
          <p:cNvSpPr>
            <a:spLocks noGrp="1"/>
          </p:cNvSpPr>
          <p:nvPr>
            <p:ph type="sldNum" sz="quarter" idx="12"/>
          </p:nvPr>
        </p:nvSpPr>
        <p:spPr/>
        <p:txBody>
          <a:bodyPr/>
          <a:lstStyle/>
          <a:p>
            <a:fld id="{0A297500-7527-634B-90F4-69D0994C32B4}" type="slidenum">
              <a:rPr lang="nl-NL" smtClean="0"/>
              <a:t>‹nr.›</a:t>
            </a:fld>
            <a:endParaRPr lang="nl-NL"/>
          </a:p>
        </p:txBody>
      </p:sp>
      <p:sp>
        <p:nvSpPr>
          <p:cNvPr id="2" name="Titel 1"/>
          <p:cNvSpPr>
            <a:spLocks noGrp="1"/>
          </p:cNvSpPr>
          <p:nvPr>
            <p:ph type="title"/>
          </p:nvPr>
        </p:nvSpPr>
        <p:spPr/>
        <p:txBody>
          <a:bodyPr/>
          <a:lstStyle/>
          <a:p>
            <a:r>
              <a:rPr lang="nl-NL"/>
              <a:t>Klik om de stijl te bewerken</a:t>
            </a:r>
          </a:p>
        </p:txBody>
      </p:sp>
    </p:spTree>
    <p:extLst>
      <p:ext uri="{BB962C8B-B14F-4D97-AF65-F5344CB8AC3E}">
        <p14:creationId xmlns:p14="http://schemas.microsoft.com/office/powerpoint/2010/main" val="2102180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ekop">
    <p:spTree>
      <p:nvGrpSpPr>
        <p:cNvPr id="1" name=""/>
        <p:cNvGrpSpPr/>
        <p:nvPr/>
      </p:nvGrpSpPr>
      <p:grpSpPr>
        <a:xfrm>
          <a:off x="0" y="0"/>
          <a:ext cx="0" cy="0"/>
          <a:chOff x="0" y="0"/>
          <a:chExt cx="0" cy="0"/>
        </a:xfrm>
      </p:grpSpPr>
      <p:sp>
        <p:nvSpPr>
          <p:cNvPr id="7" name="Rechthoek 6"/>
          <p:cNvSpPr/>
          <p:nvPr userDrawn="1"/>
        </p:nvSpPr>
        <p:spPr>
          <a:xfrm>
            <a:off x="0" y="0"/>
            <a:ext cx="12193200" cy="62075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2" name="Titel 1"/>
          <p:cNvSpPr>
            <a:spLocks noGrp="1"/>
          </p:cNvSpPr>
          <p:nvPr>
            <p:ph type="title"/>
          </p:nvPr>
        </p:nvSpPr>
        <p:spPr>
          <a:xfrm>
            <a:off x="575999" y="1800000"/>
            <a:ext cx="6096524" cy="2386800"/>
          </a:xfrm>
        </p:spPr>
        <p:txBody>
          <a:bodyPr anchor="b"/>
          <a:lstStyle>
            <a:lvl1pPr>
              <a:defRPr sz="4000" baseline="0">
                <a:solidFill>
                  <a:schemeClr val="tx2"/>
                </a:solidFill>
              </a:defRPr>
            </a:lvl1pPr>
          </a:lstStyle>
          <a:p>
            <a:r>
              <a:rPr lang="en-US" dirty="0"/>
              <a:t>Click to edit Master title style</a:t>
            </a:r>
            <a:endParaRPr lang="nl-NL" dirty="0"/>
          </a:p>
        </p:txBody>
      </p:sp>
      <p:sp>
        <p:nvSpPr>
          <p:cNvPr id="3" name="Tijdelijke aanduiding voor tekst 2"/>
          <p:cNvSpPr>
            <a:spLocks noGrp="1"/>
          </p:cNvSpPr>
          <p:nvPr>
            <p:ph type="body" idx="1"/>
          </p:nvPr>
        </p:nvSpPr>
        <p:spPr>
          <a:xfrm>
            <a:off x="575999" y="4359600"/>
            <a:ext cx="6096264" cy="1501200"/>
          </a:xfrm>
        </p:spPr>
        <p:txBody>
          <a:bodyPr lIns="0" tIns="0" rIns="0" bIns="0"/>
          <a:lstStyle>
            <a:lvl1pPr marL="0" indent="0">
              <a:buNone/>
              <a:defRPr sz="2400"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Tijdelijke aanduiding voor datum 3"/>
          <p:cNvSpPr>
            <a:spLocks noGrp="1"/>
          </p:cNvSpPr>
          <p:nvPr>
            <p:ph type="dt" sz="half" idx="10"/>
          </p:nvPr>
        </p:nvSpPr>
        <p:spPr/>
        <p:txBody>
          <a:bodyPr/>
          <a:lstStyle/>
          <a:p>
            <a:endParaRPr lang="nl-NL" dirty="0"/>
          </a:p>
        </p:txBody>
      </p:sp>
      <p:sp>
        <p:nvSpPr>
          <p:cNvPr id="5" name="Tijdelijke aanduiding voor voettekst 4"/>
          <p:cNvSpPr>
            <a:spLocks noGrp="1"/>
          </p:cNvSpPr>
          <p:nvPr>
            <p:ph type="ftr" sz="quarter" idx="11"/>
          </p:nvPr>
        </p:nvSpPr>
        <p:spPr/>
        <p:txBody>
          <a:bodyPr/>
          <a:lstStyle/>
          <a:p>
            <a:r>
              <a:rPr lang="en-US"/>
              <a:t>KU Leuven - Ghent, Faculty of Engineering Technology</a:t>
            </a:r>
            <a:endParaRPr lang="nl-NL"/>
          </a:p>
        </p:txBody>
      </p:sp>
      <p:sp>
        <p:nvSpPr>
          <p:cNvPr id="6" name="Tijdelijke aanduiding voor dianummer 5"/>
          <p:cNvSpPr>
            <a:spLocks noGrp="1"/>
          </p:cNvSpPr>
          <p:nvPr>
            <p:ph type="sldNum" sz="quarter" idx="12"/>
          </p:nvPr>
        </p:nvSpPr>
        <p:spPr/>
        <p:txBody>
          <a:bodyPr/>
          <a:lstStyle/>
          <a:p>
            <a:fld id="{0A297500-7527-634B-90F4-69D0994C32B4}" type="slidenum">
              <a:rPr lang="nl-NL" smtClean="0"/>
              <a:t>‹nr.›</a:t>
            </a:fld>
            <a:endParaRPr lang="nl-NL"/>
          </a:p>
        </p:txBody>
      </p:sp>
      <p:sp>
        <p:nvSpPr>
          <p:cNvPr id="8" name="Picture Placeholder 4"/>
          <p:cNvSpPr>
            <a:spLocks noGrp="1"/>
          </p:cNvSpPr>
          <p:nvPr>
            <p:ph type="pic" sz="quarter" idx="13"/>
          </p:nvPr>
        </p:nvSpPr>
        <p:spPr>
          <a:xfrm>
            <a:off x="7248525" y="584201"/>
            <a:ext cx="4368673" cy="2376000"/>
          </a:xfrm>
        </p:spPr>
        <p:txBody>
          <a:bodyPr/>
          <a:lstStyle/>
          <a:p>
            <a:r>
              <a:rPr lang="en-US"/>
              <a:t>Click icon to add picture</a:t>
            </a:r>
            <a:endParaRPr lang="nl-NL"/>
          </a:p>
        </p:txBody>
      </p:sp>
      <p:sp>
        <p:nvSpPr>
          <p:cNvPr id="9" name="Picture Placeholder 4"/>
          <p:cNvSpPr>
            <a:spLocks noGrp="1"/>
          </p:cNvSpPr>
          <p:nvPr>
            <p:ph type="pic" sz="quarter" idx="14"/>
          </p:nvPr>
        </p:nvSpPr>
        <p:spPr>
          <a:xfrm>
            <a:off x="7248262" y="3248513"/>
            <a:ext cx="4368673" cy="2376000"/>
          </a:xfrm>
        </p:spPr>
        <p:txBody>
          <a:bodyPr/>
          <a:lstStyle/>
          <a:p>
            <a:r>
              <a:rPr lang="en-US"/>
              <a:t>Click icon to add picture</a:t>
            </a:r>
            <a:endParaRPr lang="nl-NL"/>
          </a:p>
        </p:txBody>
      </p:sp>
    </p:spTree>
    <p:extLst>
      <p:ext uri="{BB962C8B-B14F-4D97-AF65-F5344CB8AC3E}">
        <p14:creationId xmlns:p14="http://schemas.microsoft.com/office/powerpoint/2010/main" val="952148524"/>
      </p:ext>
    </p:extLst>
  </p:cSld>
  <p:clrMapOvr>
    <a:masterClrMapping/>
  </p:clrMapOvr>
  <p:extLst>
    <p:ext uri="{DCECCB84-F9BA-43D5-87BE-67443E8EF086}">
      <p15:sldGuideLst xmlns:p15="http://schemas.microsoft.com/office/powerpoint/2012/main">
        <p15:guide id="1" orient="horz" pos="3543">
          <p15:clr>
            <a:srgbClr val="FBAE40"/>
          </p15:clr>
        </p15:guide>
        <p15:guide id="2" pos="4203">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ekopWit">
    <p:spTree>
      <p:nvGrpSpPr>
        <p:cNvPr id="1" name=""/>
        <p:cNvGrpSpPr/>
        <p:nvPr/>
      </p:nvGrpSpPr>
      <p:grpSpPr>
        <a:xfrm>
          <a:off x="0" y="0"/>
          <a:ext cx="0" cy="0"/>
          <a:chOff x="0" y="0"/>
          <a:chExt cx="0" cy="0"/>
        </a:xfrm>
      </p:grpSpPr>
      <p:sp>
        <p:nvSpPr>
          <p:cNvPr id="2" name="Titel 1"/>
          <p:cNvSpPr>
            <a:spLocks noGrp="1"/>
          </p:cNvSpPr>
          <p:nvPr>
            <p:ph type="title"/>
          </p:nvPr>
        </p:nvSpPr>
        <p:spPr>
          <a:xfrm>
            <a:off x="575999" y="1800000"/>
            <a:ext cx="6096264" cy="2386800"/>
          </a:xfrm>
        </p:spPr>
        <p:txBody>
          <a:bodyPr anchor="b">
            <a:normAutofit/>
          </a:bodyPr>
          <a:lstStyle>
            <a:lvl1pPr>
              <a:defRPr sz="4000"/>
            </a:lvl1pPr>
          </a:lstStyle>
          <a:p>
            <a:r>
              <a:rPr lang="en-US"/>
              <a:t>Click to edit Master title style</a:t>
            </a:r>
            <a:endParaRPr lang="nl-NL" dirty="0"/>
          </a:p>
        </p:txBody>
      </p:sp>
      <p:sp>
        <p:nvSpPr>
          <p:cNvPr id="3" name="Tijdelijke aanduiding voor tekst 2"/>
          <p:cNvSpPr>
            <a:spLocks noGrp="1"/>
          </p:cNvSpPr>
          <p:nvPr>
            <p:ph type="body" idx="1"/>
          </p:nvPr>
        </p:nvSpPr>
        <p:spPr>
          <a:xfrm>
            <a:off x="575999" y="4359600"/>
            <a:ext cx="6096264" cy="1501200"/>
          </a:xfrm>
        </p:spPr>
        <p:txBody>
          <a:bodyPr lIns="0" tIns="0" rIns="0" bIns="0"/>
          <a:lstStyle>
            <a:lvl1pPr marL="0" indent="0">
              <a:buNone/>
              <a:defRPr sz="2400"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Tijdelijke aanduiding voor datum 3"/>
          <p:cNvSpPr>
            <a:spLocks noGrp="1"/>
          </p:cNvSpPr>
          <p:nvPr>
            <p:ph type="dt" sz="half" idx="10"/>
          </p:nvPr>
        </p:nvSpPr>
        <p:spPr/>
        <p:txBody>
          <a:bodyPr/>
          <a:lstStyle/>
          <a:p>
            <a:endParaRPr lang="nl-NL" dirty="0"/>
          </a:p>
        </p:txBody>
      </p:sp>
      <p:sp>
        <p:nvSpPr>
          <p:cNvPr id="5" name="Tijdelijke aanduiding voor voettekst 4"/>
          <p:cNvSpPr>
            <a:spLocks noGrp="1"/>
          </p:cNvSpPr>
          <p:nvPr>
            <p:ph type="ftr" sz="quarter" idx="11"/>
          </p:nvPr>
        </p:nvSpPr>
        <p:spPr/>
        <p:txBody>
          <a:bodyPr/>
          <a:lstStyle/>
          <a:p>
            <a:r>
              <a:rPr lang="en-US"/>
              <a:t>KU Leuven - Ghent, Faculty of Engineering Technology</a:t>
            </a:r>
            <a:endParaRPr lang="nl-NL"/>
          </a:p>
        </p:txBody>
      </p:sp>
      <p:sp>
        <p:nvSpPr>
          <p:cNvPr id="6" name="Tijdelijke aanduiding voor dianummer 5"/>
          <p:cNvSpPr>
            <a:spLocks noGrp="1"/>
          </p:cNvSpPr>
          <p:nvPr>
            <p:ph type="sldNum" sz="quarter" idx="12"/>
          </p:nvPr>
        </p:nvSpPr>
        <p:spPr/>
        <p:txBody>
          <a:bodyPr/>
          <a:lstStyle/>
          <a:p>
            <a:fld id="{0A297500-7527-634B-90F4-69D0994C32B4}" type="slidenum">
              <a:rPr lang="nl-NL" smtClean="0"/>
              <a:t>‹nr.›</a:t>
            </a:fld>
            <a:endParaRPr lang="nl-NL"/>
          </a:p>
        </p:txBody>
      </p:sp>
      <p:sp>
        <p:nvSpPr>
          <p:cNvPr id="7" name="Picture Placeholder 4"/>
          <p:cNvSpPr>
            <a:spLocks noGrp="1"/>
          </p:cNvSpPr>
          <p:nvPr>
            <p:ph type="pic" sz="quarter" idx="13"/>
          </p:nvPr>
        </p:nvSpPr>
        <p:spPr>
          <a:xfrm>
            <a:off x="7248525" y="584201"/>
            <a:ext cx="4368673" cy="5040312"/>
          </a:xfrm>
        </p:spPr>
        <p:txBody>
          <a:bodyPr/>
          <a:lstStyle/>
          <a:p>
            <a:r>
              <a:rPr lang="en-US"/>
              <a:t>Click icon to add picture</a:t>
            </a:r>
            <a:endParaRPr lang="nl-NL"/>
          </a:p>
        </p:txBody>
      </p:sp>
    </p:spTree>
  </p:cSld>
  <p:clrMapOvr>
    <a:masterClrMapping/>
  </p:clrMapOvr>
  <p:extLst>
    <p:ext uri="{DCECCB84-F9BA-43D5-87BE-67443E8EF086}">
      <p15:sldGuideLst xmlns:p15="http://schemas.microsoft.com/office/powerpoint/2012/main">
        <p15:guide id="1" orient="horz" pos="3543" userDrawn="1">
          <p15:clr>
            <a:srgbClr val="FBAE40"/>
          </p15:clr>
        </p15:guide>
        <p15:guide id="2" pos="4203" userDrawn="1">
          <p15:clr>
            <a:srgbClr val="FBAE40"/>
          </p15:clr>
        </p15:guide>
        <p15:guide id="3" orient="horz" pos="368"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ee objecten">
    <p:spTree>
      <p:nvGrpSpPr>
        <p:cNvPr id="1" name=""/>
        <p:cNvGrpSpPr/>
        <p:nvPr/>
      </p:nvGrpSpPr>
      <p:grpSpPr>
        <a:xfrm>
          <a:off x="0" y="0"/>
          <a:ext cx="0" cy="0"/>
          <a:chOff x="0" y="0"/>
          <a:chExt cx="0" cy="0"/>
        </a:xfrm>
      </p:grpSpPr>
      <p:sp>
        <p:nvSpPr>
          <p:cNvPr id="5" name="Tijdelijke aanduiding voor datum 4"/>
          <p:cNvSpPr>
            <a:spLocks noGrp="1"/>
          </p:cNvSpPr>
          <p:nvPr>
            <p:ph type="dt" sz="half" idx="10"/>
          </p:nvPr>
        </p:nvSpPr>
        <p:spPr/>
        <p:txBody>
          <a:bodyPr/>
          <a:lstStyle/>
          <a:p>
            <a:endParaRPr lang="nl-NL"/>
          </a:p>
        </p:txBody>
      </p:sp>
      <p:sp>
        <p:nvSpPr>
          <p:cNvPr id="6" name="Tijdelijke aanduiding voor voettekst 5"/>
          <p:cNvSpPr>
            <a:spLocks noGrp="1"/>
          </p:cNvSpPr>
          <p:nvPr>
            <p:ph type="ftr" sz="quarter" idx="11"/>
          </p:nvPr>
        </p:nvSpPr>
        <p:spPr/>
        <p:txBody>
          <a:bodyPr/>
          <a:lstStyle/>
          <a:p>
            <a:r>
              <a:rPr lang="en-US"/>
              <a:t>KU Leuven - Ghent, Faculty of Engineering Technology</a:t>
            </a:r>
            <a:endParaRPr lang="nl-NL"/>
          </a:p>
        </p:txBody>
      </p:sp>
      <p:sp>
        <p:nvSpPr>
          <p:cNvPr id="7" name="Tijdelijke aanduiding voor dianummer 6"/>
          <p:cNvSpPr>
            <a:spLocks noGrp="1"/>
          </p:cNvSpPr>
          <p:nvPr>
            <p:ph type="sldNum" sz="quarter" idx="12"/>
          </p:nvPr>
        </p:nvSpPr>
        <p:spPr/>
        <p:txBody>
          <a:bodyPr/>
          <a:lstStyle/>
          <a:p>
            <a:fld id="{0A297500-7527-634B-90F4-69D0994C32B4}" type="slidenum">
              <a:rPr lang="nl-NL" smtClean="0"/>
              <a:t>‹nr.›</a:t>
            </a:fld>
            <a:endParaRPr lang="nl-NL"/>
          </a:p>
        </p:txBody>
      </p:sp>
      <p:sp>
        <p:nvSpPr>
          <p:cNvPr id="9" name="Tijdelijke aanduiding voor tekst 2"/>
          <p:cNvSpPr>
            <a:spLocks noGrp="1"/>
          </p:cNvSpPr>
          <p:nvPr>
            <p:ph idx="1"/>
          </p:nvPr>
        </p:nvSpPr>
        <p:spPr>
          <a:xfrm>
            <a:off x="576000" y="1656000"/>
            <a:ext cx="5400000" cy="44640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dirty="0"/>
          </a:p>
        </p:txBody>
      </p:sp>
      <p:sp>
        <p:nvSpPr>
          <p:cNvPr id="12" name="Content Placeholder 11"/>
          <p:cNvSpPr>
            <a:spLocks noGrp="1"/>
          </p:cNvSpPr>
          <p:nvPr>
            <p:ph sz="quarter" idx="13"/>
          </p:nvPr>
        </p:nvSpPr>
        <p:spPr>
          <a:xfrm>
            <a:off x="6217200" y="1656000"/>
            <a:ext cx="5400000" cy="4464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2" name="Titel 1"/>
          <p:cNvSpPr>
            <a:spLocks noGrp="1"/>
          </p:cNvSpPr>
          <p:nvPr>
            <p:ph type="title"/>
          </p:nvPr>
        </p:nvSpPr>
        <p:spPr/>
        <p:txBody>
          <a:bodyPr/>
          <a:lstStyle/>
          <a:p>
            <a:r>
              <a:rPr lang="en-US"/>
              <a:t>Click to edit Master title style</a:t>
            </a:r>
            <a:endParaRPr lang="nl-BE"/>
          </a:p>
        </p:txBody>
      </p:sp>
    </p:spTree>
    <p:extLst>
      <p:ext uri="{BB962C8B-B14F-4D97-AF65-F5344CB8AC3E}">
        <p14:creationId xmlns:p14="http://schemas.microsoft.com/office/powerpoint/2010/main" val="18595890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ergelijking">
    <p:spTree>
      <p:nvGrpSpPr>
        <p:cNvPr id="1" name=""/>
        <p:cNvGrpSpPr/>
        <p:nvPr/>
      </p:nvGrpSpPr>
      <p:grpSpPr>
        <a:xfrm>
          <a:off x="0" y="0"/>
          <a:ext cx="0" cy="0"/>
          <a:chOff x="0" y="0"/>
          <a:chExt cx="0" cy="0"/>
        </a:xfrm>
      </p:grpSpPr>
      <p:sp>
        <p:nvSpPr>
          <p:cNvPr id="3" name="Tijdelijke aanduiding voor tekst 2"/>
          <p:cNvSpPr>
            <a:spLocks noGrp="1"/>
          </p:cNvSpPr>
          <p:nvPr>
            <p:ph type="body" idx="1"/>
          </p:nvPr>
        </p:nvSpPr>
        <p:spPr>
          <a:xfrm>
            <a:off x="576000" y="1656000"/>
            <a:ext cx="5421575" cy="5400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Tijdelijke aanduiding voor inhoud 3"/>
          <p:cNvSpPr>
            <a:spLocks noGrp="1"/>
          </p:cNvSpPr>
          <p:nvPr>
            <p:ph sz="half" idx="2"/>
          </p:nvPr>
        </p:nvSpPr>
        <p:spPr>
          <a:xfrm>
            <a:off x="576000" y="2276271"/>
            <a:ext cx="5421575" cy="383765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dirty="0"/>
          </a:p>
        </p:txBody>
      </p:sp>
      <p:sp>
        <p:nvSpPr>
          <p:cNvPr id="5" name="Tijdelijke aanduiding voor tekst 4"/>
          <p:cNvSpPr>
            <a:spLocks noGrp="1"/>
          </p:cNvSpPr>
          <p:nvPr>
            <p:ph type="body" sz="quarter" idx="3"/>
          </p:nvPr>
        </p:nvSpPr>
        <p:spPr>
          <a:xfrm>
            <a:off x="6172200" y="1656000"/>
            <a:ext cx="5445000" cy="5400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Tijdelijke aanduiding voor inhoud 5"/>
          <p:cNvSpPr>
            <a:spLocks noGrp="1"/>
          </p:cNvSpPr>
          <p:nvPr>
            <p:ph sz="quarter" idx="4"/>
          </p:nvPr>
        </p:nvSpPr>
        <p:spPr>
          <a:xfrm>
            <a:off x="6172200" y="2276271"/>
            <a:ext cx="5445000" cy="383765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dirty="0"/>
          </a:p>
        </p:txBody>
      </p:sp>
      <p:sp>
        <p:nvSpPr>
          <p:cNvPr id="7" name="Tijdelijke aanduiding voor datum 6"/>
          <p:cNvSpPr>
            <a:spLocks noGrp="1"/>
          </p:cNvSpPr>
          <p:nvPr>
            <p:ph type="dt" sz="half" idx="10"/>
          </p:nvPr>
        </p:nvSpPr>
        <p:spPr/>
        <p:txBody>
          <a:bodyPr/>
          <a:lstStyle/>
          <a:p>
            <a:endParaRPr lang="nl-NL" dirty="0"/>
          </a:p>
        </p:txBody>
      </p:sp>
      <p:sp>
        <p:nvSpPr>
          <p:cNvPr id="8" name="Tijdelijke aanduiding voor voettekst 7"/>
          <p:cNvSpPr>
            <a:spLocks noGrp="1"/>
          </p:cNvSpPr>
          <p:nvPr>
            <p:ph type="ftr" sz="quarter" idx="11"/>
          </p:nvPr>
        </p:nvSpPr>
        <p:spPr/>
        <p:txBody>
          <a:bodyPr/>
          <a:lstStyle/>
          <a:p>
            <a:r>
              <a:rPr lang="en-US"/>
              <a:t>KU Leuven - Ghent, Faculty of Engineering Technology</a:t>
            </a:r>
            <a:endParaRPr lang="nl-NL"/>
          </a:p>
        </p:txBody>
      </p:sp>
      <p:sp>
        <p:nvSpPr>
          <p:cNvPr id="9" name="Tijdelijke aanduiding voor dianummer 8"/>
          <p:cNvSpPr>
            <a:spLocks noGrp="1"/>
          </p:cNvSpPr>
          <p:nvPr>
            <p:ph type="sldNum" sz="quarter" idx="12"/>
          </p:nvPr>
        </p:nvSpPr>
        <p:spPr/>
        <p:txBody>
          <a:bodyPr/>
          <a:lstStyle/>
          <a:p>
            <a:fld id="{0A297500-7527-634B-90F4-69D0994C32B4}" type="slidenum">
              <a:rPr lang="nl-NL" smtClean="0"/>
              <a:t>‹nr.›</a:t>
            </a:fld>
            <a:endParaRPr lang="nl-NL"/>
          </a:p>
        </p:txBody>
      </p:sp>
      <p:sp>
        <p:nvSpPr>
          <p:cNvPr id="2" name="Titel 1"/>
          <p:cNvSpPr>
            <a:spLocks noGrp="1"/>
          </p:cNvSpPr>
          <p:nvPr>
            <p:ph type="title"/>
          </p:nvPr>
        </p:nvSpPr>
        <p:spPr/>
        <p:txBody>
          <a:bodyPr/>
          <a:lstStyle/>
          <a:p>
            <a:r>
              <a:rPr lang="en-US"/>
              <a:t>Click to edit Master title style</a:t>
            </a:r>
            <a:endParaRPr lang="nl-BE"/>
          </a:p>
        </p:txBody>
      </p:sp>
    </p:spTree>
    <p:extLst>
      <p:ext uri="{BB962C8B-B14F-4D97-AF65-F5344CB8AC3E}">
        <p14:creationId xmlns:p14="http://schemas.microsoft.com/office/powerpoint/2010/main" val="17840015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lleen titel">
    <p:spTree>
      <p:nvGrpSpPr>
        <p:cNvPr id="1" name=""/>
        <p:cNvGrpSpPr/>
        <p:nvPr/>
      </p:nvGrpSpPr>
      <p:grpSpPr>
        <a:xfrm>
          <a:off x="0" y="0"/>
          <a:ext cx="0" cy="0"/>
          <a:chOff x="0" y="0"/>
          <a:chExt cx="0" cy="0"/>
        </a:xfrm>
      </p:grpSpPr>
      <p:sp>
        <p:nvSpPr>
          <p:cNvPr id="3" name="Tijdelijke aanduiding voor datum 2"/>
          <p:cNvSpPr>
            <a:spLocks noGrp="1"/>
          </p:cNvSpPr>
          <p:nvPr>
            <p:ph type="dt" sz="half" idx="10"/>
          </p:nvPr>
        </p:nvSpPr>
        <p:spPr/>
        <p:txBody>
          <a:bodyPr/>
          <a:lstStyle/>
          <a:p>
            <a:endParaRPr lang="nl-NL"/>
          </a:p>
        </p:txBody>
      </p:sp>
      <p:sp>
        <p:nvSpPr>
          <p:cNvPr id="4" name="Tijdelijke aanduiding voor voettekst 3"/>
          <p:cNvSpPr>
            <a:spLocks noGrp="1"/>
          </p:cNvSpPr>
          <p:nvPr>
            <p:ph type="ftr" sz="quarter" idx="11"/>
          </p:nvPr>
        </p:nvSpPr>
        <p:spPr/>
        <p:txBody>
          <a:bodyPr/>
          <a:lstStyle/>
          <a:p>
            <a:r>
              <a:rPr lang="en-US"/>
              <a:t>KU Leuven - Ghent, Faculty of Engineering Technology</a:t>
            </a:r>
            <a:endParaRPr lang="nl-NL"/>
          </a:p>
        </p:txBody>
      </p:sp>
      <p:sp>
        <p:nvSpPr>
          <p:cNvPr id="5" name="Tijdelijke aanduiding voor dianummer 4"/>
          <p:cNvSpPr>
            <a:spLocks noGrp="1"/>
          </p:cNvSpPr>
          <p:nvPr>
            <p:ph type="sldNum" sz="quarter" idx="12"/>
          </p:nvPr>
        </p:nvSpPr>
        <p:spPr/>
        <p:txBody>
          <a:bodyPr/>
          <a:lstStyle/>
          <a:p>
            <a:fld id="{0A297500-7527-634B-90F4-69D0994C32B4}" type="slidenum">
              <a:rPr lang="nl-NL" smtClean="0"/>
              <a:t>‹nr.›</a:t>
            </a:fld>
            <a:endParaRPr lang="nl-NL"/>
          </a:p>
        </p:txBody>
      </p:sp>
      <p:sp>
        <p:nvSpPr>
          <p:cNvPr id="6" name="Title 5"/>
          <p:cNvSpPr>
            <a:spLocks noGrp="1"/>
          </p:cNvSpPr>
          <p:nvPr>
            <p:ph type="title"/>
          </p:nvPr>
        </p:nvSpPr>
        <p:spPr/>
        <p:txBody>
          <a:bodyPr/>
          <a:lstStyle/>
          <a:p>
            <a:r>
              <a:rPr lang="en-US"/>
              <a:t>Click to edit Master title style</a:t>
            </a:r>
            <a:endParaRPr lang="nl-NL"/>
          </a:p>
        </p:txBody>
      </p:sp>
    </p:spTree>
    <p:extLst>
      <p:ext uri="{BB962C8B-B14F-4D97-AF65-F5344CB8AC3E}">
        <p14:creationId xmlns:p14="http://schemas.microsoft.com/office/powerpoint/2010/main" val="5466319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endParaRPr lang="nl-NL"/>
          </a:p>
        </p:txBody>
      </p:sp>
      <p:sp>
        <p:nvSpPr>
          <p:cNvPr id="3" name="Tijdelijke aanduiding voor voettekst 2"/>
          <p:cNvSpPr>
            <a:spLocks noGrp="1"/>
          </p:cNvSpPr>
          <p:nvPr>
            <p:ph type="ftr" sz="quarter" idx="11"/>
          </p:nvPr>
        </p:nvSpPr>
        <p:spPr/>
        <p:txBody>
          <a:bodyPr/>
          <a:lstStyle/>
          <a:p>
            <a:r>
              <a:rPr lang="en-US"/>
              <a:t>KU Leuven - Ghent, Faculty of Engineering Technology</a:t>
            </a:r>
            <a:endParaRPr lang="nl-NL"/>
          </a:p>
        </p:txBody>
      </p:sp>
      <p:sp>
        <p:nvSpPr>
          <p:cNvPr id="4" name="Tijdelijke aanduiding voor dianummer 3"/>
          <p:cNvSpPr>
            <a:spLocks noGrp="1"/>
          </p:cNvSpPr>
          <p:nvPr>
            <p:ph type="sldNum" sz="quarter" idx="12"/>
          </p:nvPr>
        </p:nvSpPr>
        <p:spPr/>
        <p:txBody>
          <a:bodyPr/>
          <a:lstStyle/>
          <a:p>
            <a:fld id="{0A297500-7527-634B-90F4-69D0994C32B4}" type="slidenum">
              <a:rPr lang="nl-NL" smtClean="0"/>
              <a:t>‹nr.›</a:t>
            </a:fld>
            <a:endParaRPr lang="nl-NL"/>
          </a:p>
        </p:txBody>
      </p:sp>
    </p:spTree>
    <p:extLst>
      <p:ext uri="{BB962C8B-B14F-4D97-AF65-F5344CB8AC3E}">
        <p14:creationId xmlns:p14="http://schemas.microsoft.com/office/powerpoint/2010/main" val="3077720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ekopSlot">
    <p:spTree>
      <p:nvGrpSpPr>
        <p:cNvPr id="1" name=""/>
        <p:cNvGrpSpPr/>
        <p:nvPr/>
      </p:nvGrpSpPr>
      <p:grpSpPr>
        <a:xfrm>
          <a:off x="0" y="0"/>
          <a:ext cx="0" cy="0"/>
          <a:chOff x="0" y="0"/>
          <a:chExt cx="0" cy="0"/>
        </a:xfrm>
      </p:grpSpPr>
      <p:sp>
        <p:nvSpPr>
          <p:cNvPr id="9" name="Rechthoek 8"/>
          <p:cNvSpPr/>
          <p:nvPr userDrawn="1"/>
        </p:nvSpPr>
        <p:spPr>
          <a:xfrm>
            <a:off x="0" y="0"/>
            <a:ext cx="12193200" cy="620999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2" name="Titel 1"/>
          <p:cNvSpPr>
            <a:spLocks noGrp="1"/>
          </p:cNvSpPr>
          <p:nvPr>
            <p:ph type="title"/>
          </p:nvPr>
        </p:nvSpPr>
        <p:spPr>
          <a:xfrm>
            <a:off x="579120" y="510988"/>
            <a:ext cx="11039793" cy="5184424"/>
          </a:xfrm>
        </p:spPr>
        <p:txBody>
          <a:bodyPr anchor="ctr" anchorCtr="0">
            <a:noAutofit/>
          </a:bodyPr>
          <a:lstStyle>
            <a:lvl1pPr algn="ctr">
              <a:defRPr sz="6000" baseline="0">
                <a:solidFill>
                  <a:schemeClr val="bg1"/>
                </a:solidFill>
              </a:defRPr>
            </a:lvl1pPr>
          </a:lstStyle>
          <a:p>
            <a:r>
              <a:rPr lang="en-US" dirty="0"/>
              <a:t>Click to edit Master title style</a:t>
            </a:r>
            <a:endParaRPr lang="nl-NL" dirty="0"/>
          </a:p>
        </p:txBody>
      </p:sp>
      <p:sp>
        <p:nvSpPr>
          <p:cNvPr id="4" name="Tijdelijke aanduiding voor datum 3"/>
          <p:cNvSpPr>
            <a:spLocks noGrp="1"/>
          </p:cNvSpPr>
          <p:nvPr>
            <p:ph type="dt" sz="half" idx="10"/>
          </p:nvPr>
        </p:nvSpPr>
        <p:spPr/>
        <p:txBody>
          <a:bodyPr/>
          <a:lstStyle/>
          <a:p>
            <a:endParaRPr lang="nl-NL" dirty="0"/>
          </a:p>
        </p:txBody>
      </p:sp>
      <p:sp>
        <p:nvSpPr>
          <p:cNvPr id="5" name="Tijdelijke aanduiding voor voettekst 4"/>
          <p:cNvSpPr>
            <a:spLocks noGrp="1"/>
          </p:cNvSpPr>
          <p:nvPr>
            <p:ph type="ftr" sz="quarter" idx="11"/>
          </p:nvPr>
        </p:nvSpPr>
        <p:spPr/>
        <p:txBody>
          <a:bodyPr/>
          <a:lstStyle/>
          <a:p>
            <a:r>
              <a:rPr lang="en-US"/>
              <a:t>KU Leuven - Ghent, Faculty of Engineering Technology</a:t>
            </a:r>
            <a:endParaRPr lang="nl-NL"/>
          </a:p>
        </p:txBody>
      </p:sp>
      <p:sp>
        <p:nvSpPr>
          <p:cNvPr id="6" name="Tijdelijke aanduiding voor dianummer 5"/>
          <p:cNvSpPr>
            <a:spLocks noGrp="1"/>
          </p:cNvSpPr>
          <p:nvPr>
            <p:ph type="sldNum" sz="quarter" idx="12"/>
          </p:nvPr>
        </p:nvSpPr>
        <p:spPr/>
        <p:txBody>
          <a:bodyPr/>
          <a:lstStyle/>
          <a:p>
            <a:fld id="{0A297500-7527-634B-90F4-69D0994C32B4}" type="slidenum">
              <a:rPr lang="nl-NL" smtClean="0"/>
              <a:t>‹nr.›</a:t>
            </a:fld>
            <a:endParaRPr lang="nl-NL"/>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5" Type="http://schemas.openxmlformats.org/officeDocument/2006/relationships/image" Target="../media/image1.pn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hthoek 6"/>
          <p:cNvSpPr/>
          <p:nvPr userDrawn="1"/>
        </p:nvSpPr>
        <p:spPr>
          <a:xfrm>
            <a:off x="0" y="6210000"/>
            <a:ext cx="12192000" cy="64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2" name="Tijdelijke aanduiding voor titel 1"/>
          <p:cNvSpPr>
            <a:spLocks noGrp="1"/>
          </p:cNvSpPr>
          <p:nvPr>
            <p:ph type="title"/>
          </p:nvPr>
        </p:nvSpPr>
        <p:spPr>
          <a:xfrm>
            <a:off x="576000" y="207036"/>
            <a:ext cx="11041200" cy="1152000"/>
          </a:xfrm>
          <a:prstGeom prst="rect">
            <a:avLst/>
          </a:prstGeom>
        </p:spPr>
        <p:txBody>
          <a:bodyPr vert="horz" lIns="0" tIns="0" rIns="0" bIns="0" rtlCol="0" anchor="ctr" anchorCtr="0">
            <a:normAutofit/>
          </a:bodyPr>
          <a:lstStyle/>
          <a:p>
            <a:r>
              <a:rPr lang="nl-NL" dirty="0"/>
              <a:t>Titelstijl van model bewerken</a:t>
            </a:r>
          </a:p>
        </p:txBody>
      </p:sp>
      <p:sp>
        <p:nvSpPr>
          <p:cNvPr id="3" name="Tijdelijke aanduiding voor tekst 2"/>
          <p:cNvSpPr>
            <a:spLocks noGrp="1"/>
          </p:cNvSpPr>
          <p:nvPr>
            <p:ph type="body" idx="1"/>
          </p:nvPr>
        </p:nvSpPr>
        <p:spPr>
          <a:xfrm>
            <a:off x="576000" y="1656000"/>
            <a:ext cx="11041200" cy="4464000"/>
          </a:xfrm>
          <a:prstGeom prst="rect">
            <a:avLst/>
          </a:prstGeom>
        </p:spPr>
        <p:txBody>
          <a:bodyPr vert="horz" lIns="91440" tIns="45720" rIns="91440" bIns="45720" rtlCol="0">
            <a:normAutofit/>
          </a:bodyPr>
          <a:lstStyle/>
          <a:p>
            <a:pPr lvl="0"/>
            <a:r>
              <a:rPr lang="nl-NL" dirty="0"/>
              <a:t>Klik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p:cNvSpPr>
            <a:spLocks noGrp="1"/>
          </p:cNvSpPr>
          <p:nvPr>
            <p:ph type="dt" sz="half" idx="2"/>
          </p:nvPr>
        </p:nvSpPr>
        <p:spPr>
          <a:xfrm>
            <a:off x="1440000" y="6210000"/>
            <a:ext cx="720000" cy="648000"/>
          </a:xfrm>
          <a:prstGeom prst="rect">
            <a:avLst/>
          </a:prstGeom>
        </p:spPr>
        <p:txBody>
          <a:bodyPr vert="horz" lIns="0" tIns="0" rIns="0" bIns="0" rtlCol="0" anchor="ctr"/>
          <a:lstStyle>
            <a:lvl1pPr algn="l">
              <a:defRPr sz="1000" baseline="0">
                <a:solidFill>
                  <a:schemeClr val="bg1"/>
                </a:solidFill>
                <a:latin typeface="Arial" charset="0"/>
              </a:defRPr>
            </a:lvl1pPr>
          </a:lstStyle>
          <a:p>
            <a:endParaRPr lang="nl-NL" dirty="0"/>
          </a:p>
        </p:txBody>
      </p:sp>
      <p:sp>
        <p:nvSpPr>
          <p:cNvPr id="5" name="Tijdelijke aanduiding voor voettekst 4"/>
          <p:cNvSpPr>
            <a:spLocks noGrp="1"/>
          </p:cNvSpPr>
          <p:nvPr>
            <p:ph type="ftr" sz="quarter" idx="3"/>
          </p:nvPr>
        </p:nvSpPr>
        <p:spPr>
          <a:xfrm>
            <a:off x="6033600" y="6210000"/>
            <a:ext cx="4842634" cy="648000"/>
          </a:xfrm>
          <a:prstGeom prst="rect">
            <a:avLst/>
          </a:prstGeom>
        </p:spPr>
        <p:txBody>
          <a:bodyPr vert="horz" lIns="0" tIns="0" rIns="180000" bIns="0" rtlCol="0" anchor="ctr"/>
          <a:lstStyle>
            <a:lvl1pPr algn="r">
              <a:defRPr sz="1000" baseline="0">
                <a:solidFill>
                  <a:schemeClr val="bg1"/>
                </a:solidFill>
                <a:latin typeface="Arial" charset="0"/>
              </a:defRPr>
            </a:lvl1pPr>
          </a:lstStyle>
          <a:p>
            <a:r>
              <a:rPr lang="en-US"/>
              <a:t>KU Leuven - Ghent, Faculty of Engineering Technology</a:t>
            </a:r>
            <a:endParaRPr lang="nl-NL" dirty="0"/>
          </a:p>
        </p:txBody>
      </p:sp>
      <p:sp>
        <p:nvSpPr>
          <p:cNvPr id="6" name="Tijdelijke aanduiding voor dianummer 5"/>
          <p:cNvSpPr>
            <a:spLocks noGrp="1"/>
          </p:cNvSpPr>
          <p:nvPr>
            <p:ph type="sldNum" sz="quarter" idx="4"/>
          </p:nvPr>
        </p:nvSpPr>
        <p:spPr>
          <a:xfrm>
            <a:off x="576000" y="6210000"/>
            <a:ext cx="648000" cy="648000"/>
          </a:xfrm>
          <a:prstGeom prst="rect">
            <a:avLst/>
          </a:prstGeom>
        </p:spPr>
        <p:txBody>
          <a:bodyPr vert="horz" lIns="0" tIns="0" rIns="0" bIns="0" rtlCol="0" anchor="ctr"/>
          <a:lstStyle>
            <a:lvl1pPr algn="l">
              <a:defRPr sz="1000" baseline="0">
                <a:solidFill>
                  <a:schemeClr val="bg1"/>
                </a:solidFill>
                <a:latin typeface="Arial" charset="0"/>
              </a:defRPr>
            </a:lvl1pPr>
          </a:lstStyle>
          <a:p>
            <a:fld id="{0A297500-7527-634B-90F4-69D0994C32B4}" type="slidenum">
              <a:rPr lang="nl-NL" smtClean="0"/>
              <a:pPr/>
              <a:t>‹nr.›</a:t>
            </a:fld>
            <a:endParaRPr lang="nl-NL" dirty="0"/>
          </a:p>
        </p:txBody>
      </p:sp>
      <p:pic>
        <p:nvPicPr>
          <p:cNvPr id="9" name="Picture 8" descr="Graphical user interface, application&#10;&#10;Description automatically generated">
            <a:extLst>
              <a:ext uri="{FF2B5EF4-FFF2-40B4-BE49-F238E27FC236}">
                <a16:creationId xmlns:a16="http://schemas.microsoft.com/office/drawing/2014/main" id="{216A2FFA-59F9-492D-AF1E-A2F0414F5115}"/>
              </a:ext>
            </a:extLst>
          </p:cNvPr>
          <p:cNvPicPr>
            <a:picLocks noChangeAspect="1"/>
          </p:cNvPicPr>
          <p:nvPr userDrawn="1"/>
        </p:nvPicPr>
        <p:blipFill>
          <a:blip r:embed="rId11"/>
          <a:stretch>
            <a:fillRect/>
          </a:stretch>
        </p:blipFill>
        <p:spPr>
          <a:xfrm>
            <a:off x="10876234" y="6349455"/>
            <a:ext cx="1149837" cy="365535"/>
          </a:xfrm>
          <a:prstGeom prst="rect">
            <a:avLst/>
          </a:prstGeom>
        </p:spPr>
      </p:pic>
    </p:spTree>
    <p:extLst>
      <p:ext uri="{BB962C8B-B14F-4D97-AF65-F5344CB8AC3E}">
        <p14:creationId xmlns:p14="http://schemas.microsoft.com/office/powerpoint/2010/main" val="4637559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0" r:id="rId4"/>
    <p:sldLayoutId id="2147483652" r:id="rId5"/>
    <p:sldLayoutId id="2147483653" r:id="rId6"/>
    <p:sldLayoutId id="2147483654" r:id="rId7"/>
    <p:sldLayoutId id="2147483655" r:id="rId8"/>
    <p:sldLayoutId id="2147483661" r:id="rId9"/>
  </p:sldLayoutIdLst>
  <p:hf sldNum="0" hdr="0" dt="0"/>
  <p:txStyles>
    <p:titleStyle>
      <a:lvl1pPr algn="l" defTabSz="914400" rtl="0" eaLnBrk="1" latinLnBrk="0" hangingPunct="1">
        <a:lnSpc>
          <a:spcPct val="100000"/>
        </a:lnSpc>
        <a:spcBef>
          <a:spcPct val="0"/>
        </a:spcBef>
        <a:buNone/>
        <a:defRPr sz="4000" kern="1200" baseline="0">
          <a:solidFill>
            <a:schemeClr val="tx2"/>
          </a:solidFill>
          <a:latin typeface="Arial" charset="0"/>
          <a:ea typeface="+mj-ea"/>
          <a:cs typeface="+mj-cs"/>
        </a:defRPr>
      </a:lvl1pPr>
    </p:titleStyle>
    <p:bodyStyle>
      <a:lvl1pPr marL="228600" indent="-228600" algn="l" defTabSz="914400" rtl="0" eaLnBrk="1" latinLnBrk="0" hangingPunct="1">
        <a:lnSpc>
          <a:spcPct val="100000"/>
        </a:lnSpc>
        <a:spcBef>
          <a:spcPts val="1000"/>
        </a:spcBef>
        <a:buFont typeface="Arial"/>
        <a:buChar char="•"/>
        <a:defRPr sz="2400" kern="1200" baseline="0">
          <a:solidFill>
            <a:schemeClr val="tx1"/>
          </a:solidFill>
          <a:latin typeface="Arial" charset="0"/>
          <a:ea typeface="+mn-ea"/>
          <a:cs typeface="+mn-cs"/>
        </a:defRPr>
      </a:lvl1pPr>
      <a:lvl2pPr marL="685800" indent="-228600" algn="l" defTabSz="914400" rtl="0" eaLnBrk="1" latinLnBrk="0" hangingPunct="1">
        <a:lnSpc>
          <a:spcPct val="100000"/>
        </a:lnSpc>
        <a:spcBef>
          <a:spcPts val="500"/>
        </a:spcBef>
        <a:buFont typeface="Arial"/>
        <a:buChar char="•"/>
        <a:defRPr sz="2400" kern="1200" baseline="0">
          <a:solidFill>
            <a:schemeClr val="tx1"/>
          </a:solidFill>
          <a:latin typeface="Arial" charset="0"/>
          <a:ea typeface="+mn-ea"/>
          <a:cs typeface="+mn-cs"/>
        </a:defRPr>
      </a:lvl2pPr>
      <a:lvl3pPr marL="1143000" indent="-228600" algn="l" defTabSz="914400" rtl="0" eaLnBrk="1" latinLnBrk="0" hangingPunct="1">
        <a:lnSpc>
          <a:spcPct val="100000"/>
        </a:lnSpc>
        <a:spcBef>
          <a:spcPts val="500"/>
        </a:spcBef>
        <a:buFont typeface="Arial"/>
        <a:buChar char="•"/>
        <a:defRPr sz="2000" kern="1200" baseline="0">
          <a:solidFill>
            <a:schemeClr val="tx1"/>
          </a:solidFill>
          <a:latin typeface="Arial" charset="0"/>
          <a:ea typeface="+mn-ea"/>
          <a:cs typeface="+mn-cs"/>
        </a:defRPr>
      </a:lvl3pPr>
      <a:lvl4pPr marL="1600200" indent="-228600" algn="l" defTabSz="914400" rtl="0" eaLnBrk="1" latinLnBrk="0" hangingPunct="1">
        <a:lnSpc>
          <a:spcPct val="100000"/>
        </a:lnSpc>
        <a:spcBef>
          <a:spcPts val="500"/>
        </a:spcBef>
        <a:buFont typeface="Arial"/>
        <a:buChar char="•"/>
        <a:defRPr sz="1800" kern="1200" baseline="0">
          <a:solidFill>
            <a:schemeClr val="tx1"/>
          </a:solidFill>
          <a:latin typeface="Arial" charset="0"/>
          <a:ea typeface="+mn-ea"/>
          <a:cs typeface="+mn-cs"/>
        </a:defRPr>
      </a:lvl4pPr>
      <a:lvl5pPr marL="2057400" indent="-228600" algn="l" defTabSz="914400" rtl="0" eaLnBrk="1" latinLnBrk="0" hangingPunct="1">
        <a:lnSpc>
          <a:spcPct val="100000"/>
        </a:lnSpc>
        <a:spcBef>
          <a:spcPts val="500"/>
        </a:spcBef>
        <a:buFont typeface="Arial"/>
        <a:buChar char="•"/>
        <a:defRPr sz="1800" kern="1200" baseline="0">
          <a:solidFill>
            <a:schemeClr val="tx1"/>
          </a:solidFill>
          <a:latin typeface="Arial" charset="0"/>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042" userDrawn="1">
          <p15:clr>
            <a:srgbClr val="F26B43"/>
          </p15:clr>
        </p15:guide>
        <p15:guide id="2" pos="7319" userDrawn="1">
          <p15:clr>
            <a:srgbClr val="F26B43"/>
          </p15:clr>
        </p15:guide>
        <p15:guide id="3" orient="horz" pos="3857" userDrawn="1">
          <p15:clr>
            <a:srgbClr val="F26B43"/>
          </p15:clr>
        </p15:guide>
        <p15:guide id="4" pos="36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hthoek 6"/>
          <p:cNvSpPr/>
          <p:nvPr/>
        </p:nvSpPr>
        <p:spPr>
          <a:xfrm>
            <a:off x="0" y="6210000"/>
            <a:ext cx="12192000" cy="64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2" name="Tijdelijke aanduiding voor titel 1"/>
          <p:cNvSpPr>
            <a:spLocks noGrp="1"/>
          </p:cNvSpPr>
          <p:nvPr>
            <p:ph type="title"/>
          </p:nvPr>
        </p:nvSpPr>
        <p:spPr>
          <a:xfrm>
            <a:off x="576000" y="216000"/>
            <a:ext cx="11041200" cy="1152000"/>
          </a:xfrm>
          <a:prstGeom prst="rect">
            <a:avLst/>
          </a:prstGeom>
        </p:spPr>
        <p:txBody>
          <a:bodyPr vert="horz" lIns="0" tIns="0" rIns="0" bIns="0" rtlCol="0" anchor="ctr" anchorCtr="0">
            <a:normAutofit/>
          </a:bodyPr>
          <a:lstStyle/>
          <a:p>
            <a:r>
              <a:rPr lang="nl-NL" dirty="0"/>
              <a:t>Titelstijl van model bewerken</a:t>
            </a:r>
          </a:p>
        </p:txBody>
      </p:sp>
      <p:sp>
        <p:nvSpPr>
          <p:cNvPr id="3" name="Tijdelijke aanduiding voor tekst 2"/>
          <p:cNvSpPr>
            <a:spLocks noGrp="1"/>
          </p:cNvSpPr>
          <p:nvPr>
            <p:ph type="body" idx="1"/>
          </p:nvPr>
        </p:nvSpPr>
        <p:spPr>
          <a:xfrm>
            <a:off x="576000" y="1656000"/>
            <a:ext cx="11041200" cy="4464000"/>
          </a:xfrm>
          <a:prstGeom prst="rect">
            <a:avLst/>
          </a:prstGeom>
        </p:spPr>
        <p:txBody>
          <a:bodyPr vert="horz" lIns="91440" tIns="45720" rIns="91440" bIns="45720" rtlCol="0">
            <a:normAutofit/>
          </a:bodyPr>
          <a:lstStyle/>
          <a:p>
            <a:pPr lvl="0"/>
            <a:r>
              <a:rPr lang="nl-NL" dirty="0"/>
              <a:t>Klik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p:cNvSpPr>
            <a:spLocks noGrp="1"/>
          </p:cNvSpPr>
          <p:nvPr>
            <p:ph type="dt" sz="half" idx="2"/>
          </p:nvPr>
        </p:nvSpPr>
        <p:spPr>
          <a:xfrm>
            <a:off x="1440000" y="6210000"/>
            <a:ext cx="720000" cy="648000"/>
          </a:xfrm>
          <a:prstGeom prst="rect">
            <a:avLst/>
          </a:prstGeom>
        </p:spPr>
        <p:txBody>
          <a:bodyPr vert="horz" lIns="0" tIns="0" rIns="0" bIns="0" rtlCol="0" anchor="ctr"/>
          <a:lstStyle>
            <a:lvl1pPr algn="l">
              <a:defRPr sz="1000" baseline="0">
                <a:solidFill>
                  <a:schemeClr val="bg1"/>
                </a:solidFill>
                <a:latin typeface="Arial" charset="0"/>
              </a:defRPr>
            </a:lvl1pPr>
          </a:lstStyle>
          <a:p>
            <a:endParaRPr lang="nl-NL" dirty="0"/>
          </a:p>
        </p:txBody>
      </p:sp>
      <p:sp>
        <p:nvSpPr>
          <p:cNvPr id="5" name="Tijdelijke aanduiding voor voettekst 4"/>
          <p:cNvSpPr>
            <a:spLocks noGrp="1"/>
          </p:cNvSpPr>
          <p:nvPr>
            <p:ph type="ftr" sz="quarter" idx="3"/>
          </p:nvPr>
        </p:nvSpPr>
        <p:spPr>
          <a:xfrm>
            <a:off x="6033600" y="6210000"/>
            <a:ext cx="4842634" cy="648000"/>
          </a:xfrm>
          <a:prstGeom prst="rect">
            <a:avLst/>
          </a:prstGeom>
        </p:spPr>
        <p:txBody>
          <a:bodyPr vert="horz" lIns="0" tIns="0" rIns="180000" bIns="0" rtlCol="0" anchor="ctr"/>
          <a:lstStyle>
            <a:lvl1pPr algn="r">
              <a:defRPr sz="1000" baseline="0">
                <a:solidFill>
                  <a:schemeClr val="bg1"/>
                </a:solidFill>
                <a:latin typeface="Arial" charset="0"/>
              </a:defRPr>
            </a:lvl1pPr>
          </a:lstStyle>
          <a:p>
            <a:r>
              <a:rPr lang="en-US"/>
              <a:t>KU Leuven - Ghent, Faculty of Engineering Technology</a:t>
            </a:r>
            <a:endParaRPr lang="nl-NL" dirty="0"/>
          </a:p>
        </p:txBody>
      </p:sp>
      <p:sp>
        <p:nvSpPr>
          <p:cNvPr id="6" name="Tijdelijke aanduiding voor dianummer 5"/>
          <p:cNvSpPr>
            <a:spLocks noGrp="1"/>
          </p:cNvSpPr>
          <p:nvPr>
            <p:ph type="sldNum" sz="quarter" idx="4"/>
          </p:nvPr>
        </p:nvSpPr>
        <p:spPr>
          <a:xfrm>
            <a:off x="576000" y="6210000"/>
            <a:ext cx="648000" cy="648000"/>
          </a:xfrm>
          <a:prstGeom prst="rect">
            <a:avLst/>
          </a:prstGeom>
        </p:spPr>
        <p:txBody>
          <a:bodyPr vert="horz" lIns="0" tIns="0" rIns="0" bIns="0" rtlCol="0" anchor="ctr"/>
          <a:lstStyle>
            <a:lvl1pPr algn="l">
              <a:defRPr sz="1000" baseline="0">
                <a:solidFill>
                  <a:schemeClr val="bg1"/>
                </a:solidFill>
                <a:latin typeface="Arial" charset="0"/>
              </a:defRPr>
            </a:lvl1pPr>
          </a:lstStyle>
          <a:p>
            <a:fld id="{0A297500-7527-634B-90F4-69D0994C32B4}" type="slidenum">
              <a:rPr lang="nl-NL" smtClean="0"/>
              <a:pPr/>
              <a:t>‹nr.›</a:t>
            </a:fld>
            <a:endParaRPr lang="nl-NL" dirty="0"/>
          </a:p>
        </p:txBody>
      </p:sp>
      <p:pic>
        <p:nvPicPr>
          <p:cNvPr id="9" name="Picture 8" descr="Graphical user interface, application&#10;&#10;Description automatically generated">
            <a:extLst>
              <a:ext uri="{FF2B5EF4-FFF2-40B4-BE49-F238E27FC236}">
                <a16:creationId xmlns:a16="http://schemas.microsoft.com/office/drawing/2014/main" id="{E00E25E4-1B21-4F5C-9E0C-F9AF58B2D96B}"/>
              </a:ext>
            </a:extLst>
          </p:cNvPr>
          <p:cNvPicPr>
            <a:picLocks noChangeAspect="1"/>
          </p:cNvPicPr>
          <p:nvPr userDrawn="1"/>
        </p:nvPicPr>
        <p:blipFill>
          <a:blip r:embed="rId5"/>
          <a:stretch>
            <a:fillRect/>
          </a:stretch>
        </p:blipFill>
        <p:spPr>
          <a:xfrm>
            <a:off x="10876234" y="6349455"/>
            <a:ext cx="1149837" cy="365535"/>
          </a:xfrm>
          <a:prstGeom prst="rect">
            <a:avLst/>
          </a:prstGeom>
        </p:spPr>
      </p:pic>
    </p:spTree>
    <p:extLst>
      <p:ext uri="{BB962C8B-B14F-4D97-AF65-F5344CB8AC3E}">
        <p14:creationId xmlns:p14="http://schemas.microsoft.com/office/powerpoint/2010/main" val="1732523238"/>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Lst>
  <p:hf sldNum="0" hdr="0" dt="0"/>
  <p:txStyles>
    <p:titleStyle>
      <a:lvl1pPr algn="l" defTabSz="914400" rtl="0" eaLnBrk="1" latinLnBrk="0" hangingPunct="1">
        <a:lnSpc>
          <a:spcPct val="100000"/>
        </a:lnSpc>
        <a:spcBef>
          <a:spcPct val="0"/>
        </a:spcBef>
        <a:buNone/>
        <a:defRPr sz="4000" kern="1200" baseline="0">
          <a:solidFill>
            <a:schemeClr val="tx2"/>
          </a:solidFill>
          <a:latin typeface="Arial" charset="0"/>
          <a:ea typeface="+mj-ea"/>
          <a:cs typeface="+mj-cs"/>
        </a:defRPr>
      </a:lvl1pPr>
    </p:titleStyle>
    <p:bodyStyle>
      <a:lvl1pPr marL="228600" indent="-228600" algn="l" defTabSz="914400" rtl="0" eaLnBrk="1" latinLnBrk="0" hangingPunct="1">
        <a:lnSpc>
          <a:spcPct val="100000"/>
        </a:lnSpc>
        <a:spcBef>
          <a:spcPts val="1000"/>
        </a:spcBef>
        <a:buFont typeface="Arial"/>
        <a:buChar char="•"/>
        <a:defRPr sz="2400" kern="1200" baseline="0">
          <a:solidFill>
            <a:schemeClr val="tx1"/>
          </a:solidFill>
          <a:latin typeface="Arial" charset="0"/>
          <a:ea typeface="+mn-ea"/>
          <a:cs typeface="+mn-cs"/>
        </a:defRPr>
      </a:lvl1pPr>
      <a:lvl2pPr marL="685800" indent="-228600" algn="l" defTabSz="914400" rtl="0" eaLnBrk="1" latinLnBrk="0" hangingPunct="1">
        <a:lnSpc>
          <a:spcPct val="100000"/>
        </a:lnSpc>
        <a:spcBef>
          <a:spcPts val="500"/>
        </a:spcBef>
        <a:buFont typeface="Arial"/>
        <a:buChar char="•"/>
        <a:defRPr sz="2400" kern="1200" baseline="0">
          <a:solidFill>
            <a:schemeClr val="tx1"/>
          </a:solidFill>
          <a:latin typeface="Arial" charset="0"/>
          <a:ea typeface="+mn-ea"/>
          <a:cs typeface="+mn-cs"/>
        </a:defRPr>
      </a:lvl2pPr>
      <a:lvl3pPr marL="1143000" indent="-228600" algn="l" defTabSz="914400" rtl="0" eaLnBrk="1" latinLnBrk="0" hangingPunct="1">
        <a:lnSpc>
          <a:spcPct val="100000"/>
        </a:lnSpc>
        <a:spcBef>
          <a:spcPts val="500"/>
        </a:spcBef>
        <a:buFont typeface="Arial"/>
        <a:buChar char="•"/>
        <a:defRPr sz="2000" kern="1200" baseline="0">
          <a:solidFill>
            <a:schemeClr val="tx1"/>
          </a:solidFill>
          <a:latin typeface="Arial" charset="0"/>
          <a:ea typeface="+mn-ea"/>
          <a:cs typeface="+mn-cs"/>
        </a:defRPr>
      </a:lvl3pPr>
      <a:lvl4pPr marL="1600200" indent="-228600" algn="l" defTabSz="914400" rtl="0" eaLnBrk="1" latinLnBrk="0" hangingPunct="1">
        <a:lnSpc>
          <a:spcPct val="100000"/>
        </a:lnSpc>
        <a:spcBef>
          <a:spcPts val="500"/>
        </a:spcBef>
        <a:buFont typeface="Arial"/>
        <a:buChar char="•"/>
        <a:defRPr sz="1800" kern="1200" baseline="0">
          <a:solidFill>
            <a:schemeClr val="tx1"/>
          </a:solidFill>
          <a:latin typeface="Arial" charset="0"/>
          <a:ea typeface="+mn-ea"/>
          <a:cs typeface="+mn-cs"/>
        </a:defRPr>
      </a:lvl4pPr>
      <a:lvl5pPr marL="2057400" indent="-228600" algn="l" defTabSz="914400" rtl="0" eaLnBrk="1" latinLnBrk="0" hangingPunct="1">
        <a:lnSpc>
          <a:spcPct val="100000"/>
        </a:lnSpc>
        <a:spcBef>
          <a:spcPts val="500"/>
        </a:spcBef>
        <a:buFont typeface="Arial"/>
        <a:buChar char="•"/>
        <a:defRPr sz="1800" kern="1200" baseline="0">
          <a:solidFill>
            <a:schemeClr val="tx1"/>
          </a:solidFill>
          <a:latin typeface="Arial" charset="0"/>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ctrTitle"/>
          </p:nvPr>
        </p:nvSpPr>
        <p:spPr>
          <a:xfrm>
            <a:off x="575999" y="1301834"/>
            <a:ext cx="10759266" cy="3802964"/>
          </a:xfrm>
        </p:spPr>
        <p:txBody>
          <a:bodyPr>
            <a:normAutofit/>
          </a:bodyPr>
          <a:lstStyle/>
          <a:p>
            <a:r>
              <a:rPr lang="en-US" sz="3500" dirty="0">
                <a:effectLst/>
                <a:latin typeface="+mj-lt"/>
                <a:ea typeface="Arial" panose="020B0604020202020204" pitchFamily="34" charset="0"/>
              </a:rPr>
              <a:t>How to internationalize curriculum – </a:t>
            </a:r>
            <a:br>
              <a:rPr lang="en-US" sz="3500" dirty="0">
                <a:effectLst/>
                <a:latin typeface="+mj-lt"/>
                <a:ea typeface="Arial" panose="020B0604020202020204" pitchFamily="34" charset="0"/>
              </a:rPr>
            </a:br>
            <a:br>
              <a:rPr lang="en-US" sz="3500" dirty="0">
                <a:effectLst/>
                <a:latin typeface="+mj-lt"/>
                <a:ea typeface="Arial" panose="020B0604020202020204" pitchFamily="34" charset="0"/>
              </a:rPr>
            </a:br>
            <a:r>
              <a:rPr lang="en-US" sz="3500" dirty="0">
                <a:effectLst/>
                <a:latin typeface="+mj-lt"/>
                <a:ea typeface="Arial" panose="020B0604020202020204" pitchFamily="34" charset="0"/>
              </a:rPr>
              <a:t>Practical recommendations for teachers from a holistic point of view</a:t>
            </a:r>
            <a:br>
              <a:rPr lang="en-US" sz="3500" dirty="0">
                <a:effectLst/>
                <a:latin typeface="+mj-lt"/>
                <a:ea typeface="Arial" panose="020B0604020202020204" pitchFamily="34" charset="0"/>
              </a:rPr>
            </a:br>
            <a:br>
              <a:rPr lang="en-US" sz="3500" dirty="0">
                <a:effectLst/>
                <a:latin typeface="+mj-lt"/>
                <a:ea typeface="Arial" panose="020B0604020202020204" pitchFamily="34" charset="0"/>
              </a:rPr>
            </a:br>
            <a:endParaRPr lang="nl-NL" sz="2500" dirty="0">
              <a:latin typeface="+mj-lt"/>
            </a:endParaRPr>
          </a:p>
        </p:txBody>
      </p:sp>
      <p:sp>
        <p:nvSpPr>
          <p:cNvPr id="9" name="Ondertitel 8"/>
          <p:cNvSpPr>
            <a:spLocks noGrp="1"/>
          </p:cNvSpPr>
          <p:nvPr>
            <p:ph type="subTitle" idx="1"/>
          </p:nvPr>
        </p:nvSpPr>
        <p:spPr/>
        <p:txBody>
          <a:bodyPr>
            <a:normAutofit fontScale="92500" lnSpcReduction="20000"/>
          </a:bodyPr>
          <a:lstStyle/>
          <a:p>
            <a:r>
              <a:rPr lang="nl-NL" dirty="0"/>
              <a:t>Geert De Lepeleer</a:t>
            </a:r>
          </a:p>
          <a:p>
            <a:r>
              <a:rPr lang="nl-NL" dirty="0"/>
              <a:t>13/12/2024, D4.1, Training </a:t>
            </a:r>
            <a:r>
              <a:rPr lang="nl-NL" dirty="0" err="1"/>
              <a:t>for</a:t>
            </a:r>
            <a:r>
              <a:rPr lang="nl-NL" dirty="0"/>
              <a:t> Teachers in </a:t>
            </a:r>
            <a:r>
              <a:rPr lang="nl-NL" dirty="0" err="1"/>
              <a:t>IoC</a:t>
            </a:r>
            <a:r>
              <a:rPr lang="nl-NL" dirty="0"/>
              <a:t> </a:t>
            </a:r>
          </a:p>
        </p:txBody>
      </p:sp>
      <p:pic>
        <p:nvPicPr>
          <p:cNvPr id="2" name="Afbeelding 1">
            <a:extLst>
              <a:ext uri="{FF2B5EF4-FFF2-40B4-BE49-F238E27FC236}">
                <a16:creationId xmlns:a16="http://schemas.microsoft.com/office/drawing/2014/main" id="{CB761628-1581-EBD0-42B2-BA93CA192354}"/>
              </a:ext>
            </a:extLst>
          </p:cNvPr>
          <p:cNvPicPr>
            <a:picLocks noChangeAspect="1"/>
          </p:cNvPicPr>
          <p:nvPr/>
        </p:nvPicPr>
        <p:blipFill>
          <a:blip r:embed="rId2"/>
          <a:stretch>
            <a:fillRect/>
          </a:stretch>
        </p:blipFill>
        <p:spPr>
          <a:xfrm>
            <a:off x="8342204" y="5104798"/>
            <a:ext cx="3761905" cy="704762"/>
          </a:xfrm>
          <a:prstGeom prst="rect">
            <a:avLst/>
          </a:prstGeom>
        </p:spPr>
      </p:pic>
      <p:pic>
        <p:nvPicPr>
          <p:cNvPr id="1026" name="Picture 1">
            <a:extLst>
              <a:ext uri="{FF2B5EF4-FFF2-40B4-BE49-F238E27FC236}">
                <a16:creationId xmlns:a16="http://schemas.microsoft.com/office/drawing/2014/main" id="{30D6924D-600B-F518-7E19-A78FB8550AE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7000" y="5868067"/>
            <a:ext cx="5715000"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28299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0DEBE9-8EAA-29B3-DF66-68E8706A97B0}"/>
            </a:ext>
          </a:extLst>
        </p:cNvPr>
        <p:cNvGrpSpPr/>
        <p:nvPr/>
      </p:nvGrpSpPr>
      <p:grpSpPr>
        <a:xfrm>
          <a:off x="0" y="0"/>
          <a:ext cx="0" cy="0"/>
          <a:chOff x="0" y="0"/>
          <a:chExt cx="0" cy="0"/>
        </a:xfrm>
      </p:grpSpPr>
      <p:pic>
        <p:nvPicPr>
          <p:cNvPr id="6" name="Afbeelding 5" descr="Twee handen die lappende delen vasthouden">
            <a:extLst>
              <a:ext uri="{FF2B5EF4-FFF2-40B4-BE49-F238E27FC236}">
                <a16:creationId xmlns:a16="http://schemas.microsoft.com/office/drawing/2014/main" id="{244E6600-F2F1-8D8C-2041-FEE259D7DC86}"/>
              </a:ext>
            </a:extLst>
          </p:cNvPr>
          <p:cNvPicPr>
            <a:picLocks noChangeAspect="1"/>
          </p:cNvPicPr>
          <p:nvPr/>
        </p:nvPicPr>
        <p:blipFill>
          <a:blip r:embed="rId2"/>
          <a:stretch>
            <a:fillRect/>
          </a:stretch>
        </p:blipFill>
        <p:spPr>
          <a:xfrm>
            <a:off x="6312310" y="1040419"/>
            <a:ext cx="5853043" cy="4777162"/>
          </a:xfrm>
          <a:prstGeom prst="rect">
            <a:avLst/>
          </a:prstGeom>
        </p:spPr>
      </p:pic>
      <p:sp>
        <p:nvSpPr>
          <p:cNvPr id="2" name="Tijdelijke aanduiding voor inhoud 1">
            <a:extLst>
              <a:ext uri="{FF2B5EF4-FFF2-40B4-BE49-F238E27FC236}">
                <a16:creationId xmlns:a16="http://schemas.microsoft.com/office/drawing/2014/main" id="{90741490-2A1D-710A-A106-C176000A7D62}"/>
              </a:ext>
            </a:extLst>
          </p:cNvPr>
          <p:cNvSpPr>
            <a:spLocks noGrp="1"/>
          </p:cNvSpPr>
          <p:nvPr>
            <p:ph idx="1"/>
          </p:nvPr>
        </p:nvSpPr>
        <p:spPr>
          <a:xfrm>
            <a:off x="412065" y="1549791"/>
            <a:ext cx="6037896" cy="4464000"/>
          </a:xfrm>
        </p:spPr>
        <p:txBody>
          <a:bodyPr>
            <a:normAutofit lnSpcReduction="10000"/>
          </a:bodyPr>
          <a:lstStyle/>
          <a:p>
            <a:r>
              <a:rPr lang="nl-BE" dirty="0" err="1"/>
              <a:t>Disseminate</a:t>
            </a:r>
            <a:r>
              <a:rPr lang="nl-BE" dirty="0"/>
              <a:t> </a:t>
            </a:r>
            <a:r>
              <a:rPr lang="nl-BE" dirty="0" err="1"/>
              <a:t>success</a:t>
            </a:r>
            <a:r>
              <a:rPr lang="nl-BE" dirty="0"/>
              <a:t> </a:t>
            </a:r>
            <a:r>
              <a:rPr lang="nl-BE" dirty="0" err="1"/>
              <a:t>stories</a:t>
            </a:r>
            <a:endParaRPr lang="nl-BE" dirty="0"/>
          </a:p>
          <a:p>
            <a:pPr marL="0" indent="0">
              <a:buNone/>
            </a:pPr>
            <a:r>
              <a:rPr lang="nl-BE" dirty="0"/>
              <a:t>	- website</a:t>
            </a:r>
          </a:p>
          <a:p>
            <a:pPr marL="1074738" indent="-1074738">
              <a:buNone/>
              <a:tabLst>
                <a:tab pos="896938" algn="l"/>
              </a:tabLst>
            </a:pPr>
            <a:r>
              <a:rPr lang="nl-BE" dirty="0"/>
              <a:t>	- </a:t>
            </a:r>
            <a:r>
              <a:rPr lang="nl-BE" dirty="0" err="1"/>
              <a:t>ambassadors</a:t>
            </a:r>
            <a:r>
              <a:rPr lang="nl-BE" dirty="0"/>
              <a:t> </a:t>
            </a:r>
            <a:r>
              <a:rPr lang="nl-BE" dirty="0" err="1"/>
              <a:t>to</a:t>
            </a:r>
            <a:r>
              <a:rPr lang="nl-BE" dirty="0"/>
              <a:t> </a:t>
            </a:r>
            <a:r>
              <a:rPr lang="nl-BE" dirty="0" err="1"/>
              <a:t>convince</a:t>
            </a:r>
            <a:r>
              <a:rPr lang="nl-BE" dirty="0"/>
              <a:t> </a:t>
            </a:r>
            <a:r>
              <a:rPr lang="nl-BE" dirty="0" err="1"/>
              <a:t>other</a:t>
            </a:r>
            <a:r>
              <a:rPr lang="nl-BE" dirty="0"/>
              <a:t> </a:t>
            </a:r>
            <a:r>
              <a:rPr lang="nl-BE" dirty="0" err="1"/>
              <a:t>students</a:t>
            </a:r>
            <a:r>
              <a:rPr lang="nl-BE" dirty="0"/>
              <a:t> </a:t>
            </a:r>
            <a:r>
              <a:rPr lang="nl-BE" dirty="0" err="1"/>
              <a:t>to</a:t>
            </a:r>
            <a:r>
              <a:rPr lang="nl-BE" dirty="0"/>
              <a:t> go </a:t>
            </a:r>
            <a:r>
              <a:rPr lang="nl-BE" dirty="0" err="1"/>
              <a:t>abroad</a:t>
            </a:r>
            <a:r>
              <a:rPr lang="nl-BE" dirty="0"/>
              <a:t> – share </a:t>
            </a:r>
            <a:r>
              <a:rPr lang="nl-BE" dirty="0" err="1"/>
              <a:t>their</a:t>
            </a:r>
            <a:r>
              <a:rPr lang="nl-BE" dirty="0"/>
              <a:t> </a:t>
            </a:r>
            <a:r>
              <a:rPr lang="nl-BE" dirty="0" err="1"/>
              <a:t>experience</a:t>
            </a:r>
            <a:r>
              <a:rPr lang="nl-BE" dirty="0"/>
              <a:t>	</a:t>
            </a:r>
          </a:p>
          <a:p>
            <a:pPr marL="1074738" indent="-1074738">
              <a:buNone/>
              <a:tabLst>
                <a:tab pos="896938" algn="l"/>
              </a:tabLst>
            </a:pPr>
            <a:r>
              <a:rPr lang="nl-BE" dirty="0"/>
              <a:t>	- buddy </a:t>
            </a:r>
            <a:r>
              <a:rPr lang="nl-BE" dirty="0" err="1"/>
              <a:t>programme</a:t>
            </a:r>
            <a:r>
              <a:rPr lang="nl-BE" dirty="0"/>
              <a:t> </a:t>
            </a:r>
          </a:p>
          <a:p>
            <a:pPr marL="1074738" indent="-1074738">
              <a:buNone/>
              <a:tabLst>
                <a:tab pos="896938" algn="l"/>
              </a:tabLst>
            </a:pPr>
            <a:endParaRPr lang="nl-BE" dirty="0"/>
          </a:p>
          <a:p>
            <a:pPr marL="0" indent="0">
              <a:buNone/>
              <a:tabLst>
                <a:tab pos="896938" algn="l"/>
              </a:tabLst>
            </a:pPr>
            <a:r>
              <a:rPr lang="nl-BE" dirty="0" err="1"/>
              <a:t>Graduates</a:t>
            </a:r>
            <a:r>
              <a:rPr lang="nl-BE" dirty="0"/>
              <a:t> </a:t>
            </a:r>
            <a:r>
              <a:rPr lang="nl-BE" dirty="0" err="1"/>
              <a:t>who</a:t>
            </a:r>
            <a:r>
              <a:rPr lang="nl-BE" dirty="0"/>
              <a:t> secure </a:t>
            </a:r>
            <a:r>
              <a:rPr lang="nl-BE" dirty="0" err="1"/>
              <a:t>employment</a:t>
            </a:r>
            <a:r>
              <a:rPr lang="nl-BE" dirty="0"/>
              <a:t> </a:t>
            </a:r>
            <a:r>
              <a:rPr lang="nl-BE" dirty="0" err="1"/>
              <a:t>due</a:t>
            </a:r>
            <a:r>
              <a:rPr lang="nl-BE" dirty="0"/>
              <a:t> </a:t>
            </a:r>
            <a:r>
              <a:rPr lang="nl-BE" dirty="0" err="1"/>
              <a:t>to</a:t>
            </a:r>
            <a:r>
              <a:rPr lang="nl-BE" dirty="0"/>
              <a:t> </a:t>
            </a:r>
            <a:r>
              <a:rPr lang="nl-BE" dirty="0" err="1"/>
              <a:t>the</a:t>
            </a:r>
            <a:r>
              <a:rPr lang="nl-BE" dirty="0"/>
              <a:t> </a:t>
            </a:r>
            <a:r>
              <a:rPr lang="nl-BE" dirty="0" err="1"/>
              <a:t>added</a:t>
            </a:r>
            <a:r>
              <a:rPr lang="nl-BE" dirty="0"/>
              <a:t> </a:t>
            </a:r>
            <a:r>
              <a:rPr lang="nl-BE" dirty="0" err="1"/>
              <a:t>value</a:t>
            </a:r>
            <a:r>
              <a:rPr lang="nl-BE" dirty="0"/>
              <a:t> of </a:t>
            </a:r>
            <a:r>
              <a:rPr lang="nl-BE" dirty="0" err="1"/>
              <a:t>their</a:t>
            </a:r>
            <a:r>
              <a:rPr lang="nl-BE" dirty="0"/>
              <a:t> </a:t>
            </a:r>
            <a:r>
              <a:rPr lang="nl-BE" dirty="0" err="1"/>
              <a:t>stay</a:t>
            </a:r>
            <a:r>
              <a:rPr lang="nl-BE" dirty="0"/>
              <a:t> </a:t>
            </a:r>
            <a:r>
              <a:rPr lang="nl-BE" dirty="0" err="1"/>
              <a:t>abroad</a:t>
            </a:r>
            <a:r>
              <a:rPr lang="nl-BE" dirty="0"/>
              <a:t> are </a:t>
            </a:r>
            <a:r>
              <a:rPr lang="nl-BE" dirty="0" err="1"/>
              <a:t>the</a:t>
            </a:r>
            <a:r>
              <a:rPr lang="nl-BE" dirty="0"/>
              <a:t> best </a:t>
            </a:r>
            <a:r>
              <a:rPr lang="nl-BE" dirty="0" err="1"/>
              <a:t>ambassadors</a:t>
            </a:r>
            <a:r>
              <a:rPr lang="nl-BE" dirty="0"/>
              <a:t> a </a:t>
            </a:r>
            <a:r>
              <a:rPr lang="nl-BE" dirty="0" err="1"/>
              <a:t>university</a:t>
            </a:r>
            <a:r>
              <a:rPr lang="nl-BE" dirty="0"/>
              <a:t> </a:t>
            </a:r>
            <a:r>
              <a:rPr lang="nl-BE" dirty="0" err="1"/>
              <a:t>could</a:t>
            </a:r>
            <a:r>
              <a:rPr lang="nl-BE" dirty="0"/>
              <a:t> have.</a:t>
            </a:r>
          </a:p>
          <a:p>
            <a:endParaRPr lang="nl-BE" dirty="0"/>
          </a:p>
          <a:p>
            <a:endParaRPr lang="en-US" dirty="0"/>
          </a:p>
        </p:txBody>
      </p:sp>
      <p:sp>
        <p:nvSpPr>
          <p:cNvPr id="3" name="Tijdelijke aanduiding voor voettekst 2">
            <a:extLst>
              <a:ext uri="{FF2B5EF4-FFF2-40B4-BE49-F238E27FC236}">
                <a16:creationId xmlns:a16="http://schemas.microsoft.com/office/drawing/2014/main" id="{8782B808-D0E4-16A0-B412-D858E93D6DC5}"/>
              </a:ext>
            </a:extLst>
          </p:cNvPr>
          <p:cNvSpPr>
            <a:spLocks noGrp="1"/>
          </p:cNvSpPr>
          <p:nvPr>
            <p:ph type="ftr" sz="quarter" idx="11"/>
          </p:nvPr>
        </p:nvSpPr>
        <p:spPr/>
        <p:txBody>
          <a:bodyPr/>
          <a:lstStyle/>
          <a:p>
            <a:r>
              <a:rPr lang="en-US"/>
              <a:t>KU Leuven - Ghent, Faculty of Engineering Technology</a:t>
            </a:r>
            <a:endParaRPr lang="nl-NL"/>
          </a:p>
        </p:txBody>
      </p:sp>
      <p:sp>
        <p:nvSpPr>
          <p:cNvPr id="4" name="Titel 3">
            <a:extLst>
              <a:ext uri="{FF2B5EF4-FFF2-40B4-BE49-F238E27FC236}">
                <a16:creationId xmlns:a16="http://schemas.microsoft.com/office/drawing/2014/main" id="{4B8F3D61-C08E-D082-C0AD-E174E05A8A56}"/>
              </a:ext>
            </a:extLst>
          </p:cNvPr>
          <p:cNvSpPr>
            <a:spLocks noGrp="1"/>
          </p:cNvSpPr>
          <p:nvPr>
            <p:ph type="title"/>
          </p:nvPr>
        </p:nvSpPr>
        <p:spPr>
          <a:xfrm>
            <a:off x="576000" y="207036"/>
            <a:ext cx="9393910" cy="1152000"/>
          </a:xfrm>
        </p:spPr>
        <p:txBody>
          <a:bodyPr>
            <a:normAutofit fontScale="90000"/>
          </a:bodyPr>
          <a:lstStyle/>
          <a:p>
            <a:r>
              <a:rPr lang="nl-BE" dirty="0"/>
              <a:t>8 </a:t>
            </a:r>
            <a:r>
              <a:rPr lang="nl-BE" dirty="0" err="1"/>
              <a:t>Promote</a:t>
            </a:r>
            <a:r>
              <a:rPr lang="nl-BE" dirty="0"/>
              <a:t> </a:t>
            </a:r>
            <a:r>
              <a:rPr lang="nl-BE" dirty="0" err="1"/>
              <a:t>the</a:t>
            </a:r>
            <a:r>
              <a:rPr lang="nl-BE" dirty="0"/>
              <a:t> new curriculum </a:t>
            </a:r>
            <a:r>
              <a:rPr lang="nl-BE" dirty="0" err="1"/>
              <a:t>and</a:t>
            </a:r>
            <a:r>
              <a:rPr lang="nl-BE" dirty="0"/>
              <a:t> </a:t>
            </a:r>
            <a:r>
              <a:rPr lang="nl-BE" dirty="0" err="1"/>
              <a:t>disseminate</a:t>
            </a:r>
            <a:r>
              <a:rPr lang="nl-BE" dirty="0"/>
              <a:t> </a:t>
            </a:r>
            <a:r>
              <a:rPr lang="nl-BE" dirty="0" err="1"/>
              <a:t>the</a:t>
            </a:r>
            <a:r>
              <a:rPr lang="nl-BE" dirty="0"/>
              <a:t> </a:t>
            </a:r>
            <a:r>
              <a:rPr lang="nl-BE" dirty="0" err="1"/>
              <a:t>examples</a:t>
            </a:r>
            <a:r>
              <a:rPr lang="nl-BE" dirty="0"/>
              <a:t> of </a:t>
            </a:r>
            <a:r>
              <a:rPr lang="nl-BE" dirty="0" err="1"/>
              <a:t>good</a:t>
            </a:r>
            <a:r>
              <a:rPr lang="nl-BE" dirty="0"/>
              <a:t> </a:t>
            </a:r>
            <a:r>
              <a:rPr lang="nl-BE" dirty="0" err="1"/>
              <a:t>practice</a:t>
            </a:r>
            <a:r>
              <a:rPr lang="nl-BE" dirty="0"/>
              <a:t>!</a:t>
            </a:r>
            <a:endParaRPr lang="en-US" dirty="0"/>
          </a:p>
        </p:txBody>
      </p:sp>
    </p:spTree>
    <p:extLst>
      <p:ext uri="{BB962C8B-B14F-4D97-AF65-F5344CB8AC3E}">
        <p14:creationId xmlns:p14="http://schemas.microsoft.com/office/powerpoint/2010/main" val="32002595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Afbeelding 5" descr="Personen die documenten invullen">
            <a:extLst>
              <a:ext uri="{FF2B5EF4-FFF2-40B4-BE49-F238E27FC236}">
                <a16:creationId xmlns:a16="http://schemas.microsoft.com/office/drawing/2014/main" id="{0EFF1253-DB54-2074-3927-A30794E92D9B}"/>
              </a:ext>
            </a:extLst>
          </p:cNvPr>
          <p:cNvPicPr>
            <a:picLocks noChangeAspect="1"/>
          </p:cNvPicPr>
          <p:nvPr/>
        </p:nvPicPr>
        <p:blipFill>
          <a:blip r:embed="rId2"/>
          <a:stretch>
            <a:fillRect/>
          </a:stretch>
        </p:blipFill>
        <p:spPr>
          <a:xfrm>
            <a:off x="5310909" y="2005294"/>
            <a:ext cx="7911334" cy="5271518"/>
          </a:xfrm>
          <a:prstGeom prst="rect">
            <a:avLst/>
          </a:prstGeom>
          <a:effectLst>
            <a:reflection stA="0" endPos="10000" dist="50800" dir="5400000" sy="-100000" algn="bl" rotWithShape="0"/>
            <a:softEdge rad="1270000"/>
          </a:effectLst>
        </p:spPr>
      </p:pic>
      <p:sp>
        <p:nvSpPr>
          <p:cNvPr id="2" name="Tijdelijke aanduiding voor inhoud 1">
            <a:extLst>
              <a:ext uri="{FF2B5EF4-FFF2-40B4-BE49-F238E27FC236}">
                <a16:creationId xmlns:a16="http://schemas.microsoft.com/office/drawing/2014/main" id="{D91B626A-4564-45D4-82E1-1C1579A80755}"/>
              </a:ext>
            </a:extLst>
          </p:cNvPr>
          <p:cNvSpPr>
            <a:spLocks noGrp="1"/>
          </p:cNvSpPr>
          <p:nvPr>
            <p:ph idx="1"/>
          </p:nvPr>
        </p:nvSpPr>
        <p:spPr/>
        <p:txBody>
          <a:bodyPr/>
          <a:lstStyle/>
          <a:p>
            <a:pPr marL="0" indent="0">
              <a:buNone/>
            </a:pPr>
            <a:r>
              <a:rPr lang="nl-BE" dirty="0"/>
              <a:t>Limit </a:t>
            </a:r>
            <a:r>
              <a:rPr lang="nl-BE" dirty="0" err="1"/>
              <a:t>administrative</a:t>
            </a:r>
            <a:r>
              <a:rPr lang="nl-BE" dirty="0"/>
              <a:t> </a:t>
            </a:r>
            <a:r>
              <a:rPr lang="nl-BE" dirty="0" err="1"/>
              <a:t>tasks</a:t>
            </a:r>
            <a:r>
              <a:rPr lang="nl-BE" dirty="0"/>
              <a:t> </a:t>
            </a:r>
            <a:r>
              <a:rPr lang="nl-BE" dirty="0" err="1"/>
              <a:t>to</a:t>
            </a:r>
            <a:r>
              <a:rPr lang="nl-BE" dirty="0"/>
              <a:t> </a:t>
            </a:r>
            <a:r>
              <a:rPr lang="nl-BE" dirty="0" err="1"/>
              <a:t>those</a:t>
            </a:r>
            <a:r>
              <a:rPr lang="nl-BE" dirty="0"/>
              <a:t> </a:t>
            </a:r>
            <a:r>
              <a:rPr lang="nl-BE" dirty="0" err="1"/>
              <a:t>that</a:t>
            </a:r>
            <a:r>
              <a:rPr lang="nl-BE" dirty="0"/>
              <a:t> are </a:t>
            </a:r>
            <a:r>
              <a:rPr lang="nl-BE" dirty="0" err="1"/>
              <a:t>strictly</a:t>
            </a:r>
            <a:r>
              <a:rPr lang="nl-BE" dirty="0"/>
              <a:t> </a:t>
            </a:r>
            <a:r>
              <a:rPr lang="nl-BE" dirty="0" err="1"/>
              <a:t>legally</a:t>
            </a:r>
            <a:r>
              <a:rPr lang="nl-BE" dirty="0"/>
              <a:t> </a:t>
            </a:r>
            <a:r>
              <a:rPr lang="nl-BE" dirty="0" err="1"/>
              <a:t>necessary</a:t>
            </a:r>
            <a:r>
              <a:rPr lang="nl-BE" dirty="0"/>
              <a:t>, </a:t>
            </a:r>
            <a:r>
              <a:rPr lang="nl-BE" dirty="0" err="1"/>
              <a:t>avoiding</a:t>
            </a:r>
            <a:r>
              <a:rPr lang="nl-BE" dirty="0"/>
              <a:t> </a:t>
            </a:r>
            <a:r>
              <a:rPr lang="nl-BE" dirty="0" err="1"/>
              <a:t>unnecessary</a:t>
            </a:r>
            <a:r>
              <a:rPr lang="nl-BE" dirty="0"/>
              <a:t> </a:t>
            </a:r>
            <a:r>
              <a:rPr lang="nl-BE" dirty="0" err="1"/>
              <a:t>bureaucracy</a:t>
            </a:r>
            <a:endParaRPr lang="nl-BE" dirty="0"/>
          </a:p>
          <a:p>
            <a:pPr marL="0" indent="0">
              <a:buNone/>
            </a:pPr>
            <a:endParaRPr lang="en-US" dirty="0"/>
          </a:p>
          <a:p>
            <a:pPr marL="0" indent="0">
              <a:buNone/>
            </a:pPr>
            <a:r>
              <a:rPr lang="en-US" dirty="0"/>
              <a:t>Of course the ECTS documentation for each course in the internationalized curriculum must be carefully prepared, with particular attention given to clearly defining international learning outcomes, ensuring assessment methods account for intercultural differences, and mandating the use of internationally oriented learning materials and textbooks</a:t>
            </a:r>
          </a:p>
        </p:txBody>
      </p:sp>
      <p:sp>
        <p:nvSpPr>
          <p:cNvPr id="3" name="Tijdelijke aanduiding voor voettekst 2">
            <a:extLst>
              <a:ext uri="{FF2B5EF4-FFF2-40B4-BE49-F238E27FC236}">
                <a16:creationId xmlns:a16="http://schemas.microsoft.com/office/drawing/2014/main" id="{E26784AD-D6E1-78CC-DA58-7BEABD476568}"/>
              </a:ext>
            </a:extLst>
          </p:cNvPr>
          <p:cNvSpPr>
            <a:spLocks noGrp="1"/>
          </p:cNvSpPr>
          <p:nvPr>
            <p:ph type="ftr" sz="quarter" idx="11"/>
          </p:nvPr>
        </p:nvSpPr>
        <p:spPr/>
        <p:txBody>
          <a:bodyPr/>
          <a:lstStyle/>
          <a:p>
            <a:r>
              <a:rPr lang="en-US"/>
              <a:t>KU Leuven - Ghent, Faculty of Engineering Technology</a:t>
            </a:r>
            <a:endParaRPr lang="nl-NL"/>
          </a:p>
        </p:txBody>
      </p:sp>
      <p:sp>
        <p:nvSpPr>
          <p:cNvPr id="4" name="Titel 3">
            <a:extLst>
              <a:ext uri="{FF2B5EF4-FFF2-40B4-BE49-F238E27FC236}">
                <a16:creationId xmlns:a16="http://schemas.microsoft.com/office/drawing/2014/main" id="{3D58C1D8-B612-EF36-07D6-C613EECE04E1}"/>
              </a:ext>
            </a:extLst>
          </p:cNvPr>
          <p:cNvSpPr>
            <a:spLocks noGrp="1"/>
          </p:cNvSpPr>
          <p:nvPr>
            <p:ph type="title"/>
          </p:nvPr>
        </p:nvSpPr>
        <p:spPr/>
        <p:txBody>
          <a:bodyPr>
            <a:normAutofit fontScale="90000"/>
          </a:bodyPr>
          <a:lstStyle/>
          <a:p>
            <a:pPr>
              <a:tabLst>
                <a:tab pos="355600" algn="l"/>
              </a:tabLst>
            </a:pPr>
            <a:r>
              <a:rPr lang="nl-BE" dirty="0"/>
              <a:t>9 Limit </a:t>
            </a:r>
            <a:r>
              <a:rPr lang="nl-BE" dirty="0" err="1"/>
              <a:t>the</a:t>
            </a:r>
            <a:r>
              <a:rPr lang="nl-BE" dirty="0"/>
              <a:t> </a:t>
            </a:r>
            <a:r>
              <a:rPr lang="nl-BE" dirty="0" err="1"/>
              <a:t>administrative</a:t>
            </a:r>
            <a:r>
              <a:rPr lang="nl-BE" dirty="0"/>
              <a:t> </a:t>
            </a:r>
            <a:r>
              <a:rPr lang="nl-BE" dirty="0" err="1"/>
              <a:t>burden</a:t>
            </a:r>
            <a:r>
              <a:rPr lang="nl-BE" dirty="0"/>
              <a:t> but act </a:t>
            </a:r>
            <a:r>
              <a:rPr lang="nl-BE" dirty="0" err="1"/>
              <a:t>and</a:t>
            </a:r>
            <a:r>
              <a:rPr lang="nl-BE" dirty="0"/>
              <a:t> </a:t>
            </a:r>
            <a:r>
              <a:rPr lang="nl-BE" dirty="0" err="1"/>
              <a:t>teach</a:t>
            </a:r>
            <a:r>
              <a:rPr lang="nl-BE" dirty="0"/>
              <a:t> 	</a:t>
            </a:r>
            <a:r>
              <a:rPr lang="nl-BE" dirty="0" err="1"/>
              <a:t>internationally</a:t>
            </a:r>
            <a:r>
              <a:rPr lang="nl-BE" dirty="0"/>
              <a:t>!</a:t>
            </a:r>
            <a:endParaRPr lang="en-US" dirty="0"/>
          </a:p>
        </p:txBody>
      </p:sp>
    </p:spTree>
    <p:extLst>
      <p:ext uri="{BB962C8B-B14F-4D97-AF65-F5344CB8AC3E}">
        <p14:creationId xmlns:p14="http://schemas.microsoft.com/office/powerpoint/2010/main" val="14783730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89D648E9-FCE3-18AD-EDEC-CA3EDC23379D}"/>
              </a:ext>
            </a:extLst>
          </p:cNvPr>
          <p:cNvSpPr>
            <a:spLocks noGrp="1"/>
          </p:cNvSpPr>
          <p:nvPr>
            <p:ph idx="1"/>
          </p:nvPr>
        </p:nvSpPr>
        <p:spPr/>
        <p:txBody>
          <a:bodyPr/>
          <a:lstStyle/>
          <a:p>
            <a:r>
              <a:rPr lang="nl-BE" dirty="0" err="1"/>
              <a:t>Seek</a:t>
            </a:r>
            <a:r>
              <a:rPr lang="nl-BE" dirty="0"/>
              <a:t> </a:t>
            </a:r>
            <a:r>
              <a:rPr lang="nl-BE" dirty="0" err="1"/>
              <a:t>students</a:t>
            </a:r>
            <a:r>
              <a:rPr lang="nl-BE" dirty="0"/>
              <a:t> input on </a:t>
            </a:r>
            <a:r>
              <a:rPr lang="nl-BE" dirty="0" err="1"/>
              <a:t>how</a:t>
            </a:r>
            <a:r>
              <a:rPr lang="nl-BE" dirty="0"/>
              <a:t> </a:t>
            </a:r>
            <a:r>
              <a:rPr lang="nl-BE" dirty="0" err="1"/>
              <a:t>to</a:t>
            </a:r>
            <a:r>
              <a:rPr lang="nl-BE" dirty="0"/>
              <a:t> </a:t>
            </a:r>
            <a:r>
              <a:rPr lang="nl-BE" dirty="0" err="1"/>
              <a:t>internationalise</a:t>
            </a:r>
            <a:r>
              <a:rPr lang="nl-BE" dirty="0"/>
              <a:t> </a:t>
            </a:r>
            <a:r>
              <a:rPr lang="nl-BE" dirty="0" err="1"/>
              <a:t>the</a:t>
            </a:r>
            <a:r>
              <a:rPr lang="nl-BE" dirty="0"/>
              <a:t> curriculum</a:t>
            </a:r>
          </a:p>
          <a:p>
            <a:r>
              <a:rPr lang="nl-BE" dirty="0"/>
              <a:t>International </a:t>
            </a:r>
            <a:r>
              <a:rPr lang="nl-BE" dirty="0" err="1"/>
              <a:t>students</a:t>
            </a:r>
            <a:r>
              <a:rPr lang="nl-BE" dirty="0"/>
              <a:t> </a:t>
            </a:r>
            <a:r>
              <a:rPr lang="nl-BE" dirty="0" err="1"/>
              <a:t>may</a:t>
            </a:r>
            <a:r>
              <a:rPr lang="nl-BE" dirty="0"/>
              <a:t> </a:t>
            </a:r>
            <a:r>
              <a:rPr lang="nl-BE" dirty="0" err="1"/>
              <a:t>be</a:t>
            </a:r>
            <a:r>
              <a:rPr lang="nl-BE" dirty="0"/>
              <a:t> </a:t>
            </a:r>
            <a:r>
              <a:rPr lang="nl-BE" dirty="0" err="1"/>
              <a:t>invited</a:t>
            </a:r>
            <a:r>
              <a:rPr lang="nl-BE" dirty="0"/>
              <a:t> </a:t>
            </a:r>
            <a:r>
              <a:rPr lang="nl-BE" dirty="0" err="1"/>
              <a:t>to</a:t>
            </a:r>
            <a:r>
              <a:rPr lang="nl-BE" dirty="0"/>
              <a:t> present </a:t>
            </a:r>
            <a:r>
              <a:rPr lang="nl-BE" dirty="0" err="1"/>
              <a:t>their</a:t>
            </a:r>
            <a:r>
              <a:rPr lang="nl-BE" dirty="0"/>
              <a:t> home country </a:t>
            </a:r>
            <a:r>
              <a:rPr lang="nl-BE" dirty="0" err="1"/>
              <a:t>during</a:t>
            </a:r>
            <a:r>
              <a:rPr lang="nl-BE" dirty="0"/>
              <a:t> </a:t>
            </a:r>
            <a:r>
              <a:rPr lang="nl-BE" dirty="0" err="1"/>
              <a:t>their</a:t>
            </a:r>
            <a:r>
              <a:rPr lang="nl-BE" dirty="0"/>
              <a:t> </a:t>
            </a:r>
            <a:r>
              <a:rPr lang="nl-BE" dirty="0" err="1"/>
              <a:t>stay</a:t>
            </a:r>
            <a:r>
              <a:rPr lang="nl-BE" dirty="0"/>
              <a:t> </a:t>
            </a:r>
            <a:r>
              <a:rPr lang="nl-BE" dirty="0" err="1"/>
              <a:t>abroad</a:t>
            </a:r>
            <a:endParaRPr lang="nl-BE" dirty="0"/>
          </a:p>
          <a:p>
            <a:r>
              <a:rPr lang="nl-BE" dirty="0"/>
              <a:t>International </a:t>
            </a:r>
            <a:r>
              <a:rPr lang="nl-BE" dirty="0" err="1"/>
              <a:t>students</a:t>
            </a:r>
            <a:r>
              <a:rPr lang="nl-BE" dirty="0"/>
              <a:t> </a:t>
            </a:r>
            <a:r>
              <a:rPr lang="nl-BE" dirty="0" err="1"/>
              <a:t>can</a:t>
            </a:r>
            <a:r>
              <a:rPr lang="nl-BE" dirty="0"/>
              <a:t> share </a:t>
            </a:r>
            <a:r>
              <a:rPr lang="nl-BE" dirty="0" err="1"/>
              <a:t>their</a:t>
            </a:r>
            <a:r>
              <a:rPr lang="nl-BE" dirty="0"/>
              <a:t> </a:t>
            </a:r>
            <a:r>
              <a:rPr lang="nl-BE" dirty="0" err="1"/>
              <a:t>experiences</a:t>
            </a:r>
            <a:r>
              <a:rPr lang="nl-BE" dirty="0"/>
              <a:t> </a:t>
            </a:r>
            <a:r>
              <a:rPr lang="nl-BE" dirty="0" err="1"/>
              <a:t>regarding</a:t>
            </a:r>
            <a:r>
              <a:rPr lang="nl-BE" dirty="0"/>
              <a:t> </a:t>
            </a:r>
            <a:r>
              <a:rPr lang="nl-BE" dirty="0" err="1"/>
              <a:t>the</a:t>
            </a:r>
            <a:r>
              <a:rPr lang="nl-BE" dirty="0"/>
              <a:t> </a:t>
            </a:r>
            <a:r>
              <a:rPr lang="nl-BE" dirty="0" err="1"/>
              <a:t>challenges</a:t>
            </a:r>
            <a:r>
              <a:rPr lang="nl-BE" dirty="0"/>
              <a:t> </a:t>
            </a:r>
            <a:r>
              <a:rPr lang="nl-BE" dirty="0" err="1"/>
              <a:t>they</a:t>
            </a:r>
            <a:r>
              <a:rPr lang="nl-BE" dirty="0"/>
              <a:t> face </a:t>
            </a:r>
            <a:r>
              <a:rPr lang="nl-BE" dirty="0" err="1"/>
              <a:t>when</a:t>
            </a:r>
            <a:r>
              <a:rPr lang="nl-BE" dirty="0"/>
              <a:t> </a:t>
            </a:r>
            <a:r>
              <a:rPr lang="nl-BE" dirty="0" err="1"/>
              <a:t>studying</a:t>
            </a:r>
            <a:r>
              <a:rPr lang="nl-BE" dirty="0"/>
              <a:t> in a </a:t>
            </a:r>
            <a:r>
              <a:rPr lang="nl-BE" dirty="0" err="1"/>
              <a:t>foreign</a:t>
            </a:r>
            <a:r>
              <a:rPr lang="nl-BE" dirty="0"/>
              <a:t> country</a:t>
            </a:r>
          </a:p>
          <a:p>
            <a:r>
              <a:rPr lang="nl-BE" dirty="0" err="1"/>
              <a:t>Local</a:t>
            </a:r>
            <a:r>
              <a:rPr lang="nl-BE" dirty="0"/>
              <a:t> </a:t>
            </a:r>
            <a:r>
              <a:rPr lang="nl-BE" dirty="0" err="1"/>
              <a:t>students</a:t>
            </a:r>
            <a:r>
              <a:rPr lang="nl-BE" dirty="0"/>
              <a:t> </a:t>
            </a:r>
            <a:r>
              <a:rPr lang="nl-BE" dirty="0" err="1"/>
              <a:t>can</a:t>
            </a:r>
            <a:r>
              <a:rPr lang="nl-BE" dirty="0"/>
              <a:t> share </a:t>
            </a:r>
            <a:r>
              <a:rPr lang="nl-BE" dirty="0" err="1"/>
              <a:t>their</a:t>
            </a:r>
            <a:r>
              <a:rPr lang="nl-BE" dirty="0"/>
              <a:t> views on </a:t>
            </a:r>
            <a:r>
              <a:rPr lang="nl-BE" dirty="0" err="1"/>
              <a:t>the</a:t>
            </a:r>
            <a:r>
              <a:rPr lang="nl-BE" dirty="0"/>
              <a:t> </a:t>
            </a:r>
            <a:r>
              <a:rPr lang="nl-BE" dirty="0" err="1"/>
              <a:t>added</a:t>
            </a:r>
            <a:r>
              <a:rPr lang="nl-BE" dirty="0"/>
              <a:t> </a:t>
            </a:r>
            <a:r>
              <a:rPr lang="nl-BE" dirty="0" err="1"/>
              <a:t>value</a:t>
            </a:r>
            <a:r>
              <a:rPr lang="nl-BE" dirty="0"/>
              <a:t> </a:t>
            </a:r>
            <a:r>
              <a:rPr lang="nl-BE" dirty="0" err="1"/>
              <a:t>brought</a:t>
            </a:r>
            <a:r>
              <a:rPr lang="nl-BE" dirty="0"/>
              <a:t> </a:t>
            </a:r>
            <a:r>
              <a:rPr lang="nl-BE" dirty="0" err="1"/>
              <a:t>by</a:t>
            </a:r>
            <a:r>
              <a:rPr lang="nl-BE" dirty="0"/>
              <a:t> </a:t>
            </a:r>
            <a:r>
              <a:rPr lang="nl-BE" dirty="0" err="1"/>
              <a:t>international</a:t>
            </a:r>
            <a:r>
              <a:rPr lang="nl-BE" dirty="0"/>
              <a:t> </a:t>
            </a:r>
            <a:r>
              <a:rPr lang="nl-BE" dirty="0" err="1"/>
              <a:t>students</a:t>
            </a:r>
            <a:r>
              <a:rPr lang="nl-BE" dirty="0"/>
              <a:t> </a:t>
            </a:r>
            <a:r>
              <a:rPr lang="nl-BE" dirty="0" err="1"/>
              <a:t>who</a:t>
            </a:r>
            <a:r>
              <a:rPr lang="nl-BE" dirty="0"/>
              <a:t> are </a:t>
            </a:r>
            <a:r>
              <a:rPr lang="nl-BE" dirty="0" err="1"/>
              <a:t>following</a:t>
            </a:r>
            <a:r>
              <a:rPr lang="nl-BE" dirty="0"/>
              <a:t> </a:t>
            </a:r>
            <a:r>
              <a:rPr lang="nl-BE" dirty="0" err="1"/>
              <a:t>the</a:t>
            </a:r>
            <a:r>
              <a:rPr lang="nl-BE" dirty="0"/>
              <a:t> </a:t>
            </a:r>
            <a:r>
              <a:rPr lang="nl-BE" dirty="0" err="1"/>
              <a:t>stame</a:t>
            </a:r>
            <a:r>
              <a:rPr lang="nl-BE" dirty="0"/>
              <a:t> curriculum.</a:t>
            </a:r>
            <a:endParaRPr lang="en-US" dirty="0"/>
          </a:p>
        </p:txBody>
      </p:sp>
      <p:sp>
        <p:nvSpPr>
          <p:cNvPr id="3" name="Tijdelijke aanduiding voor voettekst 2">
            <a:extLst>
              <a:ext uri="{FF2B5EF4-FFF2-40B4-BE49-F238E27FC236}">
                <a16:creationId xmlns:a16="http://schemas.microsoft.com/office/drawing/2014/main" id="{873C9FB6-A4E5-C79A-2BFF-2A08D67F42A7}"/>
              </a:ext>
            </a:extLst>
          </p:cNvPr>
          <p:cNvSpPr>
            <a:spLocks noGrp="1"/>
          </p:cNvSpPr>
          <p:nvPr>
            <p:ph type="ftr" sz="quarter" idx="11"/>
          </p:nvPr>
        </p:nvSpPr>
        <p:spPr/>
        <p:txBody>
          <a:bodyPr/>
          <a:lstStyle/>
          <a:p>
            <a:r>
              <a:rPr lang="en-US"/>
              <a:t>KU Leuven - Ghent, Faculty of Engineering Technology</a:t>
            </a:r>
            <a:endParaRPr lang="nl-NL"/>
          </a:p>
        </p:txBody>
      </p:sp>
      <p:sp>
        <p:nvSpPr>
          <p:cNvPr id="4" name="Titel 3">
            <a:extLst>
              <a:ext uri="{FF2B5EF4-FFF2-40B4-BE49-F238E27FC236}">
                <a16:creationId xmlns:a16="http://schemas.microsoft.com/office/drawing/2014/main" id="{3D13E68D-C07D-1FB8-898B-6A02348FCBEC}"/>
              </a:ext>
            </a:extLst>
          </p:cNvPr>
          <p:cNvSpPr>
            <a:spLocks noGrp="1"/>
          </p:cNvSpPr>
          <p:nvPr>
            <p:ph type="title"/>
          </p:nvPr>
        </p:nvSpPr>
        <p:spPr/>
        <p:txBody>
          <a:bodyPr>
            <a:normAutofit fontScale="90000"/>
          </a:bodyPr>
          <a:lstStyle/>
          <a:p>
            <a:pPr>
              <a:tabLst>
                <a:tab pos="630238" algn="l"/>
              </a:tabLst>
            </a:pPr>
            <a:r>
              <a:rPr lang="nl-BE" dirty="0"/>
              <a:t>10 Listen </a:t>
            </a:r>
            <a:r>
              <a:rPr lang="nl-BE" dirty="0" err="1"/>
              <a:t>to</a:t>
            </a:r>
            <a:r>
              <a:rPr lang="nl-BE" dirty="0"/>
              <a:t> </a:t>
            </a:r>
            <a:r>
              <a:rPr lang="nl-BE" dirty="0" err="1"/>
              <a:t>your</a:t>
            </a:r>
            <a:r>
              <a:rPr lang="nl-BE" dirty="0"/>
              <a:t> </a:t>
            </a:r>
            <a:r>
              <a:rPr lang="nl-BE" dirty="0" err="1"/>
              <a:t>students</a:t>
            </a:r>
            <a:r>
              <a:rPr lang="nl-BE" dirty="0"/>
              <a:t> </a:t>
            </a:r>
            <a:r>
              <a:rPr lang="nl-BE" dirty="0" err="1"/>
              <a:t>and</a:t>
            </a:r>
            <a:r>
              <a:rPr lang="nl-BE" dirty="0"/>
              <a:t> respect </a:t>
            </a:r>
            <a:r>
              <a:rPr lang="nl-BE" dirty="0" err="1"/>
              <a:t>the</a:t>
            </a:r>
            <a:r>
              <a:rPr lang="nl-BE" dirty="0"/>
              <a:t> </a:t>
            </a:r>
            <a:r>
              <a:rPr lang="nl-BE" dirty="0" err="1"/>
              <a:t>intercultural</a:t>
            </a:r>
            <a:r>
              <a:rPr lang="nl-BE" dirty="0"/>
              <a:t> 	</a:t>
            </a:r>
            <a:r>
              <a:rPr lang="nl-BE" dirty="0" err="1"/>
              <a:t>differences</a:t>
            </a:r>
            <a:endParaRPr lang="en-US" dirty="0"/>
          </a:p>
        </p:txBody>
      </p:sp>
    </p:spTree>
    <p:extLst>
      <p:ext uri="{BB962C8B-B14F-4D97-AF65-F5344CB8AC3E}">
        <p14:creationId xmlns:p14="http://schemas.microsoft.com/office/powerpoint/2010/main" val="29478437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voettekst 2">
            <a:extLst>
              <a:ext uri="{FF2B5EF4-FFF2-40B4-BE49-F238E27FC236}">
                <a16:creationId xmlns:a16="http://schemas.microsoft.com/office/drawing/2014/main" id="{67599AA4-4B06-581D-D5D6-7FAAD0545C3C}"/>
              </a:ext>
            </a:extLst>
          </p:cNvPr>
          <p:cNvSpPr>
            <a:spLocks noGrp="1"/>
          </p:cNvSpPr>
          <p:nvPr>
            <p:ph type="ftr" sz="quarter" idx="11"/>
          </p:nvPr>
        </p:nvSpPr>
        <p:spPr/>
        <p:txBody>
          <a:bodyPr/>
          <a:lstStyle/>
          <a:p>
            <a:r>
              <a:rPr lang="en-US"/>
              <a:t>KU Leuven - Ghent, Faculty of Engineering Technology</a:t>
            </a:r>
            <a:endParaRPr lang="nl-NL"/>
          </a:p>
        </p:txBody>
      </p:sp>
      <p:sp>
        <p:nvSpPr>
          <p:cNvPr id="4" name="Titel 3">
            <a:extLst>
              <a:ext uri="{FF2B5EF4-FFF2-40B4-BE49-F238E27FC236}">
                <a16:creationId xmlns:a16="http://schemas.microsoft.com/office/drawing/2014/main" id="{A369D9EB-0911-B6BE-877B-3D878467E46E}"/>
              </a:ext>
            </a:extLst>
          </p:cNvPr>
          <p:cNvSpPr>
            <a:spLocks noGrp="1"/>
          </p:cNvSpPr>
          <p:nvPr>
            <p:ph type="title"/>
          </p:nvPr>
        </p:nvSpPr>
        <p:spPr/>
        <p:txBody>
          <a:bodyPr/>
          <a:lstStyle/>
          <a:p>
            <a:r>
              <a:rPr lang="nl-BE" dirty="0"/>
              <a:t>ANY QUESTIONS?</a:t>
            </a:r>
            <a:endParaRPr lang="en-US" dirty="0"/>
          </a:p>
        </p:txBody>
      </p:sp>
      <p:pic>
        <p:nvPicPr>
          <p:cNvPr id="8" name="Afbeelding 7" descr="Vakken met vraagtekens">
            <a:extLst>
              <a:ext uri="{FF2B5EF4-FFF2-40B4-BE49-F238E27FC236}">
                <a16:creationId xmlns:a16="http://schemas.microsoft.com/office/drawing/2014/main" id="{320C2E71-C647-54E1-18DD-9BC159E8BF68}"/>
              </a:ext>
            </a:extLst>
          </p:cNvPr>
          <p:cNvPicPr>
            <a:picLocks noChangeAspect="1"/>
          </p:cNvPicPr>
          <p:nvPr/>
        </p:nvPicPr>
        <p:blipFill>
          <a:blip r:embed="rId2"/>
          <a:stretch>
            <a:fillRect/>
          </a:stretch>
        </p:blipFill>
        <p:spPr>
          <a:xfrm>
            <a:off x="2573744" y="2080759"/>
            <a:ext cx="4174627" cy="2348314"/>
          </a:xfrm>
          <a:prstGeom prst="rect">
            <a:avLst/>
          </a:prstGeom>
        </p:spPr>
      </p:pic>
      <p:pic>
        <p:nvPicPr>
          <p:cNvPr id="10" name="Afbeelding 9" descr="Verschillende gekleurde vraagtekens">
            <a:extLst>
              <a:ext uri="{FF2B5EF4-FFF2-40B4-BE49-F238E27FC236}">
                <a16:creationId xmlns:a16="http://schemas.microsoft.com/office/drawing/2014/main" id="{25B200C0-A504-8293-0B69-5C82AF5E9F0D}"/>
              </a:ext>
            </a:extLst>
          </p:cNvPr>
          <p:cNvPicPr>
            <a:picLocks noChangeAspect="1"/>
          </p:cNvPicPr>
          <p:nvPr/>
        </p:nvPicPr>
        <p:blipFill>
          <a:blip r:embed="rId3"/>
          <a:stretch>
            <a:fillRect/>
          </a:stretch>
        </p:blipFill>
        <p:spPr>
          <a:xfrm>
            <a:off x="6367603" y="3574915"/>
            <a:ext cx="4174627" cy="2348314"/>
          </a:xfrm>
          <a:prstGeom prst="rect">
            <a:avLst/>
          </a:prstGeom>
        </p:spPr>
      </p:pic>
      <p:sp>
        <p:nvSpPr>
          <p:cNvPr id="5" name="Tijdelijke aanduiding voor inhoud 4">
            <a:extLst>
              <a:ext uri="{FF2B5EF4-FFF2-40B4-BE49-F238E27FC236}">
                <a16:creationId xmlns:a16="http://schemas.microsoft.com/office/drawing/2014/main" id="{124C5C2E-6FED-1E82-C0AE-D3459ED63497}"/>
              </a:ext>
            </a:extLst>
          </p:cNvPr>
          <p:cNvSpPr>
            <a:spLocks noGrp="1"/>
          </p:cNvSpPr>
          <p:nvPr>
            <p:ph idx="1"/>
          </p:nvPr>
        </p:nvSpPr>
        <p:spPr/>
        <p:txBody>
          <a:bodyPr/>
          <a:lstStyle/>
          <a:p>
            <a:endParaRPr lang="en-US" dirty="0"/>
          </a:p>
        </p:txBody>
      </p:sp>
    </p:spTree>
    <p:extLst>
      <p:ext uri="{BB962C8B-B14F-4D97-AF65-F5344CB8AC3E}">
        <p14:creationId xmlns:p14="http://schemas.microsoft.com/office/powerpoint/2010/main" val="39340254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DF801E38-A15A-35E7-37DF-DDA28A69926F}"/>
              </a:ext>
            </a:extLst>
          </p:cNvPr>
          <p:cNvSpPr>
            <a:spLocks noGrp="1"/>
          </p:cNvSpPr>
          <p:nvPr>
            <p:ph idx="1"/>
          </p:nvPr>
        </p:nvSpPr>
        <p:spPr/>
        <p:txBody>
          <a:bodyPr>
            <a:normAutofit lnSpcReduction="10000"/>
          </a:bodyPr>
          <a:lstStyle/>
          <a:p>
            <a:r>
              <a:rPr lang="nl-BE" dirty="0" err="1"/>
              <a:t>Defining</a:t>
            </a:r>
            <a:r>
              <a:rPr lang="nl-BE" dirty="0"/>
              <a:t> </a:t>
            </a:r>
            <a:r>
              <a:rPr lang="nl-BE" dirty="0" err="1"/>
              <a:t>the</a:t>
            </a:r>
            <a:r>
              <a:rPr lang="nl-BE" dirty="0"/>
              <a:t> exact </a:t>
            </a:r>
            <a:r>
              <a:rPr lang="nl-BE" dirty="0" err="1"/>
              <a:t>purpose</a:t>
            </a:r>
            <a:r>
              <a:rPr lang="nl-BE" dirty="0"/>
              <a:t> of </a:t>
            </a:r>
            <a:r>
              <a:rPr lang="nl-BE" dirty="0" err="1"/>
              <a:t>internationalization</a:t>
            </a:r>
            <a:r>
              <a:rPr lang="nl-BE" dirty="0"/>
              <a:t> of </a:t>
            </a:r>
            <a:r>
              <a:rPr lang="nl-BE" dirty="0" err="1"/>
              <a:t>the</a:t>
            </a:r>
            <a:r>
              <a:rPr lang="nl-BE" dirty="0"/>
              <a:t> curriculum</a:t>
            </a:r>
          </a:p>
          <a:p>
            <a:pPr lvl="1"/>
            <a:r>
              <a:rPr lang="nl-BE" dirty="0"/>
              <a:t>Attract more </a:t>
            </a:r>
            <a:r>
              <a:rPr lang="nl-BE" dirty="0" err="1"/>
              <a:t>foreign</a:t>
            </a:r>
            <a:r>
              <a:rPr lang="nl-BE" dirty="0"/>
              <a:t> </a:t>
            </a:r>
            <a:r>
              <a:rPr lang="nl-BE" dirty="0" err="1"/>
              <a:t>students</a:t>
            </a:r>
            <a:endParaRPr lang="nl-BE" dirty="0"/>
          </a:p>
          <a:p>
            <a:pPr marL="457200" lvl="1" indent="0">
              <a:buNone/>
            </a:pPr>
            <a:r>
              <a:rPr lang="nl-BE" dirty="0"/>
              <a:t>or</a:t>
            </a:r>
            <a:endParaRPr lang="en-US" dirty="0"/>
          </a:p>
          <a:p>
            <a:pPr lvl="1"/>
            <a:r>
              <a:rPr lang="en-US" dirty="0"/>
              <a:t>prepare graduates for an internationally oriented society or an internationally oriented </a:t>
            </a:r>
            <a:r>
              <a:rPr lang="en-US" dirty="0" err="1"/>
              <a:t>labour</a:t>
            </a:r>
            <a:r>
              <a:rPr lang="en-US" dirty="0"/>
              <a:t> market</a:t>
            </a:r>
          </a:p>
          <a:p>
            <a:pPr marL="457200" lvl="1" indent="0">
              <a:buNone/>
            </a:pPr>
            <a:endParaRPr lang="en-US" dirty="0"/>
          </a:p>
          <a:p>
            <a:pPr marL="266700" lvl="1" indent="-266700"/>
            <a:r>
              <a:rPr lang="en-US" dirty="0"/>
              <a:t>Set up a financial business plan</a:t>
            </a:r>
          </a:p>
          <a:p>
            <a:pPr lvl="1"/>
            <a:r>
              <a:rPr lang="en-US" dirty="0"/>
              <a:t>State how many international students have to enroll in order to have a financial break even or to reach a minimum financial benefit</a:t>
            </a:r>
          </a:p>
          <a:p>
            <a:pPr marL="457200" lvl="1" indent="0">
              <a:buNone/>
              <a:tabLst>
                <a:tab pos="719138" algn="l"/>
              </a:tabLst>
            </a:pPr>
            <a:r>
              <a:rPr lang="en-US" dirty="0"/>
              <a:t>	Status of universities: privately financed or publicly financed plays a 	crucial role</a:t>
            </a:r>
            <a:endParaRPr lang="nl-BE" dirty="0"/>
          </a:p>
          <a:p>
            <a:pPr marL="457200" lvl="1" indent="0">
              <a:buNone/>
            </a:pPr>
            <a:endParaRPr lang="nl-BE" dirty="0"/>
          </a:p>
        </p:txBody>
      </p:sp>
      <p:sp>
        <p:nvSpPr>
          <p:cNvPr id="3" name="Tijdelijke aanduiding voor voettekst 2">
            <a:extLst>
              <a:ext uri="{FF2B5EF4-FFF2-40B4-BE49-F238E27FC236}">
                <a16:creationId xmlns:a16="http://schemas.microsoft.com/office/drawing/2014/main" id="{010BA86C-BACB-24C9-787A-043FF4E47110}"/>
              </a:ext>
            </a:extLst>
          </p:cNvPr>
          <p:cNvSpPr>
            <a:spLocks noGrp="1"/>
          </p:cNvSpPr>
          <p:nvPr>
            <p:ph type="ftr" sz="quarter" idx="11"/>
          </p:nvPr>
        </p:nvSpPr>
        <p:spPr/>
        <p:txBody>
          <a:bodyPr/>
          <a:lstStyle/>
          <a:p>
            <a:r>
              <a:rPr lang="en-US"/>
              <a:t>KU Leuven - Ghent, Faculty of Engineering Technology</a:t>
            </a:r>
            <a:endParaRPr lang="nl-NL"/>
          </a:p>
        </p:txBody>
      </p:sp>
      <p:sp>
        <p:nvSpPr>
          <p:cNvPr id="4" name="Titel 3">
            <a:extLst>
              <a:ext uri="{FF2B5EF4-FFF2-40B4-BE49-F238E27FC236}">
                <a16:creationId xmlns:a16="http://schemas.microsoft.com/office/drawing/2014/main" id="{9A0B55A7-F678-4C5F-5497-220A8FF1F529}"/>
              </a:ext>
            </a:extLst>
          </p:cNvPr>
          <p:cNvSpPr>
            <a:spLocks noGrp="1"/>
          </p:cNvSpPr>
          <p:nvPr>
            <p:ph type="title"/>
          </p:nvPr>
        </p:nvSpPr>
        <p:spPr/>
        <p:txBody>
          <a:bodyPr>
            <a:noAutofit/>
          </a:bodyPr>
          <a:lstStyle/>
          <a:p>
            <a:pPr>
              <a:tabLst>
                <a:tab pos="541338" algn="l"/>
              </a:tabLst>
            </a:pPr>
            <a:r>
              <a:rPr lang="nl-BE" sz="3000" dirty="0"/>
              <a:t>1</a:t>
            </a:r>
            <a:r>
              <a:rPr lang="en-US" sz="3000" dirty="0"/>
              <a:t> 	A clear definition of the purpose of the internationalization of 	the curriculum, accompanied by a clear financial business 	plan</a:t>
            </a:r>
          </a:p>
        </p:txBody>
      </p:sp>
    </p:spTree>
    <p:extLst>
      <p:ext uri="{BB962C8B-B14F-4D97-AF65-F5344CB8AC3E}">
        <p14:creationId xmlns:p14="http://schemas.microsoft.com/office/powerpoint/2010/main" val="36492497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Afbeelding 7" descr="Bovenaanzicht van een agenda met een rode pen bovenaan">
            <a:extLst>
              <a:ext uri="{FF2B5EF4-FFF2-40B4-BE49-F238E27FC236}">
                <a16:creationId xmlns:a16="http://schemas.microsoft.com/office/drawing/2014/main" id="{0D3F0030-F3B6-03B7-BB9E-D72F52ACC79B}"/>
              </a:ext>
            </a:extLst>
          </p:cNvPr>
          <p:cNvPicPr>
            <a:picLocks noChangeAspect="1"/>
          </p:cNvPicPr>
          <p:nvPr/>
        </p:nvPicPr>
        <p:blipFill>
          <a:blip r:embed="rId2"/>
          <a:stretch>
            <a:fillRect/>
          </a:stretch>
        </p:blipFill>
        <p:spPr>
          <a:xfrm>
            <a:off x="6347794" y="2097945"/>
            <a:ext cx="5936569" cy="3906321"/>
          </a:xfrm>
          <a:prstGeom prst="rect">
            <a:avLst/>
          </a:prstGeom>
          <a:effectLst>
            <a:reflection blurRad="1181100" stA="0" endPos="65000" dist="50800" dir="5400000" sy="-100000" algn="bl" rotWithShape="0"/>
            <a:softEdge rad="139700"/>
          </a:effectLst>
        </p:spPr>
      </p:pic>
      <p:sp>
        <p:nvSpPr>
          <p:cNvPr id="2" name="Tijdelijke aanduiding voor inhoud 1">
            <a:extLst>
              <a:ext uri="{FF2B5EF4-FFF2-40B4-BE49-F238E27FC236}">
                <a16:creationId xmlns:a16="http://schemas.microsoft.com/office/drawing/2014/main" id="{0B8CD1E2-7D96-822F-DF61-0399FE549E9C}"/>
              </a:ext>
            </a:extLst>
          </p:cNvPr>
          <p:cNvSpPr>
            <a:spLocks noGrp="1"/>
          </p:cNvSpPr>
          <p:nvPr>
            <p:ph idx="1"/>
          </p:nvPr>
        </p:nvSpPr>
        <p:spPr/>
        <p:txBody>
          <a:bodyPr/>
          <a:lstStyle/>
          <a:p>
            <a:r>
              <a:rPr lang="nl-BE" dirty="0"/>
              <a:t>Set a </a:t>
            </a:r>
            <a:r>
              <a:rPr lang="nl-BE" dirty="0" err="1"/>
              <a:t>timelin</a:t>
            </a:r>
            <a:r>
              <a:rPr lang="en-US" dirty="0"/>
              <a:t>e</a:t>
            </a:r>
          </a:p>
          <a:p>
            <a:endParaRPr lang="en-US" dirty="0"/>
          </a:p>
          <a:p>
            <a:pPr marL="0" indent="0">
              <a:buNone/>
            </a:pPr>
            <a:r>
              <a:rPr lang="en-US" dirty="0"/>
              <a:t>	- measurable milestones and objectives</a:t>
            </a:r>
          </a:p>
          <a:p>
            <a:pPr marL="0" indent="0">
              <a:buNone/>
            </a:pPr>
            <a:endParaRPr lang="en-US" dirty="0"/>
          </a:p>
          <a:p>
            <a:pPr marL="0" indent="0">
              <a:buNone/>
            </a:pPr>
            <a:r>
              <a:rPr lang="en-US" dirty="0"/>
              <a:t>	- realistic timeline securing support of all stakeholders</a:t>
            </a:r>
            <a:endParaRPr lang="nl-BE" dirty="0"/>
          </a:p>
        </p:txBody>
      </p:sp>
      <p:sp>
        <p:nvSpPr>
          <p:cNvPr id="3" name="Tijdelijke aanduiding voor voettekst 2">
            <a:extLst>
              <a:ext uri="{FF2B5EF4-FFF2-40B4-BE49-F238E27FC236}">
                <a16:creationId xmlns:a16="http://schemas.microsoft.com/office/drawing/2014/main" id="{A76783A9-8E27-96FF-F2AF-27F0284D0225}"/>
              </a:ext>
            </a:extLst>
          </p:cNvPr>
          <p:cNvSpPr>
            <a:spLocks noGrp="1"/>
          </p:cNvSpPr>
          <p:nvPr>
            <p:ph type="ftr" sz="quarter" idx="11"/>
          </p:nvPr>
        </p:nvSpPr>
        <p:spPr/>
        <p:txBody>
          <a:bodyPr/>
          <a:lstStyle/>
          <a:p>
            <a:r>
              <a:rPr lang="en-US"/>
              <a:t>KU Leuven - Ghent, Faculty of Engineering Technology</a:t>
            </a:r>
            <a:endParaRPr lang="nl-NL"/>
          </a:p>
        </p:txBody>
      </p:sp>
      <p:sp>
        <p:nvSpPr>
          <p:cNvPr id="4" name="Titel 3">
            <a:extLst>
              <a:ext uri="{FF2B5EF4-FFF2-40B4-BE49-F238E27FC236}">
                <a16:creationId xmlns:a16="http://schemas.microsoft.com/office/drawing/2014/main" id="{40B3269C-09F6-3962-AE80-6A4664104796}"/>
              </a:ext>
            </a:extLst>
          </p:cNvPr>
          <p:cNvSpPr>
            <a:spLocks noGrp="1"/>
          </p:cNvSpPr>
          <p:nvPr>
            <p:ph type="title"/>
          </p:nvPr>
        </p:nvSpPr>
        <p:spPr/>
        <p:txBody>
          <a:bodyPr>
            <a:normAutofit fontScale="90000"/>
          </a:bodyPr>
          <a:lstStyle/>
          <a:p>
            <a:pPr>
              <a:tabLst>
                <a:tab pos="541338" algn="l"/>
              </a:tabLst>
            </a:pPr>
            <a:r>
              <a:rPr lang="nl-BE" dirty="0"/>
              <a:t>2	</a:t>
            </a:r>
            <a:r>
              <a:rPr lang="en-US" dirty="0"/>
              <a:t>A clear pathway towards </a:t>
            </a:r>
            <a:r>
              <a:rPr lang="en-US" dirty="0" err="1"/>
              <a:t>Internationalisation</a:t>
            </a:r>
            <a:r>
              <a:rPr lang="en-US" dirty="0"/>
              <a:t> of the 	curriculum</a:t>
            </a:r>
          </a:p>
        </p:txBody>
      </p:sp>
    </p:spTree>
    <p:extLst>
      <p:ext uri="{BB962C8B-B14F-4D97-AF65-F5344CB8AC3E}">
        <p14:creationId xmlns:p14="http://schemas.microsoft.com/office/powerpoint/2010/main" val="12583752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01EF63ED-384E-8A25-78A5-0A750849ACC2}"/>
              </a:ext>
            </a:extLst>
          </p:cNvPr>
          <p:cNvSpPr>
            <a:spLocks noGrp="1"/>
          </p:cNvSpPr>
          <p:nvPr>
            <p:ph idx="1"/>
          </p:nvPr>
        </p:nvSpPr>
        <p:spPr>
          <a:xfrm>
            <a:off x="574800" y="1197000"/>
            <a:ext cx="11041200" cy="4928592"/>
          </a:xfrm>
        </p:spPr>
        <p:txBody>
          <a:bodyPr>
            <a:normAutofit fontScale="92500" lnSpcReduction="20000"/>
          </a:bodyPr>
          <a:lstStyle/>
          <a:p>
            <a:r>
              <a:rPr lang="nl-BE" dirty="0" err="1"/>
              <a:t>Educational</a:t>
            </a:r>
            <a:r>
              <a:rPr lang="nl-BE" dirty="0"/>
              <a:t> </a:t>
            </a:r>
            <a:r>
              <a:rPr lang="nl-BE" dirty="0" err="1"/>
              <a:t>authorities</a:t>
            </a:r>
            <a:r>
              <a:rPr lang="nl-BE" dirty="0"/>
              <a:t>: </a:t>
            </a:r>
            <a:r>
              <a:rPr lang="en-US" sz="1800" dirty="0">
                <a:effectLst/>
                <a:latin typeface="+mj-lt"/>
                <a:ea typeface="Calibri" panose="020F0502020204030204" pitchFamily="34" charset="0"/>
                <a:cs typeface="Times New Roman" panose="02020603050405020304" pitchFamily="18" charset="0"/>
              </a:rPr>
              <a:t>If you offer an </a:t>
            </a:r>
            <a:r>
              <a:rPr lang="en-US" sz="1800" dirty="0" err="1">
                <a:effectLst/>
                <a:latin typeface="+mj-lt"/>
                <a:ea typeface="Calibri" panose="020F0502020204030204" pitchFamily="34" charset="0"/>
                <a:cs typeface="Times New Roman" panose="02020603050405020304" pitchFamily="18" charset="0"/>
              </a:rPr>
              <a:t>internationalised</a:t>
            </a:r>
            <a:r>
              <a:rPr lang="en-US" sz="1800" dirty="0">
                <a:effectLst/>
                <a:latin typeface="+mj-lt"/>
                <a:ea typeface="Calibri" panose="020F0502020204030204" pitchFamily="34" charset="0"/>
                <a:cs typeface="Times New Roman" panose="02020603050405020304" pitchFamily="18" charset="0"/>
              </a:rPr>
              <a:t> curriculum, you have to ensure that the curriculum will be accredited in order to be sure that the curriculum will be recognized + financed in case of public universities</a:t>
            </a:r>
          </a:p>
          <a:p>
            <a:r>
              <a:rPr lang="en-US" dirty="0"/>
              <a:t>The</a:t>
            </a:r>
            <a:r>
              <a:rPr lang="en-US" sz="1800" dirty="0">
                <a:latin typeface="Calibri" panose="020F0502020204030204" pitchFamily="34" charset="0"/>
                <a:ea typeface="Calibri" panose="020F0502020204030204" pitchFamily="34" charset="0"/>
                <a:cs typeface="Times New Roman" panose="02020603050405020304" pitchFamily="18" charset="0"/>
              </a:rPr>
              <a:t> </a:t>
            </a:r>
            <a:r>
              <a:rPr lang="en-US" dirty="0"/>
              <a:t>management: </a:t>
            </a:r>
            <a:r>
              <a:rPr lang="en-US" sz="1800" dirty="0"/>
              <a:t>the university and faculty management should be fully convinced of the added value of an internationalized curriculum. Integration of this internationalized curriculum should happen as soon as possible and securing accreditation is crucial.</a:t>
            </a:r>
          </a:p>
          <a:p>
            <a:r>
              <a:rPr lang="en-US" dirty="0"/>
              <a:t>The academic staff: </a:t>
            </a:r>
            <a:r>
              <a:rPr lang="en-US" sz="1800" dirty="0"/>
              <a:t>academic staff must recognize the significant value of teaching in another language or enhancing their courses with internationally oriented literature. CLIL can be a valuable addition to any curriculum taught in English. A fully English-taught curriculum requires substantial effort from university professors.</a:t>
            </a:r>
          </a:p>
          <a:p>
            <a:r>
              <a:rPr lang="en-US" dirty="0"/>
              <a:t>Administrative staff and operational support</a:t>
            </a:r>
            <a:r>
              <a:rPr lang="en-US" sz="1800" dirty="0"/>
              <a:t>: staff equipped to address the specific needs of international students with proficiency in English being a crucial factor. </a:t>
            </a:r>
          </a:p>
          <a:p>
            <a:r>
              <a:rPr lang="en-US" dirty="0"/>
              <a:t>The</a:t>
            </a:r>
            <a:r>
              <a:rPr lang="en-US" sz="1800" dirty="0"/>
              <a:t> </a:t>
            </a:r>
            <a:r>
              <a:rPr lang="en-US" dirty="0"/>
              <a:t>students</a:t>
            </a:r>
            <a:r>
              <a:rPr lang="en-US" sz="1800" dirty="0"/>
              <a:t>: local students should welcome foreign students into the local student community. Introducing a buddy system is highly recommended. Student associations should actively participate in the integration of foreign students but with academic supervision. </a:t>
            </a:r>
          </a:p>
          <a:p>
            <a:r>
              <a:rPr lang="en-US" dirty="0"/>
              <a:t>The</a:t>
            </a:r>
            <a:r>
              <a:rPr lang="en-US" sz="1800" dirty="0"/>
              <a:t> </a:t>
            </a:r>
            <a:r>
              <a:rPr lang="en-US" dirty="0" err="1"/>
              <a:t>workfield</a:t>
            </a:r>
            <a:r>
              <a:rPr lang="en-US" sz="1800" dirty="0"/>
              <a:t>: internationally oriented companies often prefer graduates with an international education. They highly value new employees with an international mindset and strong language skills</a:t>
            </a:r>
          </a:p>
        </p:txBody>
      </p:sp>
      <p:sp>
        <p:nvSpPr>
          <p:cNvPr id="3" name="Tijdelijke aanduiding voor voettekst 2">
            <a:extLst>
              <a:ext uri="{FF2B5EF4-FFF2-40B4-BE49-F238E27FC236}">
                <a16:creationId xmlns:a16="http://schemas.microsoft.com/office/drawing/2014/main" id="{7718A15E-D1A6-8255-B6D2-166089E41681}"/>
              </a:ext>
            </a:extLst>
          </p:cNvPr>
          <p:cNvSpPr>
            <a:spLocks noGrp="1"/>
          </p:cNvSpPr>
          <p:nvPr>
            <p:ph type="ftr" sz="quarter" idx="11"/>
          </p:nvPr>
        </p:nvSpPr>
        <p:spPr/>
        <p:txBody>
          <a:bodyPr/>
          <a:lstStyle/>
          <a:p>
            <a:r>
              <a:rPr lang="en-US"/>
              <a:t>KU Leuven - Ghent, Faculty of Engineering Technology</a:t>
            </a:r>
            <a:endParaRPr lang="nl-NL"/>
          </a:p>
        </p:txBody>
      </p:sp>
      <p:sp>
        <p:nvSpPr>
          <p:cNvPr id="4" name="Titel 3">
            <a:extLst>
              <a:ext uri="{FF2B5EF4-FFF2-40B4-BE49-F238E27FC236}">
                <a16:creationId xmlns:a16="http://schemas.microsoft.com/office/drawing/2014/main" id="{F758C556-06AA-51BE-A143-487D28672922}"/>
              </a:ext>
            </a:extLst>
          </p:cNvPr>
          <p:cNvSpPr>
            <a:spLocks noGrp="1"/>
          </p:cNvSpPr>
          <p:nvPr>
            <p:ph type="title"/>
          </p:nvPr>
        </p:nvSpPr>
        <p:spPr/>
        <p:txBody>
          <a:bodyPr/>
          <a:lstStyle/>
          <a:p>
            <a:pPr>
              <a:tabLst>
                <a:tab pos="541338" algn="l"/>
              </a:tabLst>
            </a:pPr>
            <a:r>
              <a:rPr lang="nl-BE" dirty="0"/>
              <a:t>3 	</a:t>
            </a:r>
            <a:r>
              <a:rPr lang="nl-BE" dirty="0" err="1"/>
              <a:t>Involve</a:t>
            </a:r>
            <a:r>
              <a:rPr lang="nl-BE" dirty="0"/>
              <a:t> </a:t>
            </a:r>
            <a:r>
              <a:rPr lang="nl-BE" dirty="0" err="1"/>
              <a:t>all</a:t>
            </a:r>
            <a:r>
              <a:rPr lang="nl-BE" dirty="0"/>
              <a:t> stakeholders</a:t>
            </a:r>
            <a:endParaRPr lang="en-US" dirty="0"/>
          </a:p>
        </p:txBody>
      </p:sp>
    </p:spTree>
    <p:extLst>
      <p:ext uri="{BB962C8B-B14F-4D97-AF65-F5344CB8AC3E}">
        <p14:creationId xmlns:p14="http://schemas.microsoft.com/office/powerpoint/2010/main" val="10941796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ADDECD47-F663-3FF8-0E0E-EFD5E9E47A1F}"/>
              </a:ext>
            </a:extLst>
          </p:cNvPr>
          <p:cNvSpPr>
            <a:spLocks noGrp="1"/>
          </p:cNvSpPr>
          <p:nvPr>
            <p:ph idx="1"/>
          </p:nvPr>
        </p:nvSpPr>
        <p:spPr>
          <a:xfrm>
            <a:off x="576000" y="1363789"/>
            <a:ext cx="11041200" cy="4464000"/>
          </a:xfrm>
        </p:spPr>
        <p:txBody>
          <a:bodyPr>
            <a:normAutofit fontScale="92500"/>
          </a:bodyPr>
          <a:lstStyle/>
          <a:p>
            <a:r>
              <a:rPr lang="nl-BE" dirty="0" err="1"/>
              <a:t>Key</a:t>
            </a:r>
            <a:r>
              <a:rPr lang="nl-BE" dirty="0"/>
              <a:t> </a:t>
            </a:r>
            <a:r>
              <a:rPr lang="nl-BE" dirty="0" err="1"/>
              <a:t>challenge</a:t>
            </a:r>
            <a:r>
              <a:rPr lang="nl-BE" dirty="0"/>
              <a:t> </a:t>
            </a:r>
            <a:r>
              <a:rPr lang="nl-BE" dirty="0" err="1"/>
              <a:t>to</a:t>
            </a:r>
            <a:r>
              <a:rPr lang="nl-BE" dirty="0"/>
              <a:t> </a:t>
            </a:r>
            <a:r>
              <a:rPr lang="nl-BE" dirty="0" err="1"/>
              <a:t>improve</a:t>
            </a:r>
            <a:r>
              <a:rPr lang="nl-BE" dirty="0"/>
              <a:t> English </a:t>
            </a:r>
            <a:r>
              <a:rPr lang="nl-BE" dirty="0" err="1"/>
              <a:t>language</a:t>
            </a:r>
            <a:r>
              <a:rPr lang="nl-BE" dirty="0"/>
              <a:t> </a:t>
            </a:r>
            <a:r>
              <a:rPr lang="nl-BE" dirty="0" err="1"/>
              <a:t>proficiency</a:t>
            </a:r>
            <a:r>
              <a:rPr lang="nl-BE" dirty="0"/>
              <a:t>. Focus on </a:t>
            </a:r>
            <a:r>
              <a:rPr lang="nl-BE" dirty="0" err="1"/>
              <a:t>encouraging</a:t>
            </a:r>
            <a:r>
              <a:rPr lang="nl-BE" dirty="0"/>
              <a:t> </a:t>
            </a:r>
            <a:r>
              <a:rPr lang="nl-BE" dirty="0" err="1"/>
              <a:t>younger</a:t>
            </a:r>
            <a:r>
              <a:rPr lang="nl-BE" dirty="0"/>
              <a:t> </a:t>
            </a:r>
            <a:r>
              <a:rPr lang="nl-BE" dirty="0" err="1"/>
              <a:t>academic</a:t>
            </a:r>
            <a:r>
              <a:rPr lang="nl-BE" dirty="0"/>
              <a:t> </a:t>
            </a:r>
            <a:r>
              <a:rPr lang="nl-BE" dirty="0" err="1"/>
              <a:t>staff</a:t>
            </a:r>
            <a:r>
              <a:rPr lang="nl-BE" dirty="0"/>
              <a:t>. </a:t>
            </a:r>
            <a:r>
              <a:rPr lang="nl-BE" dirty="0" err="1"/>
              <a:t>Recognize</a:t>
            </a:r>
            <a:r>
              <a:rPr lang="nl-BE" dirty="0"/>
              <a:t> English </a:t>
            </a:r>
            <a:r>
              <a:rPr lang="nl-BE" dirty="0" err="1"/>
              <a:t>proficiency</a:t>
            </a:r>
            <a:r>
              <a:rPr lang="nl-BE" dirty="0"/>
              <a:t> as a </a:t>
            </a:r>
            <a:r>
              <a:rPr lang="nl-BE" dirty="0" err="1"/>
              <a:t>crucial</a:t>
            </a:r>
            <a:r>
              <a:rPr lang="nl-BE" dirty="0"/>
              <a:t> </a:t>
            </a:r>
            <a:r>
              <a:rPr lang="nl-BE" dirty="0" err="1"/>
              <a:t>criterion</a:t>
            </a:r>
            <a:r>
              <a:rPr lang="nl-BE" dirty="0"/>
              <a:t> </a:t>
            </a:r>
            <a:r>
              <a:rPr lang="nl-BE" dirty="0" err="1"/>
              <a:t>for</a:t>
            </a:r>
            <a:r>
              <a:rPr lang="nl-BE" dirty="0"/>
              <a:t> </a:t>
            </a:r>
            <a:r>
              <a:rPr lang="nl-BE" dirty="0" err="1"/>
              <a:t>academic</a:t>
            </a:r>
            <a:r>
              <a:rPr lang="nl-BE" dirty="0"/>
              <a:t> </a:t>
            </a:r>
            <a:r>
              <a:rPr lang="nl-BE" dirty="0" err="1"/>
              <a:t>and</a:t>
            </a:r>
            <a:r>
              <a:rPr lang="nl-BE" dirty="0"/>
              <a:t> </a:t>
            </a:r>
            <a:r>
              <a:rPr lang="nl-BE" dirty="0" err="1"/>
              <a:t>administrative</a:t>
            </a:r>
            <a:r>
              <a:rPr lang="nl-BE" dirty="0"/>
              <a:t> promotion.</a:t>
            </a:r>
          </a:p>
          <a:p>
            <a:r>
              <a:rPr lang="nl-BE" dirty="0" err="1"/>
              <a:t>Encourage</a:t>
            </a:r>
            <a:r>
              <a:rPr lang="nl-BE" dirty="0"/>
              <a:t> </a:t>
            </a:r>
            <a:r>
              <a:rPr lang="nl-BE" dirty="0" err="1"/>
              <a:t>younger</a:t>
            </a:r>
            <a:r>
              <a:rPr lang="nl-BE" dirty="0"/>
              <a:t> </a:t>
            </a:r>
            <a:r>
              <a:rPr lang="nl-BE" dirty="0" err="1"/>
              <a:t>academic</a:t>
            </a:r>
            <a:r>
              <a:rPr lang="nl-BE" dirty="0"/>
              <a:t> </a:t>
            </a:r>
            <a:r>
              <a:rPr lang="nl-BE" dirty="0" err="1"/>
              <a:t>staff</a:t>
            </a:r>
            <a:r>
              <a:rPr lang="nl-BE" dirty="0"/>
              <a:t> </a:t>
            </a:r>
            <a:r>
              <a:rPr lang="nl-BE" dirty="0" err="1"/>
              <a:t>to</a:t>
            </a:r>
            <a:r>
              <a:rPr lang="nl-BE" dirty="0"/>
              <a:t> </a:t>
            </a:r>
            <a:r>
              <a:rPr lang="nl-BE" dirty="0" err="1"/>
              <a:t>attend</a:t>
            </a:r>
            <a:r>
              <a:rPr lang="nl-BE" dirty="0"/>
              <a:t> </a:t>
            </a:r>
            <a:r>
              <a:rPr lang="nl-BE" dirty="0" err="1"/>
              <a:t>international</a:t>
            </a:r>
            <a:r>
              <a:rPr lang="nl-BE" dirty="0"/>
              <a:t> </a:t>
            </a:r>
            <a:r>
              <a:rPr lang="nl-BE" dirty="0" err="1"/>
              <a:t>congresses</a:t>
            </a:r>
            <a:r>
              <a:rPr lang="nl-BE" dirty="0"/>
              <a:t>. </a:t>
            </a:r>
            <a:r>
              <a:rPr lang="nl-BE" dirty="0" err="1"/>
              <a:t>Scientific</a:t>
            </a:r>
            <a:r>
              <a:rPr lang="nl-BE" dirty="0"/>
              <a:t> </a:t>
            </a:r>
            <a:r>
              <a:rPr lang="nl-BE" dirty="0" err="1"/>
              <a:t>contacts</a:t>
            </a:r>
            <a:r>
              <a:rPr lang="nl-BE" dirty="0"/>
              <a:t> </a:t>
            </a:r>
            <a:r>
              <a:rPr lang="nl-BE" dirty="0" err="1"/>
              <a:t>with</a:t>
            </a:r>
            <a:r>
              <a:rPr lang="nl-BE" dirty="0"/>
              <a:t> </a:t>
            </a:r>
            <a:r>
              <a:rPr lang="nl-BE" dirty="0" err="1"/>
              <a:t>other</a:t>
            </a:r>
            <a:r>
              <a:rPr lang="nl-BE" dirty="0"/>
              <a:t> </a:t>
            </a:r>
            <a:r>
              <a:rPr lang="nl-BE" dirty="0" err="1"/>
              <a:t>international</a:t>
            </a:r>
            <a:r>
              <a:rPr lang="nl-BE" dirty="0"/>
              <a:t> professors </a:t>
            </a:r>
            <a:r>
              <a:rPr lang="nl-BE" dirty="0" err="1"/>
              <a:t>will</a:t>
            </a:r>
            <a:r>
              <a:rPr lang="nl-BE" dirty="0"/>
              <a:t> </a:t>
            </a:r>
            <a:r>
              <a:rPr lang="nl-BE" dirty="0" err="1"/>
              <a:t>be</a:t>
            </a:r>
            <a:r>
              <a:rPr lang="nl-BE" dirty="0"/>
              <a:t> </a:t>
            </a:r>
            <a:r>
              <a:rPr lang="nl-BE" dirty="0" err="1"/>
              <a:t>established</a:t>
            </a:r>
            <a:r>
              <a:rPr lang="nl-BE" dirty="0"/>
              <a:t> </a:t>
            </a:r>
            <a:r>
              <a:rPr lang="nl-BE" dirty="0" err="1"/>
              <a:t>which</a:t>
            </a:r>
            <a:r>
              <a:rPr lang="nl-BE" dirty="0"/>
              <a:t> </a:t>
            </a:r>
            <a:r>
              <a:rPr lang="nl-BE" dirty="0" err="1"/>
              <a:t>can</a:t>
            </a:r>
            <a:r>
              <a:rPr lang="nl-BE" dirty="0"/>
              <a:t> lead </a:t>
            </a:r>
            <a:r>
              <a:rPr lang="nl-BE" dirty="0" err="1"/>
              <a:t>to</a:t>
            </a:r>
            <a:r>
              <a:rPr lang="nl-BE" dirty="0"/>
              <a:t> </a:t>
            </a:r>
            <a:r>
              <a:rPr lang="nl-BE" dirty="0" err="1"/>
              <a:t>an</a:t>
            </a:r>
            <a:r>
              <a:rPr lang="nl-BE" dirty="0"/>
              <a:t> </a:t>
            </a:r>
            <a:r>
              <a:rPr lang="nl-BE" dirty="0" err="1"/>
              <a:t>increased</a:t>
            </a:r>
            <a:r>
              <a:rPr lang="nl-BE" dirty="0"/>
              <a:t> </a:t>
            </a:r>
            <a:r>
              <a:rPr lang="nl-BE" dirty="0" err="1"/>
              <a:t>number</a:t>
            </a:r>
            <a:r>
              <a:rPr lang="nl-BE" dirty="0"/>
              <a:t> of </a:t>
            </a:r>
            <a:r>
              <a:rPr lang="nl-BE" dirty="0" err="1"/>
              <a:t>scientific</a:t>
            </a:r>
            <a:r>
              <a:rPr lang="nl-BE" dirty="0"/>
              <a:t> papers, more </a:t>
            </a:r>
            <a:r>
              <a:rPr lang="nl-BE" dirty="0" err="1"/>
              <a:t>intensified</a:t>
            </a:r>
            <a:r>
              <a:rPr lang="nl-BE" dirty="0"/>
              <a:t> </a:t>
            </a:r>
            <a:r>
              <a:rPr lang="nl-BE" dirty="0" err="1"/>
              <a:t>international</a:t>
            </a:r>
            <a:r>
              <a:rPr lang="nl-BE" dirty="0"/>
              <a:t> </a:t>
            </a:r>
            <a:r>
              <a:rPr lang="nl-BE" dirty="0" err="1"/>
              <a:t>contacts</a:t>
            </a:r>
            <a:r>
              <a:rPr lang="nl-BE" dirty="0"/>
              <a:t>, </a:t>
            </a:r>
            <a:r>
              <a:rPr lang="nl-BE" dirty="0" err="1"/>
              <a:t>increased</a:t>
            </a:r>
            <a:r>
              <a:rPr lang="nl-BE" dirty="0"/>
              <a:t> </a:t>
            </a:r>
            <a:r>
              <a:rPr lang="nl-BE" dirty="0" err="1"/>
              <a:t>number</a:t>
            </a:r>
            <a:r>
              <a:rPr lang="nl-BE" dirty="0"/>
              <a:t> of </a:t>
            </a:r>
            <a:r>
              <a:rPr lang="nl-BE" dirty="0" err="1"/>
              <a:t>internationalagreements</a:t>
            </a:r>
            <a:r>
              <a:rPr lang="nl-BE" dirty="0"/>
              <a:t> </a:t>
            </a:r>
            <a:r>
              <a:rPr lang="nl-BE" dirty="0" err="1"/>
              <a:t>and</a:t>
            </a:r>
            <a:r>
              <a:rPr lang="nl-BE" dirty="0"/>
              <a:t> </a:t>
            </a:r>
            <a:r>
              <a:rPr lang="nl-BE" dirty="0" err="1"/>
              <a:t>projects</a:t>
            </a:r>
            <a:endParaRPr lang="nl-BE" dirty="0"/>
          </a:p>
          <a:p>
            <a:r>
              <a:rPr lang="nl-BE" dirty="0" err="1"/>
              <a:t>Include</a:t>
            </a:r>
            <a:r>
              <a:rPr lang="nl-BE" dirty="0"/>
              <a:t> </a:t>
            </a:r>
            <a:r>
              <a:rPr lang="nl-BE" dirty="0" err="1"/>
              <a:t>an</a:t>
            </a:r>
            <a:r>
              <a:rPr lang="nl-BE" dirty="0"/>
              <a:t> </a:t>
            </a:r>
            <a:r>
              <a:rPr lang="nl-BE" dirty="0" err="1"/>
              <a:t>obligatory</a:t>
            </a:r>
            <a:r>
              <a:rPr lang="nl-BE" dirty="0"/>
              <a:t> English </a:t>
            </a:r>
            <a:r>
              <a:rPr lang="nl-BE" dirty="0" err="1"/>
              <a:t>language</a:t>
            </a:r>
            <a:r>
              <a:rPr lang="nl-BE" dirty="0"/>
              <a:t> course in </a:t>
            </a:r>
            <a:r>
              <a:rPr lang="nl-BE" dirty="0" err="1"/>
              <a:t>every</a:t>
            </a:r>
            <a:r>
              <a:rPr lang="nl-BE" dirty="0"/>
              <a:t> </a:t>
            </a:r>
            <a:r>
              <a:rPr lang="nl-BE" dirty="0" err="1"/>
              <a:t>university</a:t>
            </a:r>
            <a:r>
              <a:rPr lang="nl-BE" dirty="0"/>
              <a:t> curriculum as </a:t>
            </a:r>
            <a:r>
              <a:rPr lang="nl-BE" dirty="0" err="1"/>
              <a:t>to</a:t>
            </a:r>
            <a:r>
              <a:rPr lang="nl-BE" dirty="0"/>
              <a:t> </a:t>
            </a:r>
            <a:r>
              <a:rPr lang="nl-BE" dirty="0" err="1"/>
              <a:t>improve</a:t>
            </a:r>
            <a:r>
              <a:rPr lang="nl-BE" dirty="0"/>
              <a:t> </a:t>
            </a:r>
            <a:r>
              <a:rPr lang="nl-BE" dirty="0" err="1"/>
              <a:t>the</a:t>
            </a:r>
            <a:r>
              <a:rPr lang="nl-BE" dirty="0"/>
              <a:t> English </a:t>
            </a:r>
            <a:r>
              <a:rPr lang="nl-BE" dirty="0" err="1"/>
              <a:t>language</a:t>
            </a:r>
            <a:r>
              <a:rPr lang="nl-BE" dirty="0"/>
              <a:t> </a:t>
            </a:r>
            <a:r>
              <a:rPr lang="nl-BE" dirty="0" err="1"/>
              <a:t>proficiency</a:t>
            </a:r>
            <a:r>
              <a:rPr lang="nl-BE" dirty="0"/>
              <a:t> of </a:t>
            </a:r>
            <a:r>
              <a:rPr lang="nl-BE" dirty="0" err="1"/>
              <a:t>students</a:t>
            </a:r>
            <a:r>
              <a:rPr lang="nl-BE" dirty="0"/>
              <a:t>. </a:t>
            </a:r>
            <a:r>
              <a:rPr lang="nl-BE" dirty="0" err="1"/>
              <a:t>Students</a:t>
            </a:r>
            <a:r>
              <a:rPr lang="nl-BE" dirty="0"/>
              <a:t> </a:t>
            </a:r>
            <a:r>
              <a:rPr lang="nl-BE" dirty="0" err="1"/>
              <a:t>with</a:t>
            </a:r>
            <a:r>
              <a:rPr lang="nl-BE" dirty="0"/>
              <a:t> </a:t>
            </a:r>
            <a:r>
              <a:rPr lang="nl-BE" dirty="0" err="1"/>
              <a:t>sufficient</a:t>
            </a:r>
            <a:r>
              <a:rPr lang="nl-BE" dirty="0"/>
              <a:t> English </a:t>
            </a:r>
            <a:r>
              <a:rPr lang="nl-BE" dirty="0" err="1"/>
              <a:t>proficiency</a:t>
            </a:r>
            <a:r>
              <a:rPr lang="nl-BE" dirty="0"/>
              <a:t> are more </a:t>
            </a:r>
            <a:r>
              <a:rPr lang="nl-BE" dirty="0" err="1"/>
              <a:t>likely</a:t>
            </a:r>
            <a:r>
              <a:rPr lang="nl-BE" dirty="0"/>
              <a:t> </a:t>
            </a:r>
            <a:r>
              <a:rPr lang="nl-BE" dirty="0" err="1"/>
              <a:t>to</a:t>
            </a:r>
            <a:r>
              <a:rPr lang="nl-BE" dirty="0"/>
              <a:t> </a:t>
            </a:r>
            <a:r>
              <a:rPr lang="nl-BE" dirty="0" err="1"/>
              <a:t>volunteer</a:t>
            </a:r>
            <a:r>
              <a:rPr lang="nl-BE" dirty="0"/>
              <a:t> as </a:t>
            </a:r>
            <a:r>
              <a:rPr lang="nl-BE" dirty="0" err="1"/>
              <a:t>buddies</a:t>
            </a:r>
            <a:r>
              <a:rPr lang="nl-BE" dirty="0"/>
              <a:t>. Buddy system - </a:t>
            </a:r>
            <a:r>
              <a:rPr lang="nl-BE" dirty="0" err="1"/>
              <a:t>preference</a:t>
            </a:r>
            <a:r>
              <a:rPr lang="nl-BE" dirty="0"/>
              <a:t> </a:t>
            </a:r>
            <a:r>
              <a:rPr lang="nl-BE" dirty="0" err="1"/>
              <a:t>goes</a:t>
            </a:r>
            <a:r>
              <a:rPr lang="nl-BE" dirty="0"/>
              <a:t> </a:t>
            </a:r>
            <a:r>
              <a:rPr lang="nl-BE" dirty="0" err="1"/>
              <a:t>to</a:t>
            </a:r>
            <a:r>
              <a:rPr lang="nl-BE" dirty="0"/>
              <a:t> </a:t>
            </a:r>
            <a:r>
              <a:rPr lang="nl-BE" dirty="0" err="1"/>
              <a:t>academic</a:t>
            </a:r>
            <a:r>
              <a:rPr lang="nl-BE" dirty="0"/>
              <a:t> incentives </a:t>
            </a:r>
            <a:r>
              <a:rPr lang="nl-BE" dirty="0" err="1"/>
              <a:t>rather</a:t>
            </a:r>
            <a:r>
              <a:rPr lang="nl-BE" dirty="0"/>
              <a:t> </a:t>
            </a:r>
            <a:r>
              <a:rPr lang="nl-BE" dirty="0" err="1"/>
              <a:t>than</a:t>
            </a:r>
            <a:r>
              <a:rPr lang="nl-BE" dirty="0"/>
              <a:t> a financial </a:t>
            </a:r>
            <a:r>
              <a:rPr lang="nl-BE" dirty="0" err="1"/>
              <a:t>compensation</a:t>
            </a:r>
            <a:r>
              <a:rPr lang="nl-BE" dirty="0"/>
              <a:t>. For </a:t>
            </a:r>
            <a:r>
              <a:rPr lang="nl-BE" dirty="0" err="1"/>
              <a:t>example</a:t>
            </a:r>
            <a:r>
              <a:rPr lang="nl-BE" dirty="0"/>
              <a:t>: 1 ECTS credit in </a:t>
            </a:r>
            <a:r>
              <a:rPr lang="nl-BE" dirty="0" err="1"/>
              <a:t>an</a:t>
            </a:r>
            <a:r>
              <a:rPr lang="nl-BE" dirty="0"/>
              <a:t> </a:t>
            </a:r>
            <a:r>
              <a:rPr lang="nl-BE" dirty="0" err="1"/>
              <a:t>elective</a:t>
            </a:r>
            <a:r>
              <a:rPr lang="nl-BE" dirty="0"/>
              <a:t> course.</a:t>
            </a:r>
          </a:p>
          <a:p>
            <a:endParaRPr lang="nl-BE" dirty="0"/>
          </a:p>
          <a:p>
            <a:endParaRPr lang="en-US" dirty="0"/>
          </a:p>
        </p:txBody>
      </p:sp>
      <p:sp>
        <p:nvSpPr>
          <p:cNvPr id="3" name="Tijdelijke aanduiding voor voettekst 2">
            <a:extLst>
              <a:ext uri="{FF2B5EF4-FFF2-40B4-BE49-F238E27FC236}">
                <a16:creationId xmlns:a16="http://schemas.microsoft.com/office/drawing/2014/main" id="{1A5D995B-59C2-17EB-EC7C-51D52349704A}"/>
              </a:ext>
            </a:extLst>
          </p:cNvPr>
          <p:cNvSpPr>
            <a:spLocks noGrp="1"/>
          </p:cNvSpPr>
          <p:nvPr>
            <p:ph type="ftr" sz="quarter" idx="11"/>
          </p:nvPr>
        </p:nvSpPr>
        <p:spPr/>
        <p:txBody>
          <a:bodyPr/>
          <a:lstStyle/>
          <a:p>
            <a:r>
              <a:rPr lang="en-US"/>
              <a:t>KU Leuven - Ghent, Faculty of Engineering Technology</a:t>
            </a:r>
            <a:endParaRPr lang="nl-NL"/>
          </a:p>
        </p:txBody>
      </p:sp>
      <p:sp>
        <p:nvSpPr>
          <p:cNvPr id="4" name="Titel 3">
            <a:extLst>
              <a:ext uri="{FF2B5EF4-FFF2-40B4-BE49-F238E27FC236}">
                <a16:creationId xmlns:a16="http://schemas.microsoft.com/office/drawing/2014/main" id="{06A1F891-062E-A0B5-C4D5-4701E530AAFD}"/>
              </a:ext>
            </a:extLst>
          </p:cNvPr>
          <p:cNvSpPr>
            <a:spLocks noGrp="1"/>
          </p:cNvSpPr>
          <p:nvPr>
            <p:ph type="title"/>
          </p:nvPr>
        </p:nvSpPr>
        <p:spPr/>
        <p:txBody>
          <a:bodyPr/>
          <a:lstStyle/>
          <a:p>
            <a:pPr>
              <a:tabLst>
                <a:tab pos="541338" algn="l"/>
              </a:tabLst>
            </a:pPr>
            <a:r>
              <a:rPr lang="nl-BE" dirty="0"/>
              <a:t>4	</a:t>
            </a:r>
            <a:r>
              <a:rPr lang="nl-BE" dirty="0" err="1"/>
              <a:t>Improve</a:t>
            </a:r>
            <a:r>
              <a:rPr lang="nl-BE" dirty="0"/>
              <a:t> </a:t>
            </a:r>
            <a:r>
              <a:rPr lang="nl-BE" dirty="0" err="1"/>
              <a:t>proficiency</a:t>
            </a:r>
            <a:r>
              <a:rPr lang="nl-BE" dirty="0"/>
              <a:t> in </a:t>
            </a:r>
            <a:r>
              <a:rPr lang="nl-BE" dirty="0" err="1"/>
              <a:t>the</a:t>
            </a:r>
            <a:r>
              <a:rPr lang="nl-BE" dirty="0"/>
              <a:t> English Language</a:t>
            </a:r>
            <a:endParaRPr lang="en-US" dirty="0"/>
          </a:p>
        </p:txBody>
      </p:sp>
    </p:spTree>
    <p:extLst>
      <p:ext uri="{BB962C8B-B14F-4D97-AF65-F5344CB8AC3E}">
        <p14:creationId xmlns:p14="http://schemas.microsoft.com/office/powerpoint/2010/main" val="25180822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A7F2B103-BAC7-E11D-1F2A-08DF2635B113}"/>
              </a:ext>
            </a:extLst>
          </p:cNvPr>
          <p:cNvSpPr>
            <a:spLocks noGrp="1"/>
          </p:cNvSpPr>
          <p:nvPr>
            <p:ph idx="1"/>
          </p:nvPr>
        </p:nvSpPr>
        <p:spPr/>
        <p:txBody>
          <a:bodyPr>
            <a:normAutofit fontScale="92500"/>
          </a:bodyPr>
          <a:lstStyle/>
          <a:p>
            <a:r>
              <a:rPr lang="nl-BE" dirty="0" err="1"/>
              <a:t>Academic</a:t>
            </a:r>
            <a:r>
              <a:rPr lang="nl-BE" dirty="0"/>
              <a:t> </a:t>
            </a:r>
            <a:r>
              <a:rPr lang="nl-BE" dirty="0" err="1"/>
              <a:t>recognition</a:t>
            </a:r>
            <a:r>
              <a:rPr lang="nl-BE" dirty="0"/>
              <a:t> of </a:t>
            </a:r>
            <a:r>
              <a:rPr lang="nl-BE" dirty="0" err="1"/>
              <a:t>periods</a:t>
            </a:r>
            <a:r>
              <a:rPr lang="nl-BE" dirty="0"/>
              <a:t> </a:t>
            </a:r>
            <a:r>
              <a:rPr lang="nl-BE" dirty="0" err="1"/>
              <a:t>spent</a:t>
            </a:r>
            <a:r>
              <a:rPr lang="nl-BE" dirty="0"/>
              <a:t> </a:t>
            </a:r>
            <a:r>
              <a:rPr lang="nl-BE" dirty="0" err="1"/>
              <a:t>abroad</a:t>
            </a:r>
            <a:r>
              <a:rPr lang="nl-BE" dirty="0"/>
              <a:t>. International </a:t>
            </a:r>
            <a:r>
              <a:rPr lang="nl-BE" dirty="0" err="1"/>
              <a:t>agreements</a:t>
            </a:r>
            <a:r>
              <a:rPr lang="nl-BE" dirty="0"/>
              <a:t> </a:t>
            </a:r>
            <a:r>
              <a:rPr lang="nl-BE" dirty="0" err="1"/>
              <a:t>with</a:t>
            </a:r>
            <a:r>
              <a:rPr lang="nl-BE" dirty="0"/>
              <a:t> </a:t>
            </a:r>
            <a:r>
              <a:rPr lang="nl-BE" dirty="0" err="1"/>
              <a:t>institutions</a:t>
            </a:r>
            <a:r>
              <a:rPr lang="nl-BE" dirty="0"/>
              <a:t> </a:t>
            </a:r>
            <a:r>
              <a:rPr lang="nl-BE" dirty="0" err="1"/>
              <a:t>offering</a:t>
            </a:r>
            <a:r>
              <a:rPr lang="nl-BE" dirty="0"/>
              <a:t> </a:t>
            </a:r>
            <a:r>
              <a:rPr lang="nl-BE" dirty="0" err="1"/>
              <a:t>similar</a:t>
            </a:r>
            <a:r>
              <a:rPr lang="nl-BE" dirty="0"/>
              <a:t> </a:t>
            </a:r>
            <a:r>
              <a:rPr lang="nl-BE" dirty="0" err="1"/>
              <a:t>stuy</a:t>
            </a:r>
            <a:r>
              <a:rPr lang="nl-BE" dirty="0"/>
              <a:t> programs. </a:t>
            </a:r>
          </a:p>
          <a:p>
            <a:r>
              <a:rPr lang="nl-BE" dirty="0"/>
              <a:t>Adequate financial support – </a:t>
            </a:r>
            <a:r>
              <a:rPr lang="nl-BE" dirty="0" err="1"/>
              <a:t>simplify</a:t>
            </a:r>
            <a:r>
              <a:rPr lang="nl-BE" dirty="0"/>
              <a:t> exchange </a:t>
            </a:r>
            <a:r>
              <a:rPr lang="nl-BE" dirty="0" err="1"/>
              <a:t>possibilities</a:t>
            </a:r>
            <a:r>
              <a:rPr lang="nl-BE" dirty="0"/>
              <a:t> </a:t>
            </a:r>
            <a:r>
              <a:rPr lang="nl-BE" dirty="0" err="1"/>
              <a:t>between</a:t>
            </a:r>
            <a:r>
              <a:rPr lang="nl-BE" dirty="0"/>
              <a:t> Western Balkan </a:t>
            </a:r>
            <a:r>
              <a:rPr lang="nl-BE" dirty="0" err="1"/>
              <a:t>universities</a:t>
            </a:r>
            <a:r>
              <a:rPr lang="nl-BE" dirty="0"/>
              <a:t> </a:t>
            </a:r>
            <a:r>
              <a:rPr lang="nl-BE" dirty="0" err="1"/>
              <a:t>and</a:t>
            </a:r>
            <a:r>
              <a:rPr lang="nl-BE" dirty="0"/>
              <a:t> EU partners. KA1 </a:t>
            </a:r>
            <a:r>
              <a:rPr lang="nl-BE" dirty="0" err="1"/>
              <a:t>possibility</a:t>
            </a:r>
            <a:r>
              <a:rPr lang="nl-BE" dirty="0"/>
              <a:t> &gt; </a:t>
            </a:r>
            <a:r>
              <a:rPr lang="nl-BE" dirty="0" err="1"/>
              <a:t>reduce</a:t>
            </a:r>
            <a:r>
              <a:rPr lang="nl-BE" dirty="0"/>
              <a:t> </a:t>
            </a:r>
            <a:r>
              <a:rPr lang="nl-BE" dirty="0" err="1"/>
              <a:t>administrative</a:t>
            </a:r>
            <a:r>
              <a:rPr lang="nl-BE" dirty="0"/>
              <a:t> </a:t>
            </a:r>
            <a:r>
              <a:rPr lang="nl-BE" dirty="0" err="1"/>
              <a:t>burden</a:t>
            </a:r>
            <a:endParaRPr lang="nl-BE" dirty="0"/>
          </a:p>
          <a:p>
            <a:r>
              <a:rPr lang="nl-BE" dirty="0" err="1"/>
              <a:t>Other</a:t>
            </a:r>
            <a:r>
              <a:rPr lang="nl-BE" dirty="0"/>
              <a:t> </a:t>
            </a:r>
            <a:r>
              <a:rPr lang="nl-BE" dirty="0" err="1"/>
              <a:t>obstacles</a:t>
            </a:r>
            <a:r>
              <a:rPr lang="nl-BE" dirty="0"/>
              <a:t> – Erasmus </a:t>
            </a:r>
            <a:r>
              <a:rPr lang="nl-BE" dirty="0" err="1"/>
              <a:t>grants</a:t>
            </a:r>
            <a:r>
              <a:rPr lang="nl-BE" dirty="0"/>
              <a:t> </a:t>
            </a:r>
            <a:r>
              <a:rPr lang="nl-BE" dirty="0" err="1"/>
              <a:t>only</a:t>
            </a:r>
            <a:r>
              <a:rPr lang="nl-BE" dirty="0"/>
              <a:t> cover </a:t>
            </a:r>
            <a:r>
              <a:rPr lang="nl-BE" dirty="0" err="1"/>
              <a:t>the</a:t>
            </a:r>
            <a:r>
              <a:rPr lang="nl-BE" dirty="0"/>
              <a:t> </a:t>
            </a:r>
            <a:r>
              <a:rPr lang="nl-BE" dirty="0" err="1"/>
              <a:t>additional</a:t>
            </a:r>
            <a:r>
              <a:rPr lang="nl-BE" dirty="0"/>
              <a:t> living </a:t>
            </a:r>
            <a:r>
              <a:rPr lang="nl-BE" dirty="0" err="1"/>
              <a:t>cost</a:t>
            </a:r>
            <a:r>
              <a:rPr lang="nl-BE" dirty="0"/>
              <a:t>, </a:t>
            </a:r>
            <a:r>
              <a:rPr lang="nl-BE" dirty="0" err="1"/>
              <a:t>not</a:t>
            </a:r>
            <a:r>
              <a:rPr lang="nl-BE" dirty="0"/>
              <a:t> </a:t>
            </a:r>
            <a:r>
              <a:rPr lang="nl-BE" dirty="0" err="1"/>
              <a:t>all</a:t>
            </a:r>
            <a:r>
              <a:rPr lang="nl-BE" dirty="0"/>
              <a:t> </a:t>
            </a:r>
            <a:r>
              <a:rPr lang="nl-BE" dirty="0" err="1"/>
              <a:t>the</a:t>
            </a:r>
            <a:r>
              <a:rPr lang="nl-BE" dirty="0"/>
              <a:t> </a:t>
            </a:r>
            <a:r>
              <a:rPr lang="nl-BE" dirty="0" err="1"/>
              <a:t>expenses</a:t>
            </a:r>
            <a:r>
              <a:rPr lang="nl-BE" dirty="0"/>
              <a:t> are </a:t>
            </a:r>
            <a:r>
              <a:rPr lang="nl-BE" dirty="0" err="1"/>
              <a:t>covered</a:t>
            </a:r>
            <a:r>
              <a:rPr lang="nl-BE" dirty="0"/>
              <a:t>. </a:t>
            </a:r>
            <a:r>
              <a:rPr lang="nl-BE" dirty="0" err="1"/>
              <a:t>Students</a:t>
            </a:r>
            <a:r>
              <a:rPr lang="nl-BE" dirty="0"/>
              <a:t> </a:t>
            </a:r>
            <a:r>
              <a:rPr lang="nl-BE" dirty="0" err="1"/>
              <a:t>rely</a:t>
            </a:r>
            <a:r>
              <a:rPr lang="nl-BE" dirty="0"/>
              <a:t> on second job in </a:t>
            </a:r>
            <a:r>
              <a:rPr lang="nl-BE" dirty="0" err="1"/>
              <a:t>their</a:t>
            </a:r>
            <a:r>
              <a:rPr lang="nl-BE" dirty="0"/>
              <a:t> home </a:t>
            </a:r>
            <a:r>
              <a:rPr lang="nl-BE" dirty="0" err="1"/>
              <a:t>countries</a:t>
            </a:r>
            <a:r>
              <a:rPr lang="nl-BE" dirty="0"/>
              <a:t>, </a:t>
            </a:r>
            <a:r>
              <a:rPr lang="nl-BE" dirty="0" err="1"/>
              <a:t>and</a:t>
            </a:r>
            <a:r>
              <a:rPr lang="nl-BE" dirty="0"/>
              <a:t> are </a:t>
            </a:r>
            <a:r>
              <a:rPr lang="nl-BE" dirty="0" err="1"/>
              <a:t>unwilling</a:t>
            </a:r>
            <a:r>
              <a:rPr lang="nl-BE" dirty="0"/>
              <a:t> or </a:t>
            </a:r>
            <a:r>
              <a:rPr lang="nl-BE" dirty="0" err="1"/>
              <a:t>unable</a:t>
            </a:r>
            <a:r>
              <a:rPr lang="nl-BE" dirty="0"/>
              <a:t> </a:t>
            </a:r>
            <a:r>
              <a:rPr lang="nl-BE" dirty="0" err="1"/>
              <a:t>to</a:t>
            </a:r>
            <a:r>
              <a:rPr lang="nl-BE" dirty="0"/>
              <a:t> </a:t>
            </a:r>
            <a:r>
              <a:rPr lang="nl-BE" dirty="0" err="1"/>
              <a:t>give</a:t>
            </a:r>
            <a:r>
              <a:rPr lang="nl-BE" dirty="0"/>
              <a:t> </a:t>
            </a:r>
            <a:r>
              <a:rPr lang="nl-BE" dirty="0" err="1"/>
              <a:t>them</a:t>
            </a:r>
            <a:r>
              <a:rPr lang="nl-BE" dirty="0"/>
              <a:t> up </a:t>
            </a:r>
            <a:r>
              <a:rPr lang="nl-BE" dirty="0" err="1"/>
              <a:t>for</a:t>
            </a:r>
            <a:r>
              <a:rPr lang="nl-BE" dirty="0"/>
              <a:t> </a:t>
            </a:r>
            <a:r>
              <a:rPr lang="nl-BE" dirty="0" err="1"/>
              <a:t>mobility</a:t>
            </a:r>
            <a:r>
              <a:rPr lang="nl-BE" dirty="0"/>
              <a:t> programs </a:t>
            </a:r>
            <a:r>
              <a:rPr lang="nl-BE" dirty="0" err="1"/>
              <a:t>that</a:t>
            </a:r>
            <a:r>
              <a:rPr lang="nl-BE" dirty="0"/>
              <a:t> </a:t>
            </a:r>
            <a:r>
              <a:rPr lang="nl-BE" dirty="0" err="1"/>
              <a:t>incur</a:t>
            </a:r>
            <a:r>
              <a:rPr lang="nl-BE" dirty="0"/>
              <a:t> extra </a:t>
            </a:r>
            <a:r>
              <a:rPr lang="nl-BE" dirty="0" err="1"/>
              <a:t>costs</a:t>
            </a:r>
            <a:r>
              <a:rPr lang="nl-BE" dirty="0"/>
              <a:t>.</a:t>
            </a:r>
          </a:p>
          <a:p>
            <a:pPr marL="0" indent="0">
              <a:buNone/>
              <a:tabLst>
                <a:tab pos="266700" algn="l"/>
              </a:tabLst>
            </a:pPr>
            <a:r>
              <a:rPr lang="nl-BE" dirty="0"/>
              <a:t>	</a:t>
            </a:r>
            <a:r>
              <a:rPr lang="nl-BE" dirty="0" err="1"/>
              <a:t>Academic</a:t>
            </a:r>
            <a:r>
              <a:rPr lang="nl-BE" dirty="0"/>
              <a:t> </a:t>
            </a:r>
            <a:r>
              <a:rPr lang="nl-BE" dirty="0" err="1"/>
              <a:t>disparity</a:t>
            </a:r>
            <a:r>
              <a:rPr lang="nl-BE" dirty="0"/>
              <a:t> </a:t>
            </a:r>
            <a:r>
              <a:rPr lang="nl-BE" dirty="0" err="1"/>
              <a:t>between</a:t>
            </a:r>
            <a:r>
              <a:rPr lang="nl-BE" dirty="0"/>
              <a:t> </a:t>
            </a:r>
            <a:r>
              <a:rPr lang="nl-BE" dirty="0" err="1"/>
              <a:t>many</a:t>
            </a:r>
            <a:r>
              <a:rPr lang="nl-BE" dirty="0"/>
              <a:t> Western Balkan </a:t>
            </a:r>
            <a:r>
              <a:rPr lang="nl-BE" dirty="0" err="1"/>
              <a:t>universities</a:t>
            </a:r>
            <a:r>
              <a:rPr lang="nl-BE" dirty="0"/>
              <a:t> </a:t>
            </a:r>
            <a:r>
              <a:rPr lang="nl-BE" dirty="0" err="1"/>
              <a:t>and</a:t>
            </a:r>
            <a:r>
              <a:rPr lang="nl-BE" dirty="0"/>
              <a:t> EU 	partners</a:t>
            </a:r>
          </a:p>
          <a:p>
            <a:pPr marL="0" indent="0">
              <a:buNone/>
              <a:tabLst>
                <a:tab pos="266700" algn="l"/>
              </a:tabLst>
            </a:pPr>
            <a:r>
              <a:rPr lang="nl-BE" dirty="0"/>
              <a:t>	</a:t>
            </a:r>
            <a:r>
              <a:rPr lang="nl-BE" dirty="0" err="1"/>
              <a:t>Establish</a:t>
            </a:r>
            <a:r>
              <a:rPr lang="nl-BE" dirty="0"/>
              <a:t> cooperation </a:t>
            </a:r>
            <a:r>
              <a:rPr lang="nl-BE" dirty="0" err="1"/>
              <a:t>agreements</a:t>
            </a:r>
            <a:r>
              <a:rPr lang="nl-BE" dirty="0"/>
              <a:t> </a:t>
            </a:r>
            <a:r>
              <a:rPr lang="nl-BE" dirty="0" err="1"/>
              <a:t>with</a:t>
            </a:r>
            <a:r>
              <a:rPr lang="nl-BE" dirty="0"/>
              <a:t> EU </a:t>
            </a:r>
            <a:r>
              <a:rPr lang="nl-BE" dirty="0" err="1"/>
              <a:t>institutions</a:t>
            </a:r>
            <a:r>
              <a:rPr lang="nl-BE" dirty="0"/>
              <a:t> of </a:t>
            </a:r>
            <a:r>
              <a:rPr lang="nl-BE" dirty="0" err="1"/>
              <a:t>similar</a:t>
            </a:r>
            <a:r>
              <a:rPr lang="nl-BE" dirty="0"/>
              <a:t> </a:t>
            </a:r>
            <a:r>
              <a:rPr lang="nl-BE" dirty="0" err="1"/>
              <a:t>academic</a:t>
            </a:r>
            <a:r>
              <a:rPr lang="nl-BE" dirty="0"/>
              <a:t> standing</a:t>
            </a:r>
          </a:p>
          <a:p>
            <a:pPr marL="0" indent="0">
              <a:buNone/>
            </a:pPr>
            <a:endParaRPr lang="en-US" dirty="0"/>
          </a:p>
        </p:txBody>
      </p:sp>
      <p:sp>
        <p:nvSpPr>
          <p:cNvPr id="3" name="Tijdelijke aanduiding voor voettekst 2">
            <a:extLst>
              <a:ext uri="{FF2B5EF4-FFF2-40B4-BE49-F238E27FC236}">
                <a16:creationId xmlns:a16="http://schemas.microsoft.com/office/drawing/2014/main" id="{A20BDCEB-B64C-B524-620A-E0DBEAF259D5}"/>
              </a:ext>
            </a:extLst>
          </p:cNvPr>
          <p:cNvSpPr>
            <a:spLocks noGrp="1"/>
          </p:cNvSpPr>
          <p:nvPr>
            <p:ph type="ftr" sz="quarter" idx="11"/>
          </p:nvPr>
        </p:nvSpPr>
        <p:spPr/>
        <p:txBody>
          <a:bodyPr/>
          <a:lstStyle/>
          <a:p>
            <a:r>
              <a:rPr lang="en-US"/>
              <a:t>KU Leuven - Ghent, Faculty of Engineering Technology</a:t>
            </a:r>
            <a:endParaRPr lang="nl-NL"/>
          </a:p>
        </p:txBody>
      </p:sp>
      <p:sp>
        <p:nvSpPr>
          <p:cNvPr id="4" name="Titel 3">
            <a:extLst>
              <a:ext uri="{FF2B5EF4-FFF2-40B4-BE49-F238E27FC236}">
                <a16:creationId xmlns:a16="http://schemas.microsoft.com/office/drawing/2014/main" id="{F407A967-1E72-C6C0-FE17-ED9FB9500D78}"/>
              </a:ext>
            </a:extLst>
          </p:cNvPr>
          <p:cNvSpPr>
            <a:spLocks noGrp="1"/>
          </p:cNvSpPr>
          <p:nvPr>
            <p:ph type="title"/>
          </p:nvPr>
        </p:nvSpPr>
        <p:spPr/>
        <p:txBody>
          <a:bodyPr>
            <a:normAutofit fontScale="90000"/>
          </a:bodyPr>
          <a:lstStyle/>
          <a:p>
            <a:pPr>
              <a:tabLst>
                <a:tab pos="541338" algn="l"/>
              </a:tabLst>
            </a:pPr>
            <a:r>
              <a:rPr lang="nl-BE" dirty="0"/>
              <a:t>5	</a:t>
            </a:r>
            <a:r>
              <a:rPr lang="nl-BE" dirty="0" err="1"/>
              <a:t>Create</a:t>
            </a:r>
            <a:r>
              <a:rPr lang="nl-BE" dirty="0"/>
              <a:t> </a:t>
            </a:r>
            <a:r>
              <a:rPr lang="nl-BE" dirty="0" err="1"/>
              <a:t>the</a:t>
            </a:r>
            <a:r>
              <a:rPr lang="nl-BE" dirty="0"/>
              <a:t> </a:t>
            </a:r>
            <a:r>
              <a:rPr lang="nl-BE" dirty="0" err="1"/>
              <a:t>ideal</a:t>
            </a:r>
            <a:r>
              <a:rPr lang="nl-BE" dirty="0"/>
              <a:t> </a:t>
            </a:r>
            <a:r>
              <a:rPr lang="nl-BE" dirty="0" err="1"/>
              <a:t>conditions</a:t>
            </a:r>
            <a:r>
              <a:rPr lang="nl-BE" dirty="0"/>
              <a:t> </a:t>
            </a:r>
            <a:r>
              <a:rPr lang="nl-BE" dirty="0" err="1"/>
              <a:t>for</a:t>
            </a:r>
            <a:r>
              <a:rPr lang="nl-BE" dirty="0"/>
              <a:t> </a:t>
            </a:r>
            <a:r>
              <a:rPr lang="nl-BE" dirty="0" err="1"/>
              <a:t>succesful</a:t>
            </a:r>
            <a:r>
              <a:rPr lang="nl-BE" dirty="0"/>
              <a:t> student 	</a:t>
            </a:r>
            <a:r>
              <a:rPr lang="nl-BE" dirty="0" err="1"/>
              <a:t>and</a:t>
            </a:r>
            <a:r>
              <a:rPr lang="nl-BE" dirty="0"/>
              <a:t> </a:t>
            </a:r>
            <a:r>
              <a:rPr lang="nl-BE" dirty="0" err="1"/>
              <a:t>staff</a:t>
            </a:r>
            <a:r>
              <a:rPr lang="nl-BE" dirty="0"/>
              <a:t> exchanges</a:t>
            </a:r>
            <a:endParaRPr lang="en-US" dirty="0"/>
          </a:p>
        </p:txBody>
      </p:sp>
    </p:spTree>
    <p:extLst>
      <p:ext uri="{BB962C8B-B14F-4D97-AF65-F5344CB8AC3E}">
        <p14:creationId xmlns:p14="http://schemas.microsoft.com/office/powerpoint/2010/main" val="22278142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voettekst 2">
            <a:extLst>
              <a:ext uri="{FF2B5EF4-FFF2-40B4-BE49-F238E27FC236}">
                <a16:creationId xmlns:a16="http://schemas.microsoft.com/office/drawing/2014/main" id="{EAE4EC5E-2A12-145C-B8FF-C76E5FA7741B}"/>
              </a:ext>
            </a:extLst>
          </p:cNvPr>
          <p:cNvSpPr>
            <a:spLocks noGrp="1"/>
          </p:cNvSpPr>
          <p:nvPr>
            <p:ph type="ftr" sz="quarter" idx="11"/>
          </p:nvPr>
        </p:nvSpPr>
        <p:spPr/>
        <p:txBody>
          <a:bodyPr/>
          <a:lstStyle/>
          <a:p>
            <a:r>
              <a:rPr lang="en-US"/>
              <a:t>KU Leuven - Ghent, Faculty of Engineering Technology</a:t>
            </a:r>
            <a:endParaRPr lang="nl-NL"/>
          </a:p>
        </p:txBody>
      </p:sp>
      <p:sp>
        <p:nvSpPr>
          <p:cNvPr id="2" name="Tijdelijke aanduiding voor inhoud 1">
            <a:extLst>
              <a:ext uri="{FF2B5EF4-FFF2-40B4-BE49-F238E27FC236}">
                <a16:creationId xmlns:a16="http://schemas.microsoft.com/office/drawing/2014/main" id="{DB1D9BC4-EC67-81E7-3075-91399E4A8F44}"/>
              </a:ext>
            </a:extLst>
          </p:cNvPr>
          <p:cNvSpPr>
            <a:spLocks noGrp="1"/>
          </p:cNvSpPr>
          <p:nvPr>
            <p:ph idx="1"/>
          </p:nvPr>
        </p:nvSpPr>
        <p:spPr>
          <a:xfrm>
            <a:off x="575998" y="1219200"/>
            <a:ext cx="7626969" cy="4900800"/>
          </a:xfrm>
        </p:spPr>
        <p:txBody>
          <a:bodyPr>
            <a:normAutofit fontScale="92500"/>
          </a:bodyPr>
          <a:lstStyle/>
          <a:p>
            <a:r>
              <a:rPr lang="nl-BE" dirty="0" err="1"/>
              <a:t>Incorporate</a:t>
            </a:r>
            <a:r>
              <a:rPr lang="nl-BE" dirty="0"/>
              <a:t> </a:t>
            </a:r>
            <a:r>
              <a:rPr lang="nl-BE" dirty="0" err="1"/>
              <a:t>internationalised</a:t>
            </a:r>
            <a:r>
              <a:rPr lang="nl-BE" dirty="0"/>
              <a:t> </a:t>
            </a:r>
            <a:r>
              <a:rPr lang="nl-BE" dirty="0" err="1"/>
              <a:t>learning</a:t>
            </a:r>
            <a:r>
              <a:rPr lang="nl-BE" dirty="0"/>
              <a:t> </a:t>
            </a:r>
            <a:r>
              <a:rPr lang="nl-BE" dirty="0" err="1"/>
              <a:t>materials</a:t>
            </a:r>
            <a:r>
              <a:rPr lang="nl-BE" dirty="0"/>
              <a:t> in courses</a:t>
            </a:r>
          </a:p>
          <a:p>
            <a:pPr marL="0" indent="0">
              <a:buNone/>
            </a:pPr>
            <a:r>
              <a:rPr lang="nl-BE" dirty="0"/>
              <a:t>	- </a:t>
            </a:r>
            <a:r>
              <a:rPr lang="nl-BE" dirty="0" err="1"/>
              <a:t>explore</a:t>
            </a:r>
            <a:r>
              <a:rPr lang="nl-BE" dirty="0"/>
              <a:t> </a:t>
            </a:r>
            <a:r>
              <a:rPr lang="nl-BE" dirty="0" err="1"/>
              <a:t>international</a:t>
            </a:r>
            <a:r>
              <a:rPr lang="nl-BE" dirty="0"/>
              <a:t> </a:t>
            </a:r>
            <a:r>
              <a:rPr lang="nl-BE" dirty="0" err="1"/>
              <a:t>literature</a:t>
            </a:r>
            <a:endParaRPr lang="nl-BE" dirty="0"/>
          </a:p>
          <a:p>
            <a:pPr marL="1074738" indent="-1074738">
              <a:buNone/>
              <a:tabLst>
                <a:tab pos="896938" algn="l"/>
              </a:tabLst>
            </a:pPr>
            <a:r>
              <a:rPr lang="nl-BE" dirty="0"/>
              <a:t>	- professors </a:t>
            </a:r>
            <a:r>
              <a:rPr lang="nl-BE" dirty="0" err="1"/>
              <a:t>with</a:t>
            </a:r>
            <a:r>
              <a:rPr lang="nl-BE" dirty="0"/>
              <a:t> </a:t>
            </a:r>
            <a:r>
              <a:rPr lang="nl-BE" dirty="0" err="1"/>
              <a:t>extensive</a:t>
            </a:r>
            <a:r>
              <a:rPr lang="nl-BE" dirty="0"/>
              <a:t> </a:t>
            </a:r>
            <a:r>
              <a:rPr lang="nl-BE" dirty="0" err="1"/>
              <a:t>international</a:t>
            </a:r>
            <a:r>
              <a:rPr lang="nl-BE" dirty="0"/>
              <a:t> </a:t>
            </a:r>
            <a:r>
              <a:rPr lang="nl-BE" dirty="0" err="1"/>
              <a:t>networks</a:t>
            </a:r>
            <a:r>
              <a:rPr lang="nl-BE" dirty="0"/>
              <a:t> or </a:t>
            </a:r>
            <a:r>
              <a:rPr lang="nl-BE" dirty="0" err="1"/>
              <a:t>numerous</a:t>
            </a:r>
            <a:r>
              <a:rPr lang="nl-BE" dirty="0"/>
              <a:t> </a:t>
            </a:r>
            <a:r>
              <a:rPr lang="nl-BE" dirty="0" err="1"/>
              <a:t>international</a:t>
            </a:r>
            <a:r>
              <a:rPr lang="nl-BE" dirty="0"/>
              <a:t> </a:t>
            </a:r>
            <a:r>
              <a:rPr lang="nl-BE" dirty="0" err="1"/>
              <a:t>publications</a:t>
            </a:r>
            <a:r>
              <a:rPr lang="nl-BE" dirty="0"/>
              <a:t> </a:t>
            </a:r>
            <a:r>
              <a:rPr lang="nl-BE" dirty="0" err="1"/>
              <a:t>will</a:t>
            </a:r>
            <a:r>
              <a:rPr lang="nl-BE" dirty="0"/>
              <a:t> </a:t>
            </a:r>
            <a:r>
              <a:rPr lang="nl-BE" dirty="0" err="1"/>
              <a:t>naturaly</a:t>
            </a:r>
            <a:r>
              <a:rPr lang="nl-BE" dirty="0"/>
              <a:t> </a:t>
            </a:r>
            <a:r>
              <a:rPr lang="nl-BE" dirty="0" err="1"/>
              <a:t>integrate</a:t>
            </a:r>
            <a:r>
              <a:rPr lang="nl-BE" dirty="0"/>
              <a:t> </a:t>
            </a:r>
            <a:r>
              <a:rPr lang="nl-BE" dirty="0" err="1"/>
              <a:t>knowledge</a:t>
            </a:r>
            <a:r>
              <a:rPr lang="nl-BE" dirty="0"/>
              <a:t> </a:t>
            </a:r>
            <a:r>
              <a:rPr lang="nl-BE" dirty="0" err="1"/>
              <a:t>into</a:t>
            </a:r>
            <a:r>
              <a:rPr lang="nl-BE" dirty="0"/>
              <a:t> </a:t>
            </a:r>
            <a:r>
              <a:rPr lang="nl-BE" dirty="0" err="1"/>
              <a:t>their</a:t>
            </a:r>
            <a:r>
              <a:rPr lang="nl-BE" dirty="0"/>
              <a:t> teaching</a:t>
            </a:r>
          </a:p>
          <a:p>
            <a:pPr marL="1074738" indent="-1074738">
              <a:buNone/>
              <a:tabLst>
                <a:tab pos="896938" algn="l"/>
              </a:tabLst>
            </a:pPr>
            <a:r>
              <a:rPr lang="nl-BE" dirty="0"/>
              <a:t>	- </a:t>
            </a:r>
            <a:r>
              <a:rPr lang="nl-BE" dirty="0" err="1"/>
              <a:t>participate</a:t>
            </a:r>
            <a:r>
              <a:rPr lang="nl-BE" dirty="0"/>
              <a:t> in teaching exchanges to </a:t>
            </a:r>
            <a:r>
              <a:rPr lang="nl-BE" dirty="0" err="1"/>
              <a:t>enrich</a:t>
            </a:r>
            <a:r>
              <a:rPr lang="nl-BE" dirty="0"/>
              <a:t> </a:t>
            </a:r>
            <a:r>
              <a:rPr lang="nl-BE" dirty="0" err="1"/>
              <a:t>the</a:t>
            </a:r>
            <a:r>
              <a:rPr lang="nl-BE" dirty="0"/>
              <a:t> </a:t>
            </a:r>
            <a:r>
              <a:rPr lang="nl-BE" dirty="0" err="1"/>
              <a:t>academic</a:t>
            </a:r>
            <a:r>
              <a:rPr lang="nl-BE" dirty="0"/>
              <a:t> expertise</a:t>
            </a:r>
          </a:p>
          <a:p>
            <a:pPr marL="1074738" indent="-177800">
              <a:buNone/>
            </a:pPr>
            <a:r>
              <a:rPr lang="nl-BE" dirty="0"/>
              <a:t>- invite </a:t>
            </a:r>
            <a:r>
              <a:rPr lang="nl-BE" dirty="0" err="1"/>
              <a:t>guest</a:t>
            </a:r>
            <a:r>
              <a:rPr lang="nl-BE" dirty="0"/>
              <a:t> </a:t>
            </a:r>
            <a:r>
              <a:rPr lang="nl-BE" dirty="0" err="1"/>
              <a:t>lectures</a:t>
            </a:r>
            <a:r>
              <a:rPr lang="nl-BE" dirty="0"/>
              <a:t> </a:t>
            </a:r>
            <a:r>
              <a:rPr lang="nl-BE" dirty="0" err="1"/>
              <a:t>from</a:t>
            </a:r>
            <a:r>
              <a:rPr lang="nl-BE" dirty="0"/>
              <a:t> </a:t>
            </a:r>
            <a:r>
              <a:rPr lang="nl-BE" dirty="0" err="1"/>
              <a:t>internationally</a:t>
            </a:r>
            <a:r>
              <a:rPr lang="nl-BE" dirty="0"/>
              <a:t> </a:t>
            </a:r>
            <a:r>
              <a:rPr lang="nl-BE" dirty="0" err="1"/>
              <a:t>oriented</a:t>
            </a:r>
            <a:r>
              <a:rPr lang="nl-BE" dirty="0"/>
              <a:t> professionals in </a:t>
            </a:r>
            <a:r>
              <a:rPr lang="nl-BE" dirty="0" err="1"/>
              <a:t>the</a:t>
            </a:r>
            <a:r>
              <a:rPr lang="nl-BE" dirty="0"/>
              <a:t> field	</a:t>
            </a:r>
          </a:p>
          <a:p>
            <a:pPr marL="1074738" indent="-177800">
              <a:buNone/>
            </a:pPr>
            <a:r>
              <a:rPr lang="nl-BE" dirty="0"/>
              <a:t>- Invite </a:t>
            </a:r>
            <a:r>
              <a:rPr lang="nl-BE" dirty="0" err="1"/>
              <a:t>foreign</a:t>
            </a:r>
            <a:r>
              <a:rPr lang="nl-BE" dirty="0"/>
              <a:t> professors at </a:t>
            </a:r>
            <a:r>
              <a:rPr lang="nl-BE" dirty="0" err="1"/>
              <a:t>guest</a:t>
            </a:r>
            <a:r>
              <a:rPr lang="nl-BE" dirty="0"/>
              <a:t> </a:t>
            </a:r>
            <a:r>
              <a:rPr lang="nl-BE" dirty="0" err="1"/>
              <a:t>lectures</a:t>
            </a:r>
            <a:r>
              <a:rPr lang="nl-BE" dirty="0"/>
              <a:t> &gt; KA1 </a:t>
            </a:r>
            <a:r>
              <a:rPr lang="nl-BE" dirty="0" err="1"/>
              <a:t>framework</a:t>
            </a:r>
            <a:endParaRPr lang="nl-BE" dirty="0"/>
          </a:p>
          <a:p>
            <a:pPr marL="0" indent="0">
              <a:buNone/>
            </a:pPr>
            <a:endParaRPr lang="en-US" dirty="0"/>
          </a:p>
        </p:txBody>
      </p:sp>
      <p:sp>
        <p:nvSpPr>
          <p:cNvPr id="4" name="Titel 3">
            <a:extLst>
              <a:ext uri="{FF2B5EF4-FFF2-40B4-BE49-F238E27FC236}">
                <a16:creationId xmlns:a16="http://schemas.microsoft.com/office/drawing/2014/main" id="{0106469B-20B9-EAED-4AA1-E8E0EBF2F1C1}"/>
              </a:ext>
            </a:extLst>
          </p:cNvPr>
          <p:cNvSpPr>
            <a:spLocks noGrp="1"/>
          </p:cNvSpPr>
          <p:nvPr>
            <p:ph type="title"/>
          </p:nvPr>
        </p:nvSpPr>
        <p:spPr/>
        <p:txBody>
          <a:bodyPr/>
          <a:lstStyle/>
          <a:p>
            <a:r>
              <a:rPr lang="nl-BE" dirty="0"/>
              <a:t>6 </a:t>
            </a:r>
            <a:r>
              <a:rPr lang="nl-BE" dirty="0" err="1"/>
              <a:t>Internationalize</a:t>
            </a:r>
            <a:r>
              <a:rPr lang="nl-BE" dirty="0"/>
              <a:t> </a:t>
            </a:r>
            <a:r>
              <a:rPr lang="nl-BE" dirty="0" err="1"/>
              <a:t>your</a:t>
            </a:r>
            <a:r>
              <a:rPr lang="nl-BE" dirty="0"/>
              <a:t> course content</a:t>
            </a:r>
            <a:endParaRPr lang="en-US" dirty="0"/>
          </a:p>
        </p:txBody>
      </p:sp>
      <p:pic>
        <p:nvPicPr>
          <p:cNvPr id="6" name="Graphic 5" descr="Klaslokaal met effen opvulling">
            <a:extLst>
              <a:ext uri="{FF2B5EF4-FFF2-40B4-BE49-F238E27FC236}">
                <a16:creationId xmlns:a16="http://schemas.microsoft.com/office/drawing/2014/main" id="{29F323CD-30B2-A012-1056-94F4B2EE97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496176" y="998887"/>
            <a:ext cx="4409850" cy="4409850"/>
          </a:xfrm>
          <a:prstGeom prst="rect">
            <a:avLst/>
          </a:prstGeom>
        </p:spPr>
      </p:pic>
    </p:spTree>
    <p:extLst>
      <p:ext uri="{BB962C8B-B14F-4D97-AF65-F5344CB8AC3E}">
        <p14:creationId xmlns:p14="http://schemas.microsoft.com/office/powerpoint/2010/main" val="6363025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A7ECF699-737A-8AD9-FAC3-242B2653789F}"/>
              </a:ext>
            </a:extLst>
          </p:cNvPr>
          <p:cNvSpPr>
            <a:spLocks noGrp="1"/>
          </p:cNvSpPr>
          <p:nvPr>
            <p:ph idx="1"/>
          </p:nvPr>
        </p:nvSpPr>
        <p:spPr/>
        <p:txBody>
          <a:bodyPr/>
          <a:lstStyle/>
          <a:p>
            <a:pPr marL="0" indent="0">
              <a:buNone/>
            </a:pPr>
            <a:r>
              <a:rPr lang="en-US" dirty="0"/>
              <a:t>Use digital learning tools to facilitate international learning activities with other universities, as described in the chapter of Innovative Teaching Strategies of the Guidelines for </a:t>
            </a:r>
            <a:r>
              <a:rPr lang="en-US" dirty="0" err="1"/>
              <a:t>Internationalisation</a:t>
            </a:r>
            <a:r>
              <a:rPr lang="en-US" dirty="0"/>
              <a:t> of curriculum. </a:t>
            </a:r>
          </a:p>
          <a:p>
            <a:pPr marL="0" indent="0">
              <a:buNone/>
            </a:pPr>
            <a:r>
              <a:rPr lang="en-US" dirty="0"/>
              <a:t>We think more particularly about a successful implementation of the COIL strategy.  </a:t>
            </a:r>
          </a:p>
          <a:p>
            <a:pPr marL="0" indent="0">
              <a:buNone/>
            </a:pPr>
            <a:r>
              <a:rPr lang="en-US" dirty="0"/>
              <a:t>Also teaching medical subjects in English is highly recommended (CLIL) </a:t>
            </a:r>
          </a:p>
        </p:txBody>
      </p:sp>
      <p:sp>
        <p:nvSpPr>
          <p:cNvPr id="3" name="Tijdelijke aanduiding voor voettekst 2">
            <a:extLst>
              <a:ext uri="{FF2B5EF4-FFF2-40B4-BE49-F238E27FC236}">
                <a16:creationId xmlns:a16="http://schemas.microsoft.com/office/drawing/2014/main" id="{F8B00BC8-4F3D-5D8E-CD39-DC4BE0A76FD1}"/>
              </a:ext>
            </a:extLst>
          </p:cNvPr>
          <p:cNvSpPr>
            <a:spLocks noGrp="1"/>
          </p:cNvSpPr>
          <p:nvPr>
            <p:ph type="ftr" sz="quarter" idx="11"/>
          </p:nvPr>
        </p:nvSpPr>
        <p:spPr/>
        <p:txBody>
          <a:bodyPr/>
          <a:lstStyle/>
          <a:p>
            <a:r>
              <a:rPr lang="en-US"/>
              <a:t>KU Leuven - Ghent, Faculty of Engineering Technology</a:t>
            </a:r>
            <a:endParaRPr lang="nl-NL"/>
          </a:p>
        </p:txBody>
      </p:sp>
      <p:sp>
        <p:nvSpPr>
          <p:cNvPr id="4" name="Titel 3">
            <a:extLst>
              <a:ext uri="{FF2B5EF4-FFF2-40B4-BE49-F238E27FC236}">
                <a16:creationId xmlns:a16="http://schemas.microsoft.com/office/drawing/2014/main" id="{83238E8C-41A1-1976-B718-91F96F2E7CE7}"/>
              </a:ext>
            </a:extLst>
          </p:cNvPr>
          <p:cNvSpPr>
            <a:spLocks noGrp="1"/>
          </p:cNvSpPr>
          <p:nvPr>
            <p:ph type="title"/>
          </p:nvPr>
        </p:nvSpPr>
        <p:spPr/>
        <p:txBody>
          <a:bodyPr/>
          <a:lstStyle/>
          <a:p>
            <a:r>
              <a:rPr lang="nl-BE" dirty="0"/>
              <a:t>7 </a:t>
            </a:r>
            <a:r>
              <a:rPr lang="nl-BE" dirty="0" err="1"/>
              <a:t>Use</a:t>
            </a:r>
            <a:r>
              <a:rPr lang="nl-BE" dirty="0"/>
              <a:t> digital </a:t>
            </a:r>
            <a:r>
              <a:rPr lang="nl-BE" dirty="0" err="1"/>
              <a:t>learning</a:t>
            </a:r>
            <a:r>
              <a:rPr lang="nl-BE" dirty="0"/>
              <a:t> tools</a:t>
            </a:r>
            <a:endParaRPr lang="en-US" dirty="0"/>
          </a:p>
        </p:txBody>
      </p:sp>
    </p:spTree>
    <p:extLst>
      <p:ext uri="{BB962C8B-B14F-4D97-AF65-F5344CB8AC3E}">
        <p14:creationId xmlns:p14="http://schemas.microsoft.com/office/powerpoint/2010/main" val="38557822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D41C7DC0-0618-CFD6-DC3B-E558A09ECAEE}"/>
              </a:ext>
            </a:extLst>
          </p:cNvPr>
          <p:cNvSpPr>
            <a:spLocks noGrp="1"/>
          </p:cNvSpPr>
          <p:nvPr>
            <p:ph idx="1"/>
          </p:nvPr>
        </p:nvSpPr>
        <p:spPr/>
        <p:txBody>
          <a:bodyPr>
            <a:normAutofit fontScale="92500" lnSpcReduction="10000"/>
          </a:bodyPr>
          <a:lstStyle/>
          <a:p>
            <a:r>
              <a:rPr lang="nl-BE" dirty="0" err="1"/>
              <a:t>Launching</a:t>
            </a:r>
            <a:r>
              <a:rPr lang="nl-BE" dirty="0"/>
              <a:t> curriculum &gt; </a:t>
            </a:r>
            <a:r>
              <a:rPr lang="nl-BE" dirty="0" err="1"/>
              <a:t>incorporation</a:t>
            </a:r>
            <a:r>
              <a:rPr lang="nl-BE" dirty="0"/>
              <a:t> of a well-</a:t>
            </a:r>
            <a:r>
              <a:rPr lang="nl-BE" dirty="0" err="1"/>
              <a:t>developed</a:t>
            </a:r>
            <a:r>
              <a:rPr lang="nl-BE" dirty="0"/>
              <a:t> </a:t>
            </a:r>
            <a:r>
              <a:rPr lang="nl-BE" dirty="0" err="1"/>
              <a:t>recruitement</a:t>
            </a:r>
            <a:r>
              <a:rPr lang="nl-BE" dirty="0"/>
              <a:t> policy </a:t>
            </a:r>
            <a:r>
              <a:rPr lang="nl-BE" dirty="0" err="1"/>
              <a:t>into</a:t>
            </a:r>
            <a:r>
              <a:rPr lang="nl-BE" dirty="0"/>
              <a:t> </a:t>
            </a:r>
            <a:r>
              <a:rPr lang="nl-BE" dirty="0" err="1"/>
              <a:t>the</a:t>
            </a:r>
            <a:r>
              <a:rPr lang="nl-BE" dirty="0"/>
              <a:t> business plan – adequate budget to support recruitment </a:t>
            </a:r>
            <a:r>
              <a:rPr lang="nl-BE" dirty="0" err="1"/>
              <a:t>efforts</a:t>
            </a:r>
            <a:endParaRPr lang="nl-BE" dirty="0"/>
          </a:p>
          <a:p>
            <a:r>
              <a:rPr lang="nl-BE" dirty="0"/>
              <a:t>Share info </a:t>
            </a:r>
            <a:r>
              <a:rPr lang="nl-BE" dirty="0" err="1"/>
              <a:t>about</a:t>
            </a:r>
            <a:r>
              <a:rPr lang="nl-BE" dirty="0"/>
              <a:t> </a:t>
            </a:r>
            <a:r>
              <a:rPr lang="nl-BE" dirty="0" err="1"/>
              <a:t>the</a:t>
            </a:r>
            <a:r>
              <a:rPr lang="nl-BE" dirty="0"/>
              <a:t> new curriculum </a:t>
            </a:r>
            <a:r>
              <a:rPr lang="nl-BE" dirty="0" err="1"/>
              <a:t>with</a:t>
            </a:r>
            <a:r>
              <a:rPr lang="nl-BE" dirty="0"/>
              <a:t> </a:t>
            </a:r>
            <a:r>
              <a:rPr lang="nl-BE" dirty="0" err="1"/>
              <a:t>the</a:t>
            </a:r>
            <a:r>
              <a:rPr lang="nl-BE" dirty="0"/>
              <a:t> </a:t>
            </a:r>
            <a:r>
              <a:rPr lang="nl-BE" dirty="0" err="1"/>
              <a:t>university’s</a:t>
            </a:r>
            <a:r>
              <a:rPr lang="nl-BE" dirty="0"/>
              <a:t>/</a:t>
            </a:r>
            <a:r>
              <a:rPr lang="nl-BE" dirty="0" err="1"/>
              <a:t>professor’s</a:t>
            </a:r>
            <a:r>
              <a:rPr lang="nl-BE" dirty="0"/>
              <a:t>  </a:t>
            </a:r>
            <a:r>
              <a:rPr lang="nl-BE" dirty="0" err="1"/>
              <a:t>existing</a:t>
            </a:r>
            <a:r>
              <a:rPr lang="nl-BE" dirty="0"/>
              <a:t> international </a:t>
            </a:r>
            <a:r>
              <a:rPr lang="nl-BE" dirty="0" err="1"/>
              <a:t>contacts</a:t>
            </a:r>
            <a:endParaRPr lang="nl-BE" dirty="0"/>
          </a:p>
          <a:p>
            <a:pPr marL="0" indent="0">
              <a:buNone/>
            </a:pPr>
            <a:r>
              <a:rPr lang="nl-BE" dirty="0"/>
              <a:t>	- </a:t>
            </a:r>
            <a:r>
              <a:rPr lang="nl-BE" dirty="0" err="1"/>
              <a:t>structure</a:t>
            </a:r>
            <a:r>
              <a:rPr lang="nl-BE" dirty="0"/>
              <a:t> </a:t>
            </a:r>
            <a:r>
              <a:rPr lang="nl-BE" dirty="0" err="1"/>
              <a:t>and</a:t>
            </a:r>
            <a:r>
              <a:rPr lang="nl-BE" dirty="0"/>
              <a:t> </a:t>
            </a:r>
            <a:r>
              <a:rPr lang="nl-BE" dirty="0" err="1"/>
              <a:t>duration</a:t>
            </a:r>
            <a:r>
              <a:rPr lang="nl-BE" dirty="0"/>
              <a:t> </a:t>
            </a:r>
          </a:p>
          <a:p>
            <a:pPr marL="0" indent="0">
              <a:buNone/>
            </a:pPr>
            <a:r>
              <a:rPr lang="nl-BE" dirty="0"/>
              <a:t>	- </a:t>
            </a:r>
            <a:r>
              <a:rPr lang="nl-BE" dirty="0" err="1"/>
              <a:t>tuition</a:t>
            </a:r>
            <a:r>
              <a:rPr lang="nl-BE" dirty="0"/>
              <a:t> </a:t>
            </a:r>
            <a:r>
              <a:rPr lang="nl-BE" dirty="0" err="1"/>
              <a:t>fees</a:t>
            </a:r>
            <a:endParaRPr lang="nl-BE" dirty="0"/>
          </a:p>
          <a:p>
            <a:pPr marL="0" indent="0">
              <a:buNone/>
            </a:pPr>
            <a:r>
              <a:rPr lang="nl-BE" dirty="0"/>
              <a:t>	- </a:t>
            </a:r>
            <a:r>
              <a:rPr lang="nl-BE" dirty="0" err="1"/>
              <a:t>housing</a:t>
            </a:r>
            <a:r>
              <a:rPr lang="nl-BE" dirty="0"/>
              <a:t> options</a:t>
            </a:r>
          </a:p>
          <a:p>
            <a:pPr marL="0" indent="0">
              <a:buNone/>
            </a:pPr>
            <a:r>
              <a:rPr lang="nl-BE" dirty="0"/>
              <a:t>	- </a:t>
            </a:r>
            <a:r>
              <a:rPr lang="nl-BE" dirty="0" err="1"/>
              <a:t>enrolment</a:t>
            </a:r>
            <a:r>
              <a:rPr lang="nl-BE" dirty="0"/>
              <a:t> procedures </a:t>
            </a:r>
            <a:r>
              <a:rPr lang="nl-BE" dirty="0" err="1"/>
              <a:t>and</a:t>
            </a:r>
            <a:r>
              <a:rPr lang="nl-BE" dirty="0"/>
              <a:t> </a:t>
            </a:r>
            <a:r>
              <a:rPr lang="nl-BE" dirty="0" err="1"/>
              <a:t>requirements</a:t>
            </a:r>
            <a:endParaRPr lang="nl-BE" dirty="0"/>
          </a:p>
          <a:p>
            <a:r>
              <a:rPr lang="nl-BE" dirty="0" err="1"/>
              <a:t>Participate</a:t>
            </a:r>
            <a:r>
              <a:rPr lang="nl-BE" dirty="0"/>
              <a:t> in </a:t>
            </a:r>
            <a:r>
              <a:rPr lang="nl-BE" dirty="0" err="1"/>
              <a:t>international</a:t>
            </a:r>
            <a:r>
              <a:rPr lang="nl-BE" dirty="0"/>
              <a:t> </a:t>
            </a:r>
            <a:r>
              <a:rPr lang="nl-BE" dirty="0" err="1"/>
              <a:t>recruitement</a:t>
            </a:r>
            <a:r>
              <a:rPr lang="nl-BE" dirty="0"/>
              <a:t> fairs</a:t>
            </a:r>
          </a:p>
          <a:p>
            <a:r>
              <a:rPr lang="nl-BE" dirty="0" err="1"/>
              <a:t>Participate</a:t>
            </a:r>
            <a:r>
              <a:rPr lang="nl-BE" dirty="0"/>
              <a:t> in </a:t>
            </a:r>
            <a:r>
              <a:rPr lang="nl-BE" dirty="0" err="1"/>
              <a:t>diplomatic</a:t>
            </a:r>
            <a:r>
              <a:rPr lang="nl-BE" dirty="0"/>
              <a:t> </a:t>
            </a:r>
            <a:r>
              <a:rPr lang="nl-BE" dirty="0" err="1"/>
              <a:t>missions</a:t>
            </a:r>
            <a:endParaRPr lang="nl-BE" dirty="0"/>
          </a:p>
          <a:p>
            <a:r>
              <a:rPr lang="nl-BE" dirty="0"/>
              <a:t>Offer </a:t>
            </a:r>
            <a:r>
              <a:rPr lang="nl-BE" dirty="0" err="1"/>
              <a:t>tuition</a:t>
            </a:r>
            <a:r>
              <a:rPr lang="nl-BE" dirty="0"/>
              <a:t> fee </a:t>
            </a:r>
            <a:r>
              <a:rPr lang="nl-BE" dirty="0" err="1"/>
              <a:t>wavers</a:t>
            </a:r>
            <a:r>
              <a:rPr lang="nl-BE" dirty="0"/>
              <a:t> </a:t>
            </a:r>
            <a:r>
              <a:rPr lang="nl-BE" dirty="0" err="1"/>
              <a:t>to</a:t>
            </a:r>
            <a:r>
              <a:rPr lang="nl-BE" dirty="0"/>
              <a:t> </a:t>
            </a:r>
            <a:r>
              <a:rPr lang="nl-BE" dirty="0" err="1"/>
              <a:t>enhance</a:t>
            </a:r>
            <a:r>
              <a:rPr lang="nl-BE" dirty="0"/>
              <a:t> </a:t>
            </a:r>
            <a:r>
              <a:rPr lang="nl-BE" dirty="0" err="1"/>
              <a:t>recruitement</a:t>
            </a:r>
            <a:r>
              <a:rPr lang="nl-BE" dirty="0"/>
              <a:t> succes</a:t>
            </a:r>
          </a:p>
          <a:p>
            <a:pPr marL="0" indent="0">
              <a:buNone/>
            </a:pPr>
            <a:endParaRPr lang="nl-BE" dirty="0"/>
          </a:p>
          <a:p>
            <a:endParaRPr lang="nl-BE" dirty="0"/>
          </a:p>
          <a:p>
            <a:endParaRPr lang="en-US" dirty="0"/>
          </a:p>
        </p:txBody>
      </p:sp>
      <p:sp>
        <p:nvSpPr>
          <p:cNvPr id="3" name="Tijdelijke aanduiding voor voettekst 2">
            <a:extLst>
              <a:ext uri="{FF2B5EF4-FFF2-40B4-BE49-F238E27FC236}">
                <a16:creationId xmlns:a16="http://schemas.microsoft.com/office/drawing/2014/main" id="{F07714EA-43D7-00E8-6792-95014F4B3DFB}"/>
              </a:ext>
            </a:extLst>
          </p:cNvPr>
          <p:cNvSpPr>
            <a:spLocks noGrp="1"/>
          </p:cNvSpPr>
          <p:nvPr>
            <p:ph type="ftr" sz="quarter" idx="11"/>
          </p:nvPr>
        </p:nvSpPr>
        <p:spPr/>
        <p:txBody>
          <a:bodyPr/>
          <a:lstStyle/>
          <a:p>
            <a:r>
              <a:rPr lang="en-US"/>
              <a:t>KU Leuven - Ghent, Faculty of Engineering Technology</a:t>
            </a:r>
            <a:endParaRPr lang="nl-NL"/>
          </a:p>
        </p:txBody>
      </p:sp>
      <p:sp>
        <p:nvSpPr>
          <p:cNvPr id="4" name="Titel 3">
            <a:extLst>
              <a:ext uri="{FF2B5EF4-FFF2-40B4-BE49-F238E27FC236}">
                <a16:creationId xmlns:a16="http://schemas.microsoft.com/office/drawing/2014/main" id="{14C36D39-7495-EBE8-0450-2EB7AECC5F16}"/>
              </a:ext>
            </a:extLst>
          </p:cNvPr>
          <p:cNvSpPr>
            <a:spLocks noGrp="1"/>
          </p:cNvSpPr>
          <p:nvPr>
            <p:ph type="title"/>
          </p:nvPr>
        </p:nvSpPr>
        <p:spPr/>
        <p:txBody>
          <a:bodyPr>
            <a:normAutofit fontScale="90000"/>
          </a:bodyPr>
          <a:lstStyle/>
          <a:p>
            <a:r>
              <a:rPr lang="nl-BE" dirty="0"/>
              <a:t>8 </a:t>
            </a:r>
            <a:r>
              <a:rPr lang="nl-BE" dirty="0" err="1"/>
              <a:t>Promote</a:t>
            </a:r>
            <a:r>
              <a:rPr lang="nl-BE" dirty="0"/>
              <a:t> </a:t>
            </a:r>
            <a:r>
              <a:rPr lang="nl-BE" dirty="0" err="1"/>
              <a:t>the</a:t>
            </a:r>
            <a:r>
              <a:rPr lang="nl-BE" dirty="0"/>
              <a:t> new curriculum </a:t>
            </a:r>
            <a:r>
              <a:rPr lang="nl-BE" dirty="0" err="1"/>
              <a:t>and</a:t>
            </a:r>
            <a:r>
              <a:rPr lang="nl-BE" dirty="0"/>
              <a:t> </a:t>
            </a:r>
            <a:r>
              <a:rPr lang="nl-BE" dirty="0" err="1"/>
              <a:t>disseminate</a:t>
            </a:r>
            <a:r>
              <a:rPr lang="nl-BE" dirty="0"/>
              <a:t> </a:t>
            </a:r>
            <a:r>
              <a:rPr lang="nl-BE" dirty="0" err="1"/>
              <a:t>the</a:t>
            </a:r>
            <a:r>
              <a:rPr lang="nl-BE" dirty="0"/>
              <a:t> </a:t>
            </a:r>
            <a:r>
              <a:rPr lang="nl-BE" dirty="0" err="1"/>
              <a:t>examples</a:t>
            </a:r>
            <a:r>
              <a:rPr lang="nl-BE" dirty="0"/>
              <a:t> of </a:t>
            </a:r>
            <a:r>
              <a:rPr lang="nl-BE" dirty="0" err="1"/>
              <a:t>good</a:t>
            </a:r>
            <a:r>
              <a:rPr lang="nl-BE" dirty="0"/>
              <a:t> </a:t>
            </a:r>
            <a:r>
              <a:rPr lang="nl-BE" dirty="0" err="1"/>
              <a:t>practice</a:t>
            </a:r>
            <a:r>
              <a:rPr lang="nl-BE" dirty="0"/>
              <a:t>!</a:t>
            </a:r>
            <a:endParaRPr lang="en-US" dirty="0"/>
          </a:p>
        </p:txBody>
      </p:sp>
    </p:spTree>
    <p:extLst>
      <p:ext uri="{BB962C8B-B14F-4D97-AF65-F5344CB8AC3E}">
        <p14:creationId xmlns:p14="http://schemas.microsoft.com/office/powerpoint/2010/main" val="1362883216"/>
      </p:ext>
    </p:extLst>
  </p:cSld>
  <p:clrMapOvr>
    <a:masterClrMapping/>
  </p:clrMapOvr>
</p:sld>
</file>

<file path=ppt/theme/theme1.xml><?xml version="1.0" encoding="utf-8"?>
<a:theme xmlns:a="http://schemas.openxmlformats.org/drawingml/2006/main" name="KU Leuven">
  <a:themeElements>
    <a:clrScheme name="Custom 14">
      <a:dk1>
        <a:srgbClr val="2F4D5D"/>
      </a:dk1>
      <a:lt1>
        <a:srgbClr val="FFFFFF"/>
      </a:lt1>
      <a:dk2>
        <a:srgbClr val="1D8DB0"/>
      </a:dk2>
      <a:lt2>
        <a:srgbClr val="DCE7F0"/>
      </a:lt2>
      <a:accent1>
        <a:srgbClr val="1D8DB0"/>
      </a:accent1>
      <a:accent2>
        <a:srgbClr val="2F4D5D"/>
      </a:accent2>
      <a:accent3>
        <a:srgbClr val="52BDEC"/>
      </a:accent3>
      <a:accent4>
        <a:srgbClr val="466E87"/>
      </a:accent4>
      <a:accent5>
        <a:srgbClr val="E7B037"/>
      </a:accent5>
      <a:accent6>
        <a:srgbClr val="D4D842"/>
      </a:accent6>
      <a:hlink>
        <a:srgbClr val="466E87"/>
      </a:hlink>
      <a:folHlink>
        <a:srgbClr val="1D8DB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U Leuven Sedes">
  <a:themeElements>
    <a:clrScheme name="Custom 14">
      <a:dk1>
        <a:srgbClr val="2F4D5D"/>
      </a:dk1>
      <a:lt1>
        <a:srgbClr val="FFFFFF"/>
      </a:lt1>
      <a:dk2>
        <a:srgbClr val="1D8DB0"/>
      </a:dk2>
      <a:lt2>
        <a:srgbClr val="DCE7F0"/>
      </a:lt2>
      <a:accent1>
        <a:srgbClr val="1D8DB0"/>
      </a:accent1>
      <a:accent2>
        <a:srgbClr val="2F4D5D"/>
      </a:accent2>
      <a:accent3>
        <a:srgbClr val="52BDEC"/>
      </a:accent3>
      <a:accent4>
        <a:srgbClr val="466E87"/>
      </a:accent4>
      <a:accent5>
        <a:srgbClr val="E7B037"/>
      </a:accent5>
      <a:accent6>
        <a:srgbClr val="D4D842"/>
      </a:accent6>
      <a:hlink>
        <a:srgbClr val="466E87"/>
      </a:hlink>
      <a:folHlink>
        <a:srgbClr val="1D8DB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KU Leuven" id="{BC384CAF-57B4-4083-BC3D-22218BF4A46A}" vid="{75672E21-F18C-4958-94B8-19E54344552B}"/>
    </a:ext>
  </a:extLst>
</a:theme>
</file>

<file path=ppt/theme/theme3.xml><?xml version="1.0" encoding="utf-8"?>
<a:theme xmlns:a="http://schemas.openxmlformats.org/drawingml/2006/main" name="Office-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KU Leuven</Template>
  <TotalTime>0</TotalTime>
  <Words>1156</Words>
  <Application>Microsoft Office PowerPoint</Application>
  <PresentationFormat>Breedbeeld</PresentationFormat>
  <Paragraphs>86</Paragraphs>
  <Slides>13</Slides>
  <Notes>0</Notes>
  <HiddenSlides>0</HiddenSlides>
  <MMClips>0</MMClips>
  <ScaleCrop>false</ScaleCrop>
  <HeadingPairs>
    <vt:vector size="6" baseType="variant">
      <vt:variant>
        <vt:lpstr>Gebruikte lettertypen</vt:lpstr>
      </vt:variant>
      <vt:variant>
        <vt:i4>2</vt:i4>
      </vt:variant>
      <vt:variant>
        <vt:lpstr>Thema</vt:lpstr>
      </vt:variant>
      <vt:variant>
        <vt:i4>2</vt:i4>
      </vt:variant>
      <vt:variant>
        <vt:lpstr>Diatitels</vt:lpstr>
      </vt:variant>
      <vt:variant>
        <vt:i4>13</vt:i4>
      </vt:variant>
    </vt:vector>
  </HeadingPairs>
  <TitlesOfParts>
    <vt:vector size="17" baseType="lpstr">
      <vt:lpstr>Arial</vt:lpstr>
      <vt:lpstr>Calibri</vt:lpstr>
      <vt:lpstr>KU Leuven</vt:lpstr>
      <vt:lpstr>KU Leuven Sedes</vt:lpstr>
      <vt:lpstr>How to internationalize curriculum –   Practical recommendations for teachers from a holistic point of view  </vt:lpstr>
      <vt:lpstr>1  A clear definition of the purpose of the internationalization of  the curriculum, accompanied by a clear financial business  plan</vt:lpstr>
      <vt:lpstr>2 A clear pathway towards Internationalisation of the  curriculum</vt:lpstr>
      <vt:lpstr>3  Involve all stakeholders</vt:lpstr>
      <vt:lpstr>4 Improve proficiency in the English Language</vt:lpstr>
      <vt:lpstr>5 Create the ideal conditions for succesful student  and staff exchanges</vt:lpstr>
      <vt:lpstr>6 Internationalize your course content</vt:lpstr>
      <vt:lpstr>7 Use digital learning tools</vt:lpstr>
      <vt:lpstr>8 Promote the new curriculum and disseminate the examples of good practice!</vt:lpstr>
      <vt:lpstr>8 Promote the new curriculum and disseminate the examples of good practice!</vt:lpstr>
      <vt:lpstr>9 Limit the administrative burden but act and teach  internationally!</vt:lpstr>
      <vt:lpstr>10 Listen to your students and respect the intercultural  differences</vt:lpstr>
      <vt:lpstr>ANY 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2022-11-30T14:53:22Z</dcterms:created>
  <dcterms:modified xsi:type="dcterms:W3CDTF">2024-12-13T09:24:38Z</dcterms:modified>
</cp:coreProperties>
</file>